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mp4" ContentType="video/mp4"/>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1.xml" ContentType="application/vnd.openxmlformats-officedocument.drawingml.chart+xml"/>
  <Override PartName="/ppt/theme/themeOverride1.xml" ContentType="application/vnd.openxmlformats-officedocument.themeOverride+xml"/>
  <Override PartName="/ppt/charts/chart12.xml" ContentType="application/vnd.openxmlformats-officedocument.drawingml.chart+xml"/>
  <Override PartName="/ppt/theme/themeOverride2.xml" ContentType="application/vnd.openxmlformats-officedocument.themeOverride+xml"/>
  <Override PartName="/ppt/charts/chart13.xml" ContentType="application/vnd.openxmlformats-officedocument.drawingml.chart+xml"/>
  <Override PartName="/ppt/theme/themeOverride3.xml" ContentType="application/vnd.openxmlformats-officedocument.themeOverride+xml"/>
  <Override PartName="/ppt/notesSlides/notesSlide53.xml" ContentType="application/vnd.openxmlformats-officedocument.presentationml.notesSlide+xml"/>
  <Override PartName="/ppt/charts/chart14.xml" ContentType="application/vnd.openxmlformats-officedocument.drawingml.chart+xml"/>
  <Override PartName="/ppt/theme/themeOverride4.xml" ContentType="application/vnd.openxmlformats-officedocument.themeOverride+xml"/>
  <Override PartName="/ppt/charts/chart15.xml" ContentType="application/vnd.openxmlformats-officedocument.drawingml.chart+xml"/>
  <Override PartName="/ppt/theme/themeOverride5.xml" ContentType="application/vnd.openxmlformats-officedocument.themeOverride+xml"/>
  <Override PartName="/ppt/notesSlides/notesSlide54.xml" ContentType="application/vnd.openxmlformats-officedocument.presentationml.notesSlide+xml"/>
  <Override PartName="/ppt/charts/chart16.xml" ContentType="application/vnd.openxmlformats-officedocument.drawingml.chart+xml"/>
  <Override PartName="/ppt/theme/themeOverride6.xml" ContentType="application/vnd.openxmlformats-officedocument.themeOverride+xml"/>
  <Override PartName="/ppt/charts/chart17.xml" ContentType="application/vnd.openxmlformats-officedocument.drawingml.chart+xml"/>
  <Override PartName="/ppt/theme/themeOverride7.xml" ContentType="application/vnd.openxmlformats-officedocument.themeOverride+xml"/>
  <Override PartName="/ppt/charts/chart18.xml" ContentType="application/vnd.openxmlformats-officedocument.drawingml.chart+xml"/>
  <Override PartName="/ppt/theme/themeOverride8.xml" ContentType="application/vnd.openxmlformats-officedocument.themeOverride+xml"/>
  <Override PartName="/ppt/notesSlides/notesSlide55.xml" ContentType="application/vnd.openxmlformats-officedocument.presentationml.notesSlide+xml"/>
  <Override PartName="/ppt/charts/chart19.xml" ContentType="application/vnd.openxmlformats-officedocument.drawingml.chart+xml"/>
  <Override PartName="/ppt/theme/themeOverride9.xml" ContentType="application/vnd.openxmlformats-officedocument.themeOverride+xml"/>
  <Override PartName="/ppt/charts/chart20.xml" ContentType="application/vnd.openxmlformats-officedocument.drawingml.chart+xml"/>
  <Override PartName="/ppt/theme/themeOverride10.xml" ContentType="application/vnd.openxmlformats-officedocument.themeOverride+xml"/>
  <Override PartName="/ppt/charts/chart21.xml" ContentType="application/vnd.openxmlformats-officedocument.drawingml.chart+xml"/>
  <Override PartName="/ppt/notesSlides/notesSlide56.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theme/themeOverride11.xml" ContentType="application/vnd.openxmlformats-officedocument.themeOverride+xml"/>
  <Override PartName="/ppt/notesSlides/notesSlide57.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theme/themeOverride12.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438" r:id="rId3"/>
    <p:sldId id="439" r:id="rId4"/>
    <p:sldId id="443" r:id="rId5"/>
    <p:sldId id="518" r:id="rId6"/>
    <p:sldId id="519" r:id="rId7"/>
    <p:sldId id="446" r:id="rId8"/>
    <p:sldId id="416" r:id="rId9"/>
    <p:sldId id="442" r:id="rId10"/>
    <p:sldId id="415" r:id="rId11"/>
    <p:sldId id="509" r:id="rId12"/>
    <p:sldId id="469" r:id="rId13"/>
    <p:sldId id="317" r:id="rId14"/>
    <p:sldId id="260" r:id="rId15"/>
    <p:sldId id="425" r:id="rId16"/>
    <p:sldId id="318" r:id="rId17"/>
    <p:sldId id="319" r:id="rId18"/>
    <p:sldId id="321" r:id="rId19"/>
    <p:sldId id="481" r:id="rId20"/>
    <p:sldId id="322" r:id="rId21"/>
    <p:sldId id="325" r:id="rId22"/>
    <p:sldId id="331" r:id="rId23"/>
    <p:sldId id="502" r:id="rId24"/>
    <p:sldId id="503" r:id="rId25"/>
    <p:sldId id="521" r:id="rId26"/>
    <p:sldId id="328" r:id="rId27"/>
    <p:sldId id="482" r:id="rId28"/>
    <p:sldId id="490" r:id="rId29"/>
    <p:sldId id="336" r:id="rId30"/>
    <p:sldId id="337" r:id="rId31"/>
    <p:sldId id="338" r:id="rId32"/>
    <p:sldId id="339" r:id="rId33"/>
    <p:sldId id="340" r:id="rId34"/>
    <p:sldId id="341" r:id="rId35"/>
    <p:sldId id="342" r:id="rId36"/>
    <p:sldId id="343" r:id="rId37"/>
    <p:sldId id="491" r:id="rId38"/>
    <p:sldId id="345" r:id="rId39"/>
    <p:sldId id="347" r:id="rId40"/>
    <p:sldId id="493" r:id="rId41"/>
    <p:sldId id="483" r:id="rId42"/>
    <p:sldId id="349" r:id="rId43"/>
    <p:sldId id="350" r:id="rId44"/>
    <p:sldId id="351" r:id="rId45"/>
    <p:sldId id="357" r:id="rId46"/>
    <p:sldId id="356" r:id="rId47"/>
    <p:sldId id="460" r:id="rId48"/>
    <p:sldId id="522" r:id="rId49"/>
    <p:sldId id="523" r:id="rId50"/>
    <p:sldId id="510" r:id="rId51"/>
    <p:sldId id="473" r:id="rId52"/>
    <p:sldId id="270" r:id="rId53"/>
    <p:sldId id="359" r:id="rId54"/>
    <p:sldId id="363" r:id="rId55"/>
    <p:sldId id="484" r:id="rId56"/>
    <p:sldId id="426" r:id="rId57"/>
    <p:sldId id="365" r:id="rId58"/>
    <p:sldId id="427" r:id="rId59"/>
    <p:sldId id="364" r:id="rId60"/>
    <p:sldId id="366" r:id="rId61"/>
    <p:sldId id="435" r:id="rId62"/>
    <p:sldId id="501" r:id="rId63"/>
    <p:sldId id="429" r:id="rId64"/>
    <p:sldId id="504" r:id="rId65"/>
    <p:sldId id="430" r:id="rId66"/>
    <p:sldId id="505" r:id="rId67"/>
    <p:sldId id="432" r:id="rId68"/>
    <p:sldId id="433" r:id="rId69"/>
    <p:sldId id="485" r:id="rId70"/>
    <p:sldId id="369" r:id="rId71"/>
    <p:sldId id="370" r:id="rId72"/>
    <p:sldId id="372" r:id="rId73"/>
    <p:sldId id="373" r:id="rId74"/>
    <p:sldId id="511" r:id="rId75"/>
    <p:sldId id="476" r:id="rId76"/>
    <p:sldId id="265" r:id="rId77"/>
    <p:sldId id="377" r:id="rId78"/>
    <p:sldId id="388" r:id="rId79"/>
    <p:sldId id="378" r:id="rId80"/>
    <p:sldId id="461" r:id="rId81"/>
    <p:sldId id="462" r:id="rId82"/>
    <p:sldId id="463" r:id="rId83"/>
    <p:sldId id="464" r:id="rId84"/>
    <p:sldId id="489" r:id="rId85"/>
    <p:sldId id="486" r:id="rId86"/>
    <p:sldId id="494" r:id="rId87"/>
    <p:sldId id="514" r:id="rId88"/>
    <p:sldId id="515" r:id="rId89"/>
    <p:sldId id="395" r:id="rId90"/>
    <p:sldId id="380" r:id="rId91"/>
    <p:sldId id="513" r:id="rId92"/>
    <p:sldId id="396" r:id="rId93"/>
    <p:sldId id="487" r:id="rId94"/>
    <p:sldId id="401" r:id="rId95"/>
    <p:sldId id="408" r:id="rId96"/>
    <p:sldId id="409" r:id="rId97"/>
    <p:sldId id="488" r:id="rId98"/>
    <p:sldId id="382" r:id="rId99"/>
    <p:sldId id="423" r:id="rId100"/>
    <p:sldId id="387" r:id="rId101"/>
    <p:sldId id="389" r:id="rId102"/>
    <p:sldId id="512" r:id="rId103"/>
    <p:sldId id="517" r:id="rId104"/>
    <p:sldId id="447" r:id="rId105"/>
    <p:sldId id="448" r:id="rId106"/>
    <p:sldId id="453" r:id="rId107"/>
    <p:sldId id="449" r:id="rId108"/>
    <p:sldId id="450" r:id="rId109"/>
    <p:sldId id="451" r:id="rId110"/>
    <p:sldId id="452" r:id="rId111"/>
    <p:sldId id="455" r:id="rId112"/>
    <p:sldId id="454" r:id="rId113"/>
    <p:sldId id="516" r:id="rId114"/>
    <p:sldId id="456" r:id="rId115"/>
    <p:sldId id="413" r:id="rId116"/>
    <p:sldId id="278" r:id="rId117"/>
    <p:sldId id="266" r:id="rId118"/>
    <p:sldId id="440"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ooi" initial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18B"/>
    <a:srgbClr val="0000FF"/>
    <a:srgbClr val="1084C0"/>
    <a:srgbClr val="AF00BC"/>
    <a:srgbClr val="810086"/>
    <a:srgbClr val="BEE881"/>
    <a:srgbClr val="B1E85D"/>
    <a:srgbClr val="CEE896"/>
    <a:srgbClr val="94C0FF"/>
    <a:srgbClr val="FF9A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04"/>
    <p:restoredTop sz="86638"/>
  </p:normalViewPr>
  <p:slideViewPr>
    <p:cSldViewPr snapToGrid="0" snapToObjects="1">
      <p:cViewPr>
        <p:scale>
          <a:sx n="50" d="100"/>
          <a:sy n="50" d="100"/>
        </p:scale>
        <p:origin x="2032" y="824"/>
      </p:cViewPr>
      <p:guideLst/>
    </p:cSldViewPr>
  </p:slideViewPr>
  <p:outlineViewPr>
    <p:cViewPr>
      <p:scale>
        <a:sx n="33" d="100"/>
        <a:sy n="33" d="100"/>
      </p:scale>
      <p:origin x="0" y="-43408"/>
    </p:cViewPr>
    <p:sldLst>
      <p:sld r:id="rId1" collapse="1"/>
      <p:sld r:id="rId2" collapse="1"/>
    </p:sldLst>
  </p:outlineViewPr>
  <p:notesTextViewPr>
    <p:cViewPr>
      <p:scale>
        <a:sx n="70" d="100"/>
        <a:sy n="70" d="100"/>
      </p:scale>
      <p:origin x="0" y="0"/>
    </p:cViewPr>
  </p:notesTextViewPr>
  <p:sorterViewPr>
    <p:cViewPr>
      <p:scale>
        <a:sx n="66" d="100"/>
        <a:sy n="66" d="100"/>
      </p:scale>
      <p:origin x="0" y="0"/>
    </p:cViewPr>
  </p:sorterViewPr>
  <p:notesViewPr>
    <p:cSldViewPr snapToGrid="0" snapToObjects="1">
      <p:cViewPr varScale="1">
        <p:scale>
          <a:sx n="74" d="100"/>
          <a:sy n="74" d="100"/>
        </p:scale>
        <p:origin x="2312" y="192"/>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notesMaster" Target="notesMasters/notesMaster1.xml"/><Relationship Id="rId121" Type="http://schemas.openxmlformats.org/officeDocument/2006/relationships/commentAuthors" Target="commentAuthors.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package" Target="../embeddings/Microsoft_Excel_Worksheet25.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c:f>
              <c:numCache>
                <c:formatCode>General</c:formatCode>
                <c:ptCount val="1"/>
                <c:pt idx="0">
                  <c:v>0.0</c:v>
                </c:pt>
              </c:numCache>
            </c:numRef>
          </c:xVal>
          <c:yVal>
            <c:numRef>
              <c:f>Sheet1!$B$2</c:f>
              <c:numCache>
                <c:formatCode>General</c:formatCode>
                <c:ptCount val="1"/>
                <c:pt idx="0">
                  <c:v>2.857142857142857</c:v>
                </c:pt>
              </c:numCache>
            </c:numRef>
          </c:yVal>
          <c:smooth val="0"/>
        </c:ser>
        <c:dLbls>
          <c:showLegendKey val="0"/>
          <c:showVal val="0"/>
          <c:showCatName val="0"/>
          <c:showSerName val="0"/>
          <c:showPercent val="0"/>
          <c:showBubbleSize val="0"/>
        </c:dLbls>
        <c:axId val="1303162112"/>
        <c:axId val="1303152800"/>
      </c:scatterChart>
      <c:valAx>
        <c:axId val="1303162112"/>
        <c:scaling>
          <c:orientation val="minMax"/>
          <c:max val="1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152800"/>
        <c:crosses val="autoZero"/>
        <c:crossBetween val="midCat"/>
      </c:valAx>
      <c:valAx>
        <c:axId val="1303152800"/>
        <c:scaling>
          <c:orientation val="minMax"/>
          <c:max val="6.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layout>
            <c:manualLayout>
              <c:xMode val="edge"/>
              <c:yMode val="edge"/>
              <c:x val="0.00289039508059309"/>
              <c:y val="0.0667718525894425"/>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162112"/>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600"/>
            </a:pPr>
            <a:r>
              <a:rPr lang="en-US" sz="2600" smtClean="0"/>
              <a:t>Carol</a:t>
            </a:r>
            <a:endParaRPr lang="en-US" sz="2600"/>
          </a:p>
        </c:rich>
      </c:tx>
      <c:layout>
        <c:manualLayout>
          <c:xMode val="edge"/>
          <c:yMode val="edge"/>
          <c:x val="0.434067462147059"/>
          <c:y val="0.0360719393764194"/>
        </c:manualLayout>
      </c:layout>
      <c:overlay val="0"/>
    </c:title>
    <c:autoTitleDeleted val="0"/>
    <c:plotArea>
      <c:layout/>
      <c:barChart>
        <c:barDir val="col"/>
        <c:grouping val="clustered"/>
        <c:varyColors val="0"/>
        <c:ser>
          <c:idx val="0"/>
          <c:order val="0"/>
          <c:tx>
            <c:strRef>
              <c:f>Sheet1!$B$1</c:f>
              <c:strCache>
                <c:ptCount val="1"/>
                <c:pt idx="0">
                  <c:v>Series 1</c:v>
                </c:pt>
              </c:strCache>
            </c:strRef>
          </c:tx>
          <c:spPr>
            <a:solidFill>
              <a:srgbClr val="FF0000"/>
            </a:solidFill>
            <a:ln>
              <a:solidFill>
                <a:schemeClr val="tx1"/>
              </a:solidFill>
            </a:ln>
          </c:spPr>
          <c:invertIfNegative val="0"/>
          <c:cat>
            <c:strRef>
              <c:f>Sheet1!$A$2:$A$6</c:f>
              <c:strCache>
                <c:ptCount val="5"/>
                <c:pt idx="0">
                  <c:v> </c:v>
                </c:pt>
                <c:pt idx="1">
                  <c:v> </c:v>
                </c:pt>
                <c:pt idx="2">
                  <c:v> </c:v>
                </c:pt>
                <c:pt idx="3">
                  <c:v> </c:v>
                </c:pt>
                <c:pt idx="4">
                  <c:v> </c:v>
                </c:pt>
              </c:strCache>
            </c:strRef>
          </c:cat>
          <c:val>
            <c:numRef>
              <c:f>Sheet1!$B$2:$B$6</c:f>
              <c:numCache>
                <c:formatCode>General</c:formatCode>
                <c:ptCount val="5"/>
                <c:pt idx="0">
                  <c:v>150.0</c:v>
                </c:pt>
                <c:pt idx="1">
                  <c:v>80.0</c:v>
                </c:pt>
                <c:pt idx="2">
                  <c:v>120.0</c:v>
                </c:pt>
                <c:pt idx="3">
                  <c:v>200.0</c:v>
                </c:pt>
                <c:pt idx="4">
                  <c:v>300.0</c:v>
                </c:pt>
              </c:numCache>
            </c:numRef>
          </c:val>
        </c:ser>
        <c:dLbls>
          <c:showLegendKey val="0"/>
          <c:showVal val="0"/>
          <c:showCatName val="0"/>
          <c:showSerName val="0"/>
          <c:showPercent val="0"/>
          <c:showBubbleSize val="0"/>
        </c:dLbls>
        <c:gapWidth val="25"/>
        <c:axId val="901677968"/>
        <c:axId val="901682528"/>
      </c:barChart>
      <c:catAx>
        <c:axId val="901677968"/>
        <c:scaling>
          <c:orientation val="minMax"/>
        </c:scaling>
        <c:delete val="0"/>
        <c:axPos val="b"/>
        <c:title>
          <c:tx>
            <c:rich>
              <a:bodyPr/>
              <a:lstStyle/>
              <a:p>
                <a:pPr>
                  <a:defRPr sz="2200"/>
                </a:pPr>
                <a:r>
                  <a:rPr lang="en-US" sz="2200"/>
                  <a:t>Rating</a:t>
                </a:r>
              </a:p>
            </c:rich>
          </c:tx>
          <c:layout>
            <c:manualLayout>
              <c:xMode val="edge"/>
              <c:yMode val="edge"/>
              <c:x val="0.517861055271748"/>
              <c:y val="0.766353874877393"/>
            </c:manualLayout>
          </c:layout>
          <c:overlay val="0"/>
        </c:title>
        <c:numFmt formatCode="General" sourceLinked="1"/>
        <c:majorTickMark val="out"/>
        <c:minorTickMark val="none"/>
        <c:tickLblPos val="nextTo"/>
        <c:crossAx val="901682528"/>
        <c:crosses val="autoZero"/>
        <c:auto val="1"/>
        <c:lblAlgn val="ctr"/>
        <c:lblOffset val="100"/>
        <c:noMultiLvlLbl val="0"/>
      </c:catAx>
      <c:valAx>
        <c:axId val="901682528"/>
        <c:scaling>
          <c:orientation val="minMax"/>
          <c:max val="400.0"/>
          <c:min val="0.0"/>
        </c:scaling>
        <c:delete val="0"/>
        <c:axPos val="l"/>
        <c:title>
          <c:tx>
            <c:rich>
              <a:bodyPr rot="-5400000" vert="horz"/>
              <a:lstStyle/>
              <a:p>
                <a:pPr>
                  <a:defRPr sz="2200"/>
                </a:pPr>
                <a:r>
                  <a:rPr lang="en-US" sz="2200"/>
                  <a:t>Count</a:t>
                </a:r>
              </a:p>
            </c:rich>
          </c:tx>
          <c:layout>
            <c:manualLayout>
              <c:xMode val="edge"/>
              <c:yMode val="edge"/>
              <c:x val="0.071111520941298"/>
              <c:y val="0.302570354483335"/>
            </c:manualLayout>
          </c:layout>
          <c:overlay val="0"/>
        </c:title>
        <c:numFmt formatCode="General" sourceLinked="1"/>
        <c:majorTickMark val="out"/>
        <c:minorTickMark val="none"/>
        <c:tickLblPos val="nextTo"/>
        <c:txPr>
          <a:bodyPr/>
          <a:lstStyle/>
          <a:p>
            <a:pPr>
              <a:defRPr sz="1800"/>
            </a:pPr>
            <a:endParaRPr lang="en-US"/>
          </a:p>
        </c:txPr>
        <c:crossAx val="901677968"/>
        <c:crosses val="autoZero"/>
        <c:crossBetween val="between"/>
        <c:majorUnit val="200.0"/>
      </c:valAx>
    </c:plotArea>
    <c:plotVisOnly val="1"/>
    <c:dispBlanksAs val="gap"/>
    <c:showDLblsOverMax val="0"/>
  </c:chart>
  <c:spPr>
    <a:solidFill>
      <a:schemeClr val="bg1"/>
    </a:solidFill>
  </c:spPr>
  <c:txPr>
    <a:bodyPr/>
    <a:lstStyle/>
    <a:p>
      <a:pPr>
        <a:defRPr sz="24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200.0</c:v>
                </c:pt>
                <c:pt idx="1">
                  <c:v>100.0</c:v>
                </c:pt>
                <c:pt idx="2">
                  <c:v>50.0</c:v>
                </c:pt>
                <c:pt idx="3">
                  <c:v>40.0</c:v>
                </c:pt>
                <c:pt idx="4">
                  <c:v>30.0</c:v>
                </c:pt>
                <c:pt idx="5">
                  <c:v>70.0</c:v>
                </c:pt>
                <c:pt idx="6">
                  <c:v>90.0</c:v>
                </c:pt>
                <c:pt idx="7">
                  <c:v>150.0</c:v>
                </c:pt>
                <c:pt idx="8">
                  <c:v>50.0</c:v>
                </c:pt>
              </c:numCache>
            </c:numRef>
          </c:val>
        </c:ser>
        <c:dLbls>
          <c:showLegendKey val="0"/>
          <c:showVal val="0"/>
          <c:showCatName val="0"/>
          <c:showSerName val="0"/>
          <c:showPercent val="0"/>
          <c:showBubbleSize val="0"/>
        </c:dLbls>
        <c:gapWidth val="25"/>
        <c:axId val="1244869920"/>
        <c:axId val="1244863504"/>
      </c:barChart>
      <c:catAx>
        <c:axId val="1244869920"/>
        <c:scaling>
          <c:orientation val="minMax"/>
        </c:scaling>
        <c:delete val="0"/>
        <c:axPos val="b"/>
        <c:title>
          <c:tx>
            <c:rich>
              <a:bodyPr/>
              <a:lstStyle/>
              <a:p>
                <a:pPr>
                  <a:defRPr/>
                </a:pPr>
                <a:r>
                  <a:rPr lang="en-US" smtClean="0"/>
                  <a:t>Time difference bucket</a:t>
                </a:r>
                <a:endParaRPr lang="en-US"/>
              </a:p>
            </c:rich>
          </c:tx>
          <c:overlay val="0"/>
        </c:title>
        <c:numFmt formatCode="General" sourceLinked="1"/>
        <c:majorTickMark val="out"/>
        <c:minorTickMark val="none"/>
        <c:tickLblPos val="nextTo"/>
        <c:crossAx val="1244863504"/>
        <c:crosses val="autoZero"/>
        <c:auto val="1"/>
        <c:lblAlgn val="ctr"/>
        <c:lblOffset val="100"/>
        <c:noMultiLvlLbl val="0"/>
      </c:catAx>
      <c:valAx>
        <c:axId val="1244863504"/>
        <c:scaling>
          <c:orientation val="minMax"/>
          <c:max val="300.0"/>
        </c:scaling>
        <c:delete val="1"/>
        <c:axPos val="l"/>
        <c:numFmt formatCode="General" sourceLinked="1"/>
        <c:majorTickMark val="out"/>
        <c:minorTickMark val="none"/>
        <c:tickLblPos val="nextTo"/>
        <c:crossAx val="1244869920"/>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200.0</c:v>
                </c:pt>
                <c:pt idx="1">
                  <c:v>50.0</c:v>
                </c:pt>
                <c:pt idx="2">
                  <c:v>0.0</c:v>
                </c:pt>
                <c:pt idx="3">
                  <c:v>0.0</c:v>
                </c:pt>
                <c:pt idx="4">
                  <c:v>0.0</c:v>
                </c:pt>
                <c:pt idx="5">
                  <c:v>0.0</c:v>
                </c:pt>
                <c:pt idx="6">
                  <c:v>0.0</c:v>
                </c:pt>
                <c:pt idx="7">
                  <c:v>0.0</c:v>
                </c:pt>
                <c:pt idx="8">
                  <c:v>0.0</c:v>
                </c:pt>
              </c:numCache>
            </c:numRef>
          </c:val>
        </c:ser>
        <c:dLbls>
          <c:showLegendKey val="0"/>
          <c:showVal val="0"/>
          <c:showCatName val="0"/>
          <c:showSerName val="0"/>
          <c:showPercent val="0"/>
          <c:showBubbleSize val="0"/>
        </c:dLbls>
        <c:gapWidth val="25"/>
        <c:axId val="900768864"/>
        <c:axId val="900770640"/>
      </c:barChart>
      <c:catAx>
        <c:axId val="900768864"/>
        <c:scaling>
          <c:orientation val="minMax"/>
        </c:scaling>
        <c:delete val="0"/>
        <c:axPos val="b"/>
        <c:numFmt formatCode="General" sourceLinked="1"/>
        <c:majorTickMark val="out"/>
        <c:minorTickMark val="none"/>
        <c:tickLblPos val="nextTo"/>
        <c:crossAx val="900770640"/>
        <c:crosses val="autoZero"/>
        <c:auto val="1"/>
        <c:lblAlgn val="ctr"/>
        <c:lblOffset val="100"/>
        <c:noMultiLvlLbl val="0"/>
      </c:catAx>
      <c:valAx>
        <c:axId val="900770640"/>
        <c:scaling>
          <c:orientation val="minMax"/>
          <c:max val="300.0"/>
        </c:scaling>
        <c:delete val="1"/>
        <c:axPos val="l"/>
        <c:numFmt formatCode="General" sourceLinked="1"/>
        <c:majorTickMark val="out"/>
        <c:minorTickMark val="none"/>
        <c:tickLblPos val="nextTo"/>
        <c:crossAx val="90076886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0.0</c:v>
                </c:pt>
                <c:pt idx="1">
                  <c:v>0.0</c:v>
                </c:pt>
                <c:pt idx="2">
                  <c:v>0.0</c:v>
                </c:pt>
                <c:pt idx="3">
                  <c:v>0.0</c:v>
                </c:pt>
                <c:pt idx="4">
                  <c:v>0.0</c:v>
                </c:pt>
                <c:pt idx="5">
                  <c:v>200.0</c:v>
                </c:pt>
                <c:pt idx="6">
                  <c:v>0.0</c:v>
                </c:pt>
                <c:pt idx="7">
                  <c:v>0.0</c:v>
                </c:pt>
                <c:pt idx="8">
                  <c:v>0.0</c:v>
                </c:pt>
              </c:numCache>
            </c:numRef>
          </c:val>
        </c:ser>
        <c:dLbls>
          <c:showLegendKey val="0"/>
          <c:showVal val="0"/>
          <c:showCatName val="0"/>
          <c:showSerName val="0"/>
          <c:showPercent val="0"/>
          <c:showBubbleSize val="0"/>
        </c:dLbls>
        <c:gapWidth val="25"/>
        <c:axId val="1302942320"/>
        <c:axId val="1302940912"/>
      </c:barChart>
      <c:catAx>
        <c:axId val="1302942320"/>
        <c:scaling>
          <c:orientation val="minMax"/>
        </c:scaling>
        <c:delete val="0"/>
        <c:axPos val="b"/>
        <c:numFmt formatCode="General" sourceLinked="1"/>
        <c:majorTickMark val="out"/>
        <c:minorTickMark val="none"/>
        <c:tickLblPos val="nextTo"/>
        <c:crossAx val="1302940912"/>
        <c:crosses val="autoZero"/>
        <c:auto val="1"/>
        <c:lblAlgn val="ctr"/>
        <c:lblOffset val="100"/>
        <c:noMultiLvlLbl val="0"/>
      </c:catAx>
      <c:valAx>
        <c:axId val="1302940912"/>
        <c:scaling>
          <c:orientation val="minMax"/>
          <c:max val="300.0"/>
        </c:scaling>
        <c:delete val="1"/>
        <c:axPos val="l"/>
        <c:numFmt formatCode="General" sourceLinked="1"/>
        <c:majorTickMark val="out"/>
        <c:minorTickMark val="none"/>
        <c:tickLblPos val="nextTo"/>
        <c:crossAx val="1302942320"/>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200.0</c:v>
                </c:pt>
                <c:pt idx="1">
                  <c:v>100.0</c:v>
                </c:pt>
                <c:pt idx="2">
                  <c:v>50.0</c:v>
                </c:pt>
                <c:pt idx="3">
                  <c:v>40.0</c:v>
                </c:pt>
                <c:pt idx="4">
                  <c:v>30.0</c:v>
                </c:pt>
                <c:pt idx="5">
                  <c:v>70.0</c:v>
                </c:pt>
                <c:pt idx="6">
                  <c:v>90.0</c:v>
                </c:pt>
                <c:pt idx="7">
                  <c:v>150.0</c:v>
                </c:pt>
                <c:pt idx="8">
                  <c:v>50.0</c:v>
                </c:pt>
              </c:numCache>
            </c:numRef>
          </c:val>
        </c:ser>
        <c:dLbls>
          <c:showLegendKey val="0"/>
          <c:showVal val="0"/>
          <c:showCatName val="0"/>
          <c:showSerName val="0"/>
          <c:showPercent val="0"/>
          <c:showBubbleSize val="0"/>
        </c:dLbls>
        <c:gapWidth val="25"/>
        <c:axId val="1341597328"/>
        <c:axId val="1341633408"/>
      </c:barChart>
      <c:catAx>
        <c:axId val="1341597328"/>
        <c:scaling>
          <c:orientation val="minMax"/>
        </c:scaling>
        <c:delete val="0"/>
        <c:axPos val="b"/>
        <c:title>
          <c:tx>
            <c:rich>
              <a:bodyPr/>
              <a:lstStyle/>
              <a:p>
                <a:pPr>
                  <a:defRPr/>
                </a:pPr>
                <a:r>
                  <a:rPr lang="en-US" smtClean="0"/>
                  <a:t>Time difference bucket</a:t>
                </a:r>
                <a:endParaRPr lang="en-US"/>
              </a:p>
            </c:rich>
          </c:tx>
          <c:overlay val="0"/>
        </c:title>
        <c:numFmt formatCode="General" sourceLinked="1"/>
        <c:majorTickMark val="out"/>
        <c:minorTickMark val="none"/>
        <c:tickLblPos val="nextTo"/>
        <c:crossAx val="1341633408"/>
        <c:crosses val="autoZero"/>
        <c:auto val="1"/>
        <c:lblAlgn val="ctr"/>
        <c:lblOffset val="100"/>
        <c:noMultiLvlLbl val="0"/>
      </c:catAx>
      <c:valAx>
        <c:axId val="1341633408"/>
        <c:scaling>
          <c:orientation val="minMax"/>
          <c:max val="300.0"/>
        </c:scaling>
        <c:delete val="1"/>
        <c:axPos val="l"/>
        <c:numFmt formatCode="General" sourceLinked="1"/>
        <c:majorTickMark val="out"/>
        <c:minorTickMark val="none"/>
        <c:tickLblPos val="nextTo"/>
        <c:crossAx val="1341597328"/>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C000">
                <a:lumMod val="60000"/>
                <a:lumOff val="40000"/>
              </a:srgbClr>
            </a:solidFill>
            <a:ln>
              <a:solidFill>
                <a:schemeClr val="tx1"/>
              </a:solidFill>
            </a:ln>
          </c:spPr>
          <c:invertIfNegative val="0"/>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50.0</c:v>
                </c:pt>
                <c:pt idx="1">
                  <c:v>70.0</c:v>
                </c:pt>
                <c:pt idx="2">
                  <c:v>80.0</c:v>
                </c:pt>
                <c:pt idx="3">
                  <c:v>100.0</c:v>
                </c:pt>
                <c:pt idx="4">
                  <c:v>150.0</c:v>
                </c:pt>
              </c:numCache>
            </c:numRef>
          </c:val>
        </c:ser>
        <c:dLbls>
          <c:showLegendKey val="0"/>
          <c:showVal val="0"/>
          <c:showCatName val="0"/>
          <c:showSerName val="0"/>
          <c:showPercent val="0"/>
          <c:showBubbleSize val="0"/>
        </c:dLbls>
        <c:gapWidth val="25"/>
        <c:axId val="1302687936"/>
        <c:axId val="1302690128"/>
      </c:barChart>
      <c:catAx>
        <c:axId val="1302687936"/>
        <c:scaling>
          <c:orientation val="minMax"/>
        </c:scaling>
        <c:delete val="0"/>
        <c:axPos val="b"/>
        <c:title>
          <c:tx>
            <c:rich>
              <a:bodyPr/>
              <a:lstStyle/>
              <a:p>
                <a:pPr>
                  <a:defRPr/>
                </a:pPr>
                <a:r>
                  <a:rPr lang="en-US"/>
                  <a:t>Rating</a:t>
                </a:r>
              </a:p>
            </c:rich>
          </c:tx>
          <c:overlay val="0"/>
        </c:title>
        <c:numFmt formatCode="General" sourceLinked="1"/>
        <c:majorTickMark val="out"/>
        <c:minorTickMark val="none"/>
        <c:tickLblPos val="nextTo"/>
        <c:txPr>
          <a:bodyPr/>
          <a:lstStyle/>
          <a:p>
            <a:pPr>
              <a:defRPr sz="1400"/>
            </a:pPr>
            <a:endParaRPr lang="en-US"/>
          </a:p>
        </c:txPr>
        <c:crossAx val="1302690128"/>
        <c:crosses val="autoZero"/>
        <c:auto val="1"/>
        <c:lblAlgn val="ctr"/>
        <c:lblOffset val="100"/>
        <c:noMultiLvlLbl val="0"/>
      </c:catAx>
      <c:valAx>
        <c:axId val="1302690128"/>
        <c:scaling>
          <c:orientation val="minMax"/>
          <c:max val="300.0"/>
        </c:scaling>
        <c:delete val="1"/>
        <c:axPos val="l"/>
        <c:numFmt formatCode="General" sourceLinked="1"/>
        <c:majorTickMark val="out"/>
        <c:minorTickMark val="none"/>
        <c:tickLblPos val="nextTo"/>
        <c:crossAx val="1302687936"/>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00B0F0"/>
            </a:solidFill>
            <a:ln>
              <a:solidFill>
                <a:schemeClr val="tx1"/>
              </a:solidFill>
            </a:ln>
          </c:spPr>
          <c:invertIfNegative val="0"/>
          <c:cat>
            <c:strRef>
              <c:f>Sheet1!$A$2:$A$6</c:f>
              <c:strCache>
                <c:ptCount val="5"/>
                <c:pt idx="0">
                  <c:v>1</c:v>
                </c:pt>
                <c:pt idx="1">
                  <c:v> </c:v>
                </c:pt>
                <c:pt idx="2">
                  <c:v> </c:v>
                </c:pt>
                <c:pt idx="3">
                  <c:v> </c:v>
                </c:pt>
                <c:pt idx="4">
                  <c:v> </c:v>
                </c:pt>
              </c:strCache>
            </c:strRef>
          </c:cat>
          <c:val>
            <c:numRef>
              <c:f>Sheet1!$B$2:$B$6</c:f>
              <c:numCache>
                <c:formatCode>General</c:formatCode>
                <c:ptCount val="5"/>
                <c:pt idx="0">
                  <c:v>0.0</c:v>
                </c:pt>
                <c:pt idx="1">
                  <c:v>0.0</c:v>
                </c:pt>
                <c:pt idx="2">
                  <c:v>0.0</c:v>
                </c:pt>
                <c:pt idx="3">
                  <c:v>120.0</c:v>
                </c:pt>
                <c:pt idx="4">
                  <c:v>280.0</c:v>
                </c:pt>
              </c:numCache>
            </c:numRef>
          </c:val>
        </c:ser>
        <c:dLbls>
          <c:showLegendKey val="0"/>
          <c:showVal val="0"/>
          <c:showCatName val="0"/>
          <c:showSerName val="0"/>
          <c:showPercent val="0"/>
          <c:showBubbleSize val="0"/>
        </c:dLbls>
        <c:gapWidth val="25"/>
        <c:axId val="1213030576"/>
        <c:axId val="1213033696"/>
      </c:barChart>
      <c:catAx>
        <c:axId val="1213030576"/>
        <c:scaling>
          <c:orientation val="minMax"/>
        </c:scaling>
        <c:delete val="0"/>
        <c:axPos val="b"/>
        <c:title>
          <c:tx>
            <c:rich>
              <a:bodyPr/>
              <a:lstStyle/>
              <a:p>
                <a:pPr>
                  <a:defRPr/>
                </a:pPr>
                <a:r>
                  <a:rPr lang="en-US" smtClean="0"/>
                  <a:t> </a:t>
                </a:r>
                <a:endParaRPr lang="en-US"/>
              </a:p>
            </c:rich>
          </c:tx>
          <c:overlay val="0"/>
        </c:title>
        <c:numFmt formatCode="General" sourceLinked="1"/>
        <c:majorTickMark val="out"/>
        <c:minorTickMark val="none"/>
        <c:tickLblPos val="nextTo"/>
        <c:crossAx val="1213033696"/>
        <c:crosses val="autoZero"/>
        <c:auto val="1"/>
        <c:lblAlgn val="ctr"/>
        <c:lblOffset val="100"/>
        <c:noMultiLvlLbl val="0"/>
      </c:catAx>
      <c:valAx>
        <c:axId val="1213033696"/>
        <c:scaling>
          <c:orientation val="minMax"/>
          <c:max val="300.0"/>
        </c:scaling>
        <c:delete val="1"/>
        <c:axPos val="l"/>
        <c:numFmt formatCode="General" sourceLinked="1"/>
        <c:majorTickMark val="out"/>
        <c:minorTickMark val="none"/>
        <c:tickLblPos val="nextTo"/>
        <c:crossAx val="1213030576"/>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00B0F0"/>
            </a:solidFill>
            <a:ln>
              <a:solidFill>
                <a:schemeClr val="tx1"/>
              </a:solidFill>
            </a:ln>
          </c:spPr>
          <c:invertIfNegative val="0"/>
          <c:cat>
            <c:strRef>
              <c:f>Sheet1!$A$2:$A$6</c:f>
              <c:strCache>
                <c:ptCount val="5"/>
                <c:pt idx="0">
                  <c:v>1</c:v>
                </c:pt>
                <c:pt idx="1">
                  <c:v> </c:v>
                </c:pt>
                <c:pt idx="2">
                  <c:v> </c:v>
                </c:pt>
                <c:pt idx="3">
                  <c:v> </c:v>
                </c:pt>
                <c:pt idx="4">
                  <c:v> </c:v>
                </c:pt>
              </c:strCache>
            </c:strRef>
          </c:cat>
          <c:val>
            <c:numRef>
              <c:f>Sheet1!$B$2:$B$6</c:f>
              <c:numCache>
                <c:formatCode>General</c:formatCode>
                <c:ptCount val="5"/>
                <c:pt idx="0">
                  <c:v>0.0</c:v>
                </c:pt>
                <c:pt idx="1">
                  <c:v>0.0</c:v>
                </c:pt>
                <c:pt idx="2">
                  <c:v>70.0</c:v>
                </c:pt>
                <c:pt idx="3">
                  <c:v>120.0</c:v>
                </c:pt>
                <c:pt idx="4">
                  <c:v>210.0</c:v>
                </c:pt>
              </c:numCache>
            </c:numRef>
          </c:val>
        </c:ser>
        <c:dLbls>
          <c:showLegendKey val="0"/>
          <c:showVal val="0"/>
          <c:showCatName val="0"/>
          <c:showSerName val="0"/>
          <c:showPercent val="0"/>
          <c:showBubbleSize val="0"/>
        </c:dLbls>
        <c:gapWidth val="25"/>
        <c:axId val="1244733280"/>
        <c:axId val="1244736672"/>
      </c:barChart>
      <c:catAx>
        <c:axId val="1244733280"/>
        <c:scaling>
          <c:orientation val="minMax"/>
        </c:scaling>
        <c:delete val="0"/>
        <c:axPos val="b"/>
        <c:title>
          <c:tx>
            <c:rich>
              <a:bodyPr/>
              <a:lstStyle/>
              <a:p>
                <a:pPr>
                  <a:defRPr/>
                </a:pPr>
                <a:r>
                  <a:rPr lang="en-US" smtClean="0"/>
                  <a:t> </a:t>
                </a:r>
                <a:endParaRPr lang="en-US"/>
              </a:p>
            </c:rich>
          </c:tx>
          <c:overlay val="0"/>
        </c:title>
        <c:numFmt formatCode="General" sourceLinked="1"/>
        <c:majorTickMark val="out"/>
        <c:minorTickMark val="none"/>
        <c:tickLblPos val="nextTo"/>
        <c:crossAx val="1244736672"/>
        <c:crosses val="autoZero"/>
        <c:auto val="1"/>
        <c:lblAlgn val="ctr"/>
        <c:lblOffset val="100"/>
        <c:noMultiLvlLbl val="0"/>
      </c:catAx>
      <c:valAx>
        <c:axId val="1244736672"/>
        <c:scaling>
          <c:orientation val="minMax"/>
          <c:max val="300.0"/>
        </c:scaling>
        <c:delete val="1"/>
        <c:axPos val="l"/>
        <c:numFmt formatCode="General" sourceLinked="1"/>
        <c:majorTickMark val="out"/>
        <c:minorTickMark val="none"/>
        <c:tickLblPos val="nextTo"/>
        <c:crossAx val="1244733280"/>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0000"/>
            </a:solidFill>
            <a:ln>
              <a:solidFill>
                <a:schemeClr val="tx1"/>
              </a:solidFill>
            </a:ln>
          </c:spPr>
          <c:invertIfNegative val="0"/>
          <c:cat>
            <c:strRef>
              <c:f>Sheet1!$A$2:$A$6</c:f>
              <c:strCache>
                <c:ptCount val="5"/>
                <c:pt idx="0">
                  <c:v>1</c:v>
                </c:pt>
                <c:pt idx="1">
                  <c:v> </c:v>
                </c:pt>
                <c:pt idx="2">
                  <c:v> </c:v>
                </c:pt>
                <c:pt idx="3">
                  <c:v> </c:v>
                </c:pt>
                <c:pt idx="4">
                  <c:v> </c:v>
                </c:pt>
              </c:strCache>
            </c:strRef>
          </c:cat>
          <c:val>
            <c:numRef>
              <c:f>Sheet1!$B$2:$B$6</c:f>
              <c:numCache>
                <c:formatCode>General</c:formatCode>
                <c:ptCount val="5"/>
                <c:pt idx="0">
                  <c:v>280.0</c:v>
                </c:pt>
                <c:pt idx="1">
                  <c:v>120.0</c:v>
                </c:pt>
                <c:pt idx="2">
                  <c:v>0.0</c:v>
                </c:pt>
                <c:pt idx="3">
                  <c:v>0.0</c:v>
                </c:pt>
                <c:pt idx="4">
                  <c:v>0.0</c:v>
                </c:pt>
              </c:numCache>
            </c:numRef>
          </c:val>
        </c:ser>
        <c:dLbls>
          <c:showLegendKey val="0"/>
          <c:showVal val="0"/>
          <c:showCatName val="0"/>
          <c:showSerName val="0"/>
          <c:showPercent val="0"/>
          <c:showBubbleSize val="0"/>
        </c:dLbls>
        <c:gapWidth val="25"/>
        <c:axId val="1244754544"/>
        <c:axId val="1244719440"/>
      </c:barChart>
      <c:catAx>
        <c:axId val="1244754544"/>
        <c:scaling>
          <c:orientation val="minMax"/>
        </c:scaling>
        <c:delete val="0"/>
        <c:axPos val="b"/>
        <c:title>
          <c:tx>
            <c:rich>
              <a:bodyPr/>
              <a:lstStyle/>
              <a:p>
                <a:pPr>
                  <a:defRPr/>
                </a:pPr>
                <a:r>
                  <a:rPr lang="en-US" smtClean="0"/>
                  <a:t> </a:t>
                </a:r>
                <a:endParaRPr lang="en-US"/>
              </a:p>
            </c:rich>
          </c:tx>
          <c:overlay val="0"/>
        </c:title>
        <c:numFmt formatCode="General" sourceLinked="1"/>
        <c:majorTickMark val="out"/>
        <c:minorTickMark val="none"/>
        <c:tickLblPos val="nextTo"/>
        <c:crossAx val="1244719440"/>
        <c:crosses val="autoZero"/>
        <c:auto val="1"/>
        <c:lblAlgn val="ctr"/>
        <c:lblOffset val="100"/>
        <c:noMultiLvlLbl val="0"/>
      </c:catAx>
      <c:valAx>
        <c:axId val="1244719440"/>
        <c:scaling>
          <c:orientation val="minMax"/>
          <c:max val="300.0"/>
        </c:scaling>
        <c:delete val="1"/>
        <c:axPos val="l"/>
        <c:numFmt formatCode="General" sourceLinked="1"/>
        <c:majorTickMark val="out"/>
        <c:minorTickMark val="none"/>
        <c:tickLblPos val="nextTo"/>
        <c:crossAx val="124475454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00B0F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150.0</c:v>
                </c:pt>
                <c:pt idx="1">
                  <c:v>150.0</c:v>
                </c:pt>
                <c:pt idx="2">
                  <c:v>50.0</c:v>
                </c:pt>
                <c:pt idx="3">
                  <c:v>40.0</c:v>
                </c:pt>
                <c:pt idx="4">
                  <c:v>30.0</c:v>
                </c:pt>
                <c:pt idx="5">
                  <c:v>25.0</c:v>
                </c:pt>
                <c:pt idx="6">
                  <c:v>25.0</c:v>
                </c:pt>
                <c:pt idx="7">
                  <c:v>25.0</c:v>
                </c:pt>
                <c:pt idx="8">
                  <c:v>25.0</c:v>
                </c:pt>
              </c:numCache>
            </c:numRef>
          </c:val>
        </c:ser>
        <c:dLbls>
          <c:showLegendKey val="0"/>
          <c:showVal val="0"/>
          <c:showCatName val="0"/>
          <c:showSerName val="0"/>
          <c:showPercent val="0"/>
          <c:showBubbleSize val="0"/>
        </c:dLbls>
        <c:gapWidth val="25"/>
        <c:axId val="1212857264"/>
        <c:axId val="1212859584"/>
      </c:barChart>
      <c:catAx>
        <c:axId val="1212857264"/>
        <c:scaling>
          <c:orientation val="minMax"/>
        </c:scaling>
        <c:delete val="1"/>
        <c:axPos val="b"/>
        <c:numFmt formatCode="General" sourceLinked="1"/>
        <c:majorTickMark val="out"/>
        <c:minorTickMark val="none"/>
        <c:tickLblPos val="nextTo"/>
        <c:crossAx val="1212859584"/>
        <c:crosses val="autoZero"/>
        <c:auto val="1"/>
        <c:lblAlgn val="ctr"/>
        <c:lblOffset val="100"/>
        <c:noMultiLvlLbl val="0"/>
      </c:catAx>
      <c:valAx>
        <c:axId val="1212859584"/>
        <c:scaling>
          <c:orientation val="minMax"/>
          <c:max val="300.0"/>
        </c:scaling>
        <c:delete val="1"/>
        <c:axPos val="l"/>
        <c:numFmt formatCode="General" sourceLinked="1"/>
        <c:majorTickMark val="out"/>
        <c:minorTickMark val="none"/>
        <c:tickLblPos val="nextTo"/>
        <c:crossAx val="121285726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c:f>
              <c:numCache>
                <c:formatCode>General</c:formatCode>
                <c:ptCount val="1"/>
                <c:pt idx="0">
                  <c:v>0.0</c:v>
                </c:pt>
              </c:numCache>
            </c:numRef>
          </c:xVal>
          <c:yVal>
            <c:numRef>
              <c:f>Sheet1!$B$2</c:f>
              <c:numCache>
                <c:formatCode>General</c:formatCode>
                <c:ptCount val="1"/>
                <c:pt idx="0">
                  <c:v>2.857142857142857</c:v>
                </c:pt>
              </c:numCache>
            </c:numRef>
          </c:yVal>
          <c:smooth val="0"/>
        </c:ser>
        <c:dLbls>
          <c:showLegendKey val="0"/>
          <c:showVal val="0"/>
          <c:showCatName val="0"/>
          <c:showSerName val="0"/>
          <c:showPercent val="0"/>
          <c:showBubbleSize val="0"/>
        </c:dLbls>
        <c:axId val="1245448928"/>
        <c:axId val="1245438336"/>
      </c:scatterChart>
      <c:valAx>
        <c:axId val="1245448928"/>
        <c:scaling>
          <c:orientation val="minMax"/>
          <c:max val="1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245438336"/>
        <c:crosses val="autoZero"/>
        <c:crossBetween val="midCat"/>
      </c:valAx>
      <c:valAx>
        <c:axId val="1245438336"/>
        <c:scaling>
          <c:orientation val="minMax"/>
          <c:max val="6.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layout>
            <c:manualLayout>
              <c:xMode val="edge"/>
              <c:yMode val="edge"/>
              <c:x val="0.00289039508059309"/>
              <c:y val="0.0667718525894425"/>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245448928"/>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00B0F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150.0</c:v>
                </c:pt>
                <c:pt idx="1">
                  <c:v>50.0</c:v>
                </c:pt>
                <c:pt idx="2">
                  <c:v>50.0</c:v>
                </c:pt>
                <c:pt idx="3">
                  <c:v>50.0</c:v>
                </c:pt>
                <c:pt idx="4">
                  <c:v>25.0</c:v>
                </c:pt>
                <c:pt idx="5">
                  <c:v>25.0</c:v>
                </c:pt>
                <c:pt idx="6">
                  <c:v>25.0</c:v>
                </c:pt>
                <c:pt idx="7">
                  <c:v>25.0</c:v>
                </c:pt>
                <c:pt idx="8">
                  <c:v>25.0</c:v>
                </c:pt>
              </c:numCache>
            </c:numRef>
          </c:val>
        </c:ser>
        <c:dLbls>
          <c:showLegendKey val="0"/>
          <c:showVal val="0"/>
          <c:showCatName val="0"/>
          <c:showSerName val="0"/>
          <c:showPercent val="0"/>
          <c:showBubbleSize val="0"/>
        </c:dLbls>
        <c:gapWidth val="25"/>
        <c:axId val="901090944"/>
        <c:axId val="901092720"/>
      </c:barChart>
      <c:catAx>
        <c:axId val="901090944"/>
        <c:scaling>
          <c:orientation val="minMax"/>
        </c:scaling>
        <c:delete val="1"/>
        <c:axPos val="b"/>
        <c:numFmt formatCode="General" sourceLinked="1"/>
        <c:majorTickMark val="out"/>
        <c:minorTickMark val="none"/>
        <c:tickLblPos val="nextTo"/>
        <c:crossAx val="901092720"/>
        <c:crosses val="autoZero"/>
        <c:auto val="1"/>
        <c:lblAlgn val="ctr"/>
        <c:lblOffset val="100"/>
        <c:noMultiLvlLbl val="0"/>
      </c:catAx>
      <c:valAx>
        <c:axId val="901092720"/>
        <c:scaling>
          <c:orientation val="minMax"/>
          <c:max val="300.0"/>
        </c:scaling>
        <c:delete val="1"/>
        <c:axPos val="l"/>
        <c:numFmt formatCode="General" sourceLinked="1"/>
        <c:majorTickMark val="out"/>
        <c:minorTickMark val="none"/>
        <c:tickLblPos val="nextTo"/>
        <c:crossAx val="90109094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F000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25.0</c:v>
                </c:pt>
                <c:pt idx="1">
                  <c:v>25.0</c:v>
                </c:pt>
                <c:pt idx="2">
                  <c:v>25.0</c:v>
                </c:pt>
                <c:pt idx="3">
                  <c:v>35.0</c:v>
                </c:pt>
                <c:pt idx="4">
                  <c:v>45.0</c:v>
                </c:pt>
                <c:pt idx="5">
                  <c:v>55.0</c:v>
                </c:pt>
                <c:pt idx="6">
                  <c:v>90.0</c:v>
                </c:pt>
                <c:pt idx="7">
                  <c:v>150.0</c:v>
                </c:pt>
                <c:pt idx="8">
                  <c:v>50.0</c:v>
                </c:pt>
              </c:numCache>
            </c:numRef>
          </c:val>
        </c:ser>
        <c:dLbls>
          <c:showLegendKey val="0"/>
          <c:showVal val="0"/>
          <c:showCatName val="0"/>
          <c:showSerName val="0"/>
          <c:showPercent val="0"/>
          <c:showBubbleSize val="0"/>
        </c:dLbls>
        <c:gapWidth val="25"/>
        <c:axId val="1341216544"/>
        <c:axId val="1341573232"/>
      </c:barChart>
      <c:catAx>
        <c:axId val="1341216544"/>
        <c:scaling>
          <c:orientation val="minMax"/>
        </c:scaling>
        <c:delete val="1"/>
        <c:axPos val="b"/>
        <c:numFmt formatCode="General" sourceLinked="1"/>
        <c:majorTickMark val="out"/>
        <c:minorTickMark val="none"/>
        <c:tickLblPos val="nextTo"/>
        <c:crossAx val="1341573232"/>
        <c:crosses val="autoZero"/>
        <c:auto val="1"/>
        <c:lblAlgn val="ctr"/>
        <c:lblOffset val="100"/>
        <c:noMultiLvlLbl val="0"/>
      </c:catAx>
      <c:valAx>
        <c:axId val="1341573232"/>
        <c:scaling>
          <c:orientation val="minMax"/>
          <c:max val="300.0"/>
        </c:scaling>
        <c:delete val="1"/>
        <c:axPos val="l"/>
        <c:numFmt formatCode="General" sourceLinked="1"/>
        <c:majorTickMark val="out"/>
        <c:minorTickMark val="none"/>
        <c:tickLblPos val="nextTo"/>
        <c:crossAx val="1341216544"/>
        <c:crosses val="autoZero"/>
        <c:crossBetween val="between"/>
        <c:majorUnit val="300.0"/>
        <c:minorUnit val="300.0"/>
      </c:valAx>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25.0</c:v>
                </c:pt>
                <c:pt idx="1">
                  <c:v>25.0</c:v>
                </c:pt>
                <c:pt idx="2">
                  <c:v>25.0</c:v>
                </c:pt>
                <c:pt idx="3">
                  <c:v>35.0</c:v>
                </c:pt>
                <c:pt idx="4">
                  <c:v>45.0</c:v>
                </c:pt>
                <c:pt idx="5">
                  <c:v>55.0</c:v>
                </c:pt>
                <c:pt idx="6">
                  <c:v>90.0</c:v>
                </c:pt>
                <c:pt idx="7">
                  <c:v>150.0</c:v>
                </c:pt>
                <c:pt idx="8">
                  <c:v>50.0</c:v>
                </c:pt>
              </c:numCache>
            </c:numRef>
          </c:val>
        </c:ser>
        <c:dLbls>
          <c:showLegendKey val="0"/>
          <c:showVal val="0"/>
          <c:showCatName val="0"/>
          <c:showSerName val="0"/>
          <c:showPercent val="0"/>
          <c:showBubbleSize val="0"/>
        </c:dLbls>
        <c:gapWidth val="25"/>
        <c:axId val="1245272992"/>
        <c:axId val="1245302368"/>
      </c:barChart>
      <c:catAx>
        <c:axId val="1245272992"/>
        <c:scaling>
          <c:orientation val="minMax"/>
        </c:scaling>
        <c:delete val="1"/>
        <c:axPos val="b"/>
        <c:numFmt formatCode="General" sourceLinked="1"/>
        <c:majorTickMark val="out"/>
        <c:minorTickMark val="none"/>
        <c:tickLblPos val="nextTo"/>
        <c:crossAx val="1245302368"/>
        <c:crosses val="autoZero"/>
        <c:auto val="1"/>
        <c:lblAlgn val="ctr"/>
        <c:lblOffset val="100"/>
        <c:noMultiLvlLbl val="0"/>
      </c:catAx>
      <c:valAx>
        <c:axId val="1245302368"/>
        <c:scaling>
          <c:orientation val="minMax"/>
          <c:max val="300.0"/>
        </c:scaling>
        <c:delete val="1"/>
        <c:axPos val="l"/>
        <c:numFmt formatCode="General" sourceLinked="1"/>
        <c:majorTickMark val="out"/>
        <c:minorTickMark val="none"/>
        <c:tickLblPos val="nextTo"/>
        <c:crossAx val="1245272992"/>
        <c:crosses val="autoZero"/>
        <c:crossBetween val="between"/>
        <c:majorUnit val="300.0"/>
        <c:minorUnit val="300.0"/>
      </c:valAx>
    </c:plotArea>
    <c:plotVisOnly val="1"/>
    <c:dispBlanksAs val="gap"/>
    <c:showDLblsOverMax val="0"/>
  </c:chart>
  <c:txPr>
    <a:bodyPr/>
    <a:lstStyle/>
    <a:p>
      <a:pPr>
        <a:defRPr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C000">
                <a:lumMod val="60000"/>
                <a:lumOff val="40000"/>
              </a:srgbClr>
            </a:solidFill>
            <a:ln>
              <a:solidFill>
                <a:schemeClr val="tx1"/>
              </a:solidFill>
            </a:ln>
          </c:spPr>
          <c:invertIfNegative val="0"/>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150.0</c:v>
                </c:pt>
                <c:pt idx="1">
                  <c:v>70.0</c:v>
                </c:pt>
                <c:pt idx="2">
                  <c:v>70.0</c:v>
                </c:pt>
                <c:pt idx="3">
                  <c:v>20.0</c:v>
                </c:pt>
                <c:pt idx="4">
                  <c:v>20.0</c:v>
                </c:pt>
              </c:numCache>
            </c:numRef>
          </c:val>
        </c:ser>
        <c:dLbls>
          <c:showLegendKey val="0"/>
          <c:showVal val="0"/>
          <c:showCatName val="0"/>
          <c:showSerName val="0"/>
          <c:showPercent val="0"/>
          <c:showBubbleSize val="0"/>
        </c:dLbls>
        <c:gapWidth val="25"/>
        <c:axId val="1245077584"/>
        <c:axId val="1245079904"/>
      </c:barChart>
      <c:catAx>
        <c:axId val="1245077584"/>
        <c:scaling>
          <c:orientation val="minMax"/>
        </c:scaling>
        <c:delete val="0"/>
        <c:axPos val="b"/>
        <c:numFmt formatCode="General" sourceLinked="1"/>
        <c:majorTickMark val="out"/>
        <c:minorTickMark val="none"/>
        <c:tickLblPos val="nextTo"/>
        <c:crossAx val="1245079904"/>
        <c:crosses val="autoZero"/>
        <c:auto val="1"/>
        <c:lblAlgn val="ctr"/>
        <c:lblOffset val="100"/>
        <c:noMultiLvlLbl val="0"/>
      </c:catAx>
      <c:valAx>
        <c:axId val="1245079904"/>
        <c:scaling>
          <c:orientation val="minMax"/>
          <c:max val="300.0"/>
        </c:scaling>
        <c:delete val="1"/>
        <c:axPos val="l"/>
        <c:numFmt formatCode="General" sourceLinked="1"/>
        <c:majorTickMark val="out"/>
        <c:minorTickMark val="none"/>
        <c:tickLblPos val="nextTo"/>
        <c:crossAx val="124507758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030A0"/>
            </a:solidFill>
            <a:ln>
              <a:solidFill>
                <a:schemeClr val="tx1"/>
              </a:solidFill>
            </a:ln>
          </c:spPr>
          <c:invertIfNegative val="0"/>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25.0</c:v>
                </c:pt>
                <c:pt idx="1">
                  <c:v>25.0</c:v>
                </c:pt>
                <c:pt idx="2">
                  <c:v>25.0</c:v>
                </c:pt>
                <c:pt idx="3">
                  <c:v>35.0</c:v>
                </c:pt>
                <c:pt idx="4">
                  <c:v>45.0</c:v>
                </c:pt>
                <c:pt idx="5">
                  <c:v>55.0</c:v>
                </c:pt>
                <c:pt idx="6">
                  <c:v>90.0</c:v>
                </c:pt>
                <c:pt idx="7">
                  <c:v>150.0</c:v>
                </c:pt>
                <c:pt idx="8">
                  <c:v>50.0</c:v>
                </c:pt>
              </c:numCache>
            </c:numRef>
          </c:val>
        </c:ser>
        <c:dLbls>
          <c:showLegendKey val="0"/>
          <c:showVal val="0"/>
          <c:showCatName val="0"/>
          <c:showSerName val="0"/>
          <c:showPercent val="0"/>
          <c:showBubbleSize val="0"/>
        </c:dLbls>
        <c:gapWidth val="25"/>
        <c:axId val="1212913920"/>
        <c:axId val="1302876880"/>
      </c:barChart>
      <c:catAx>
        <c:axId val="1212913920"/>
        <c:scaling>
          <c:orientation val="minMax"/>
        </c:scaling>
        <c:delete val="1"/>
        <c:axPos val="b"/>
        <c:numFmt formatCode="General" sourceLinked="1"/>
        <c:majorTickMark val="out"/>
        <c:minorTickMark val="none"/>
        <c:tickLblPos val="nextTo"/>
        <c:crossAx val="1302876880"/>
        <c:crosses val="autoZero"/>
        <c:auto val="1"/>
        <c:lblAlgn val="ctr"/>
        <c:lblOffset val="100"/>
        <c:noMultiLvlLbl val="0"/>
      </c:catAx>
      <c:valAx>
        <c:axId val="1302876880"/>
        <c:scaling>
          <c:orientation val="minMax"/>
          <c:max val="300.0"/>
        </c:scaling>
        <c:delete val="1"/>
        <c:axPos val="l"/>
        <c:numFmt formatCode="General" sourceLinked="1"/>
        <c:majorTickMark val="out"/>
        <c:minorTickMark val="none"/>
        <c:tickLblPos val="nextTo"/>
        <c:crossAx val="1212913920"/>
        <c:crosses val="autoZero"/>
        <c:crossBetween val="between"/>
        <c:majorUnit val="300.0"/>
        <c:minorUnit val="300.0"/>
      </c:valAx>
    </c:plotArea>
    <c:plotVisOnly val="1"/>
    <c:dispBlanksAs val="gap"/>
    <c:showDLblsOverMax val="0"/>
  </c:chart>
  <c:txPr>
    <a:bodyPr/>
    <a:lstStyle/>
    <a:p>
      <a:pPr>
        <a:defRPr sz="1800"/>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C000">
                <a:lumMod val="60000"/>
                <a:lumOff val="40000"/>
              </a:srgbClr>
            </a:solidFill>
            <a:ln>
              <a:solidFill>
                <a:schemeClr val="tx1"/>
              </a:solidFill>
            </a:ln>
          </c:spPr>
          <c:invertIfNegative val="0"/>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150.0</c:v>
                </c:pt>
                <c:pt idx="1">
                  <c:v>70.0</c:v>
                </c:pt>
                <c:pt idx="2">
                  <c:v>70.0</c:v>
                </c:pt>
                <c:pt idx="3">
                  <c:v>20.0</c:v>
                </c:pt>
                <c:pt idx="4">
                  <c:v>20.0</c:v>
                </c:pt>
              </c:numCache>
            </c:numRef>
          </c:val>
        </c:ser>
        <c:dLbls>
          <c:showLegendKey val="0"/>
          <c:showVal val="0"/>
          <c:showCatName val="0"/>
          <c:showSerName val="0"/>
          <c:showPercent val="0"/>
          <c:showBubbleSize val="0"/>
        </c:dLbls>
        <c:gapWidth val="25"/>
        <c:axId val="1213108144"/>
        <c:axId val="1213022576"/>
      </c:barChart>
      <c:catAx>
        <c:axId val="1213108144"/>
        <c:scaling>
          <c:orientation val="minMax"/>
        </c:scaling>
        <c:delete val="0"/>
        <c:axPos val="b"/>
        <c:numFmt formatCode="General" sourceLinked="1"/>
        <c:majorTickMark val="out"/>
        <c:minorTickMark val="none"/>
        <c:tickLblPos val="nextTo"/>
        <c:crossAx val="1213022576"/>
        <c:crosses val="autoZero"/>
        <c:auto val="1"/>
        <c:lblAlgn val="ctr"/>
        <c:lblOffset val="100"/>
        <c:noMultiLvlLbl val="0"/>
      </c:catAx>
      <c:valAx>
        <c:axId val="1213022576"/>
        <c:scaling>
          <c:orientation val="minMax"/>
          <c:max val="300.0"/>
        </c:scaling>
        <c:delete val="1"/>
        <c:axPos val="l"/>
        <c:numFmt formatCode="General" sourceLinked="1"/>
        <c:majorTickMark val="out"/>
        <c:minorTickMark val="none"/>
        <c:tickLblPos val="nextTo"/>
        <c:crossAx val="1213108144"/>
        <c:crosses val="autoZero"/>
        <c:crossBetween val="between"/>
        <c:majorUnit val="300.0"/>
        <c:minorUnit val="300.0"/>
      </c:valAx>
    </c:plotArea>
    <c:plotVisOnly val="1"/>
    <c:dispBlanksAs val="gap"/>
    <c:showDLblsOverMax val="0"/>
  </c:chart>
  <c:txPr>
    <a:bodyPr/>
    <a:lstStyle/>
    <a:p>
      <a:pPr>
        <a:defRPr sz="20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Sheet1!$A$2:$A$3</c:f>
              <c:numCache>
                <c:formatCode>General</c:formatCode>
                <c:ptCount val="2"/>
                <c:pt idx="0">
                  <c:v>0.0</c:v>
                </c:pt>
                <c:pt idx="1">
                  <c:v>1.0</c:v>
                </c:pt>
              </c:numCache>
            </c:numRef>
          </c:xVal>
          <c:yVal>
            <c:numRef>
              <c:f>Sheet1!$B$2:$B$3</c:f>
              <c:numCache>
                <c:formatCode>General</c:formatCode>
                <c:ptCount val="2"/>
                <c:pt idx="0">
                  <c:v>2.857142857142857</c:v>
                </c:pt>
                <c:pt idx="1">
                  <c:v>3.076923076923077</c:v>
                </c:pt>
              </c:numCache>
            </c:numRef>
          </c:yVal>
          <c:smooth val="0"/>
        </c:ser>
        <c:dLbls>
          <c:showLegendKey val="0"/>
          <c:showVal val="0"/>
          <c:showCatName val="0"/>
          <c:showSerName val="0"/>
          <c:showPercent val="0"/>
          <c:showBubbleSize val="0"/>
        </c:dLbls>
        <c:axId val="1341444512"/>
        <c:axId val="1342110896"/>
      </c:scatterChart>
      <c:valAx>
        <c:axId val="1341444512"/>
        <c:scaling>
          <c:orientation val="minMax"/>
          <c:max val="1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42110896"/>
        <c:crosses val="autoZero"/>
        <c:crossBetween val="midCat"/>
      </c:valAx>
      <c:valAx>
        <c:axId val="1342110896"/>
        <c:scaling>
          <c:orientation val="minMax"/>
          <c:max val="6.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layout>
            <c:manualLayout>
              <c:xMode val="edge"/>
              <c:yMode val="edge"/>
              <c:x val="0.00289039508059309"/>
              <c:y val="0.0667718525894425"/>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41444512"/>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Sheet1!$A$2:$A$4</c:f>
              <c:numCache>
                <c:formatCode>General</c:formatCode>
                <c:ptCount val="3"/>
                <c:pt idx="0">
                  <c:v>0.0</c:v>
                </c:pt>
                <c:pt idx="1">
                  <c:v>1.0</c:v>
                </c:pt>
                <c:pt idx="2">
                  <c:v>2.0</c:v>
                </c:pt>
              </c:numCache>
            </c:numRef>
          </c:xVal>
          <c:yVal>
            <c:numRef>
              <c:f>Sheet1!$B$2:$B$4</c:f>
              <c:numCache>
                <c:formatCode>General</c:formatCode>
                <c:ptCount val="3"/>
                <c:pt idx="0">
                  <c:v>2.857142857142857</c:v>
                </c:pt>
                <c:pt idx="1">
                  <c:v>3.076923076923077</c:v>
                </c:pt>
                <c:pt idx="2">
                  <c:v>3.333333333333333</c:v>
                </c:pt>
              </c:numCache>
            </c:numRef>
          </c:yVal>
          <c:smooth val="0"/>
        </c:ser>
        <c:dLbls>
          <c:showLegendKey val="0"/>
          <c:showVal val="0"/>
          <c:showCatName val="0"/>
          <c:showSerName val="0"/>
          <c:showPercent val="0"/>
          <c:showBubbleSize val="0"/>
        </c:dLbls>
        <c:axId val="1303057584"/>
        <c:axId val="1303059360"/>
      </c:scatterChart>
      <c:valAx>
        <c:axId val="1303057584"/>
        <c:scaling>
          <c:orientation val="minMax"/>
          <c:max val="1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059360"/>
        <c:crosses val="autoZero"/>
        <c:crossBetween val="midCat"/>
      </c:valAx>
      <c:valAx>
        <c:axId val="1303059360"/>
        <c:scaling>
          <c:orientation val="minMax"/>
          <c:max val="6.0"/>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layout>
            <c:manualLayout>
              <c:xMode val="edge"/>
              <c:yMode val="edge"/>
              <c:x val="0.00289039508059309"/>
              <c:y val="0.0667718525894425"/>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057584"/>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Sheet1!$A$2:$A$9</c:f>
              <c:numCache>
                <c:formatCode>General</c:formatCode>
                <c:ptCount val="8"/>
                <c:pt idx="0">
                  <c:v>0.0</c:v>
                </c:pt>
                <c:pt idx="1">
                  <c:v>1.0</c:v>
                </c:pt>
                <c:pt idx="2">
                  <c:v>2.0</c:v>
                </c:pt>
                <c:pt idx="3">
                  <c:v>3.0</c:v>
                </c:pt>
                <c:pt idx="4">
                  <c:v>4.0</c:v>
                </c:pt>
                <c:pt idx="5">
                  <c:v>5.0</c:v>
                </c:pt>
                <c:pt idx="6">
                  <c:v>6.0</c:v>
                </c:pt>
                <c:pt idx="7">
                  <c:v>7.0</c:v>
                </c:pt>
              </c:numCache>
            </c:numRef>
          </c:xVal>
          <c:yVal>
            <c:numRef>
              <c:f>Sheet1!$B$2:$B$9</c:f>
              <c:numCache>
                <c:formatCode>General</c:formatCode>
                <c:ptCount val="8"/>
                <c:pt idx="0">
                  <c:v>2.857142857142857</c:v>
                </c:pt>
                <c:pt idx="1">
                  <c:v>3.076923076923077</c:v>
                </c:pt>
                <c:pt idx="2">
                  <c:v>3.333333333333333</c:v>
                </c:pt>
                <c:pt idx="3">
                  <c:v>3.636363636363636</c:v>
                </c:pt>
                <c:pt idx="4">
                  <c:v>3.9</c:v>
                </c:pt>
                <c:pt idx="5">
                  <c:v>4.222222222222222</c:v>
                </c:pt>
                <c:pt idx="6">
                  <c:v>4.624999999999983</c:v>
                </c:pt>
                <c:pt idx="7">
                  <c:v>5.142857142857141</c:v>
                </c:pt>
              </c:numCache>
            </c:numRef>
          </c:yVal>
          <c:smooth val="0"/>
        </c:ser>
        <c:dLbls>
          <c:showLegendKey val="0"/>
          <c:showVal val="0"/>
          <c:showCatName val="0"/>
          <c:showSerName val="0"/>
          <c:showPercent val="0"/>
          <c:showBubbleSize val="0"/>
        </c:dLbls>
        <c:axId val="1303045888"/>
        <c:axId val="1303049008"/>
      </c:scatterChart>
      <c:valAx>
        <c:axId val="1303045888"/>
        <c:scaling>
          <c:orientation val="minMax"/>
          <c:max val="1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049008"/>
        <c:crosses val="autoZero"/>
        <c:crossBetween val="midCat"/>
      </c:valAx>
      <c:valAx>
        <c:axId val="1303049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layout>
            <c:manualLayout>
              <c:xMode val="edge"/>
              <c:yMode val="edge"/>
              <c:x val="0.00289039508059309"/>
              <c:y val="0.0667718525894425"/>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3045888"/>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Sheet1!$A$2:$A$16</c:f>
              <c:numCache>
                <c:formatCode>General</c:formatCode>
                <c:ptCount val="15"/>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numCache>
            </c:numRef>
          </c:xVal>
          <c:yVal>
            <c:numRef>
              <c:f>Sheet1!$B$2:$B$16</c:f>
              <c:numCache>
                <c:formatCode>General</c:formatCode>
                <c:ptCount val="15"/>
                <c:pt idx="0">
                  <c:v>2.857142857142857</c:v>
                </c:pt>
                <c:pt idx="1">
                  <c:v>3.076923076923077</c:v>
                </c:pt>
                <c:pt idx="2">
                  <c:v>3.333333333333333</c:v>
                </c:pt>
                <c:pt idx="3">
                  <c:v>3.636363636363636</c:v>
                </c:pt>
                <c:pt idx="4">
                  <c:v>3.9</c:v>
                </c:pt>
                <c:pt idx="5">
                  <c:v>4.222222222222222</c:v>
                </c:pt>
                <c:pt idx="6">
                  <c:v>4.624999999999983</c:v>
                </c:pt>
                <c:pt idx="7">
                  <c:v>5.142857142857141</c:v>
                </c:pt>
                <c:pt idx="8">
                  <c:v>5.0</c:v>
                </c:pt>
                <c:pt idx="9">
                  <c:v>4.6</c:v>
                </c:pt>
                <c:pt idx="10">
                  <c:v>4.0</c:v>
                </c:pt>
                <c:pt idx="11">
                  <c:v>3.666666666666666</c:v>
                </c:pt>
                <c:pt idx="12">
                  <c:v>3.0</c:v>
                </c:pt>
                <c:pt idx="13">
                  <c:v>2.0</c:v>
                </c:pt>
                <c:pt idx="14">
                  <c:v>0.0</c:v>
                </c:pt>
              </c:numCache>
            </c:numRef>
          </c:yVal>
          <c:smooth val="0"/>
        </c:ser>
        <c:dLbls>
          <c:showLegendKey val="0"/>
          <c:showVal val="0"/>
          <c:showCatName val="0"/>
          <c:showSerName val="0"/>
          <c:showPercent val="0"/>
          <c:showBubbleSize val="0"/>
        </c:dLbls>
        <c:axId val="1179071712"/>
        <c:axId val="1179454416"/>
      </c:scatterChart>
      <c:valAx>
        <c:axId val="11790717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179454416"/>
        <c:crosses val="autoZero"/>
        <c:crossBetween val="midCat"/>
      </c:valAx>
      <c:valAx>
        <c:axId val="1179454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179071712"/>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28575" cap="rnd">
              <a:solidFill>
                <a:schemeClr val="accent1"/>
              </a:solidFill>
              <a:round/>
            </a:ln>
            <a:effectLst/>
          </c:spPr>
          <c:marker>
            <c:symbol val="circle"/>
            <c:size val="8"/>
            <c:spPr>
              <a:solidFill>
                <a:schemeClr val="tx1"/>
              </a:solidFill>
              <a:ln w="9525">
                <a:solidFill>
                  <a:schemeClr val="accent1"/>
                </a:solidFill>
              </a:ln>
              <a:effectLst/>
            </c:spPr>
          </c:marker>
          <c:xVal>
            <c:numRef>
              <c:f>Sheet1!$A$2:$A$16</c:f>
              <c:numCache>
                <c:formatCode>General</c:formatCode>
                <c:ptCount val="15"/>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numCache>
            </c:numRef>
          </c:xVal>
          <c:yVal>
            <c:numRef>
              <c:f>Sheet1!$B$2:$B$16</c:f>
              <c:numCache>
                <c:formatCode>General</c:formatCode>
                <c:ptCount val="15"/>
                <c:pt idx="0">
                  <c:v>2.857142857142857</c:v>
                </c:pt>
                <c:pt idx="1">
                  <c:v>3.076923076923077</c:v>
                </c:pt>
                <c:pt idx="2">
                  <c:v>3.333333333333333</c:v>
                </c:pt>
                <c:pt idx="3">
                  <c:v>3.636363636363636</c:v>
                </c:pt>
                <c:pt idx="4">
                  <c:v>3.9</c:v>
                </c:pt>
                <c:pt idx="5">
                  <c:v>4.222222222222222</c:v>
                </c:pt>
                <c:pt idx="6">
                  <c:v>4.624999999999979</c:v>
                </c:pt>
                <c:pt idx="7">
                  <c:v>5.142857142857141</c:v>
                </c:pt>
                <c:pt idx="8">
                  <c:v>5.0</c:v>
                </c:pt>
                <c:pt idx="9">
                  <c:v>4.6</c:v>
                </c:pt>
                <c:pt idx="10">
                  <c:v>4.0</c:v>
                </c:pt>
                <c:pt idx="11">
                  <c:v>3.666666666666666</c:v>
                </c:pt>
                <c:pt idx="12">
                  <c:v>3.0</c:v>
                </c:pt>
                <c:pt idx="13">
                  <c:v>2.0</c:v>
                </c:pt>
                <c:pt idx="14">
                  <c:v>0.0</c:v>
                </c:pt>
              </c:numCache>
            </c:numRef>
          </c:yVal>
          <c:smooth val="0"/>
        </c:ser>
        <c:dLbls>
          <c:showLegendKey val="0"/>
          <c:showVal val="0"/>
          <c:showCatName val="0"/>
          <c:showSerName val="0"/>
          <c:showPercent val="0"/>
          <c:showBubbleSize val="0"/>
        </c:dLbls>
        <c:axId val="1302814176"/>
        <c:axId val="1180580688"/>
      </c:scatterChart>
      <c:valAx>
        <c:axId val="13028141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a:t>Iteration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180580688"/>
        <c:crosses val="autoZero"/>
        <c:crossBetween val="midCat"/>
      </c:valAx>
      <c:valAx>
        <c:axId val="118058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smtClean="0"/>
                  <a:t>Measure Value</a:t>
                </a:r>
                <a:endParaRPr lang="en-US" sz="2800" b="1"/>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302814176"/>
        <c:crosses val="autoZero"/>
        <c:crossBetween val="midCat"/>
        <c:majorUnit val="2.0"/>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600"/>
            </a:pPr>
            <a:r>
              <a:rPr lang="en-US" sz="2600"/>
              <a:t>Alice</a:t>
            </a:r>
          </a:p>
        </c:rich>
      </c:tx>
      <c:layout>
        <c:manualLayout>
          <c:xMode val="edge"/>
          <c:yMode val="edge"/>
          <c:x val="0.434067462147059"/>
          <c:y val="0.0360719393764194"/>
        </c:manualLayout>
      </c:layout>
      <c:overlay val="0"/>
    </c:title>
    <c:autoTitleDeleted val="0"/>
    <c:plotArea>
      <c:layout/>
      <c:barChart>
        <c:barDir val="col"/>
        <c:grouping val="clustered"/>
        <c:varyColors val="0"/>
        <c:ser>
          <c:idx val="0"/>
          <c:order val="0"/>
          <c:tx>
            <c:strRef>
              <c:f>Sheet1!$B$1</c:f>
              <c:strCache>
                <c:ptCount val="1"/>
                <c:pt idx="0">
                  <c:v>Series 1</c:v>
                </c:pt>
              </c:strCache>
            </c:strRef>
          </c:tx>
          <c:spPr>
            <a:solidFill>
              <a:srgbClr val="00B0F0"/>
            </a:solidFill>
            <a:ln>
              <a:solidFill>
                <a:schemeClr val="tx1"/>
              </a:solidFill>
            </a:ln>
          </c:spPr>
          <c:invertIfNegative val="0"/>
          <c:cat>
            <c:strRef>
              <c:f>Sheet1!$A$2:$A$6</c:f>
              <c:strCache>
                <c:ptCount val="5"/>
                <c:pt idx="0">
                  <c:v> </c:v>
                </c:pt>
                <c:pt idx="1">
                  <c:v> </c:v>
                </c:pt>
                <c:pt idx="2">
                  <c:v> </c:v>
                </c:pt>
                <c:pt idx="3">
                  <c:v> </c:v>
                </c:pt>
                <c:pt idx="4">
                  <c:v> </c:v>
                </c:pt>
              </c:strCache>
            </c:strRef>
          </c:cat>
          <c:val>
            <c:numRef>
              <c:f>Sheet1!$B$2:$B$6</c:f>
              <c:numCache>
                <c:formatCode>General</c:formatCode>
                <c:ptCount val="5"/>
                <c:pt idx="0">
                  <c:v>0.0</c:v>
                </c:pt>
                <c:pt idx="1">
                  <c:v>0.0</c:v>
                </c:pt>
                <c:pt idx="2">
                  <c:v>0.0</c:v>
                </c:pt>
                <c:pt idx="3">
                  <c:v>0.0</c:v>
                </c:pt>
                <c:pt idx="4">
                  <c:v>3.0</c:v>
                </c:pt>
              </c:numCache>
            </c:numRef>
          </c:val>
        </c:ser>
        <c:dLbls>
          <c:showLegendKey val="0"/>
          <c:showVal val="0"/>
          <c:showCatName val="0"/>
          <c:showSerName val="0"/>
          <c:showPercent val="0"/>
          <c:showBubbleSize val="0"/>
        </c:dLbls>
        <c:gapWidth val="25"/>
        <c:axId val="1244950288"/>
        <c:axId val="1244952832"/>
      </c:barChart>
      <c:catAx>
        <c:axId val="1244950288"/>
        <c:scaling>
          <c:orientation val="minMax"/>
        </c:scaling>
        <c:delete val="0"/>
        <c:axPos val="b"/>
        <c:title>
          <c:tx>
            <c:rich>
              <a:bodyPr/>
              <a:lstStyle/>
              <a:p>
                <a:pPr>
                  <a:defRPr sz="2200"/>
                </a:pPr>
                <a:r>
                  <a:rPr lang="en-US" sz="2200"/>
                  <a:t>Rating</a:t>
                </a:r>
              </a:p>
            </c:rich>
          </c:tx>
          <c:layout>
            <c:manualLayout>
              <c:xMode val="edge"/>
              <c:yMode val="edge"/>
              <c:x val="0.517861055271748"/>
              <c:y val="0.766353874877393"/>
            </c:manualLayout>
          </c:layout>
          <c:overlay val="0"/>
        </c:title>
        <c:numFmt formatCode="General" sourceLinked="1"/>
        <c:majorTickMark val="out"/>
        <c:minorTickMark val="none"/>
        <c:tickLblPos val="nextTo"/>
        <c:crossAx val="1244952832"/>
        <c:crosses val="autoZero"/>
        <c:auto val="1"/>
        <c:lblAlgn val="ctr"/>
        <c:lblOffset val="100"/>
        <c:noMultiLvlLbl val="0"/>
      </c:catAx>
      <c:valAx>
        <c:axId val="1244952832"/>
        <c:scaling>
          <c:orientation val="minMax"/>
          <c:max val="10.0"/>
          <c:min val="0.0"/>
        </c:scaling>
        <c:delete val="0"/>
        <c:axPos val="l"/>
        <c:title>
          <c:tx>
            <c:rich>
              <a:bodyPr rot="-5400000" vert="horz"/>
              <a:lstStyle/>
              <a:p>
                <a:pPr>
                  <a:defRPr sz="2200"/>
                </a:pPr>
                <a:r>
                  <a:rPr lang="en-US" sz="2200"/>
                  <a:t>Count</a:t>
                </a:r>
              </a:p>
            </c:rich>
          </c:tx>
          <c:layout>
            <c:manualLayout>
              <c:xMode val="edge"/>
              <c:yMode val="edge"/>
              <c:x val="0.071111520941298"/>
              <c:y val="0.302570354483335"/>
            </c:manualLayout>
          </c:layout>
          <c:overlay val="0"/>
        </c:title>
        <c:numFmt formatCode="General" sourceLinked="1"/>
        <c:majorTickMark val="out"/>
        <c:minorTickMark val="none"/>
        <c:tickLblPos val="nextTo"/>
        <c:txPr>
          <a:bodyPr/>
          <a:lstStyle/>
          <a:p>
            <a:pPr>
              <a:defRPr sz="1800"/>
            </a:pPr>
            <a:endParaRPr lang="en-US"/>
          </a:p>
        </c:txPr>
        <c:crossAx val="1244950288"/>
        <c:crosses val="autoZero"/>
        <c:crossBetween val="between"/>
        <c:majorUnit val="5.0"/>
      </c:valAx>
    </c:plotArea>
    <c:plotVisOnly val="1"/>
    <c:dispBlanksAs val="gap"/>
    <c:showDLblsOverMax val="0"/>
  </c:chart>
  <c:spPr>
    <a:solidFill>
      <a:schemeClr val="bg1"/>
    </a:solidFill>
  </c:spPr>
  <c:txPr>
    <a:bodyPr/>
    <a:lstStyle/>
    <a:p>
      <a:pPr>
        <a:defRPr sz="24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600"/>
            </a:pPr>
            <a:r>
              <a:rPr lang="en-US" sz="2600" smtClean="0"/>
              <a:t>Bob</a:t>
            </a:r>
            <a:endParaRPr lang="en-US" sz="2600"/>
          </a:p>
        </c:rich>
      </c:tx>
      <c:layout>
        <c:manualLayout>
          <c:xMode val="edge"/>
          <c:yMode val="edge"/>
          <c:x val="0.434067462147059"/>
          <c:y val="0.0360719393764194"/>
        </c:manualLayout>
      </c:layout>
      <c:overlay val="0"/>
    </c:title>
    <c:autoTitleDeleted val="0"/>
    <c:plotArea>
      <c:layout/>
      <c:barChart>
        <c:barDir val="col"/>
        <c:grouping val="clustered"/>
        <c:varyColors val="0"/>
        <c:ser>
          <c:idx val="0"/>
          <c:order val="0"/>
          <c:tx>
            <c:strRef>
              <c:f>Sheet1!$B$1</c:f>
              <c:strCache>
                <c:ptCount val="1"/>
                <c:pt idx="0">
                  <c:v>Series 1</c:v>
                </c:pt>
              </c:strCache>
            </c:strRef>
          </c:tx>
          <c:spPr>
            <a:solidFill>
              <a:srgbClr val="FF0000"/>
            </a:solidFill>
            <a:ln>
              <a:solidFill>
                <a:schemeClr val="tx1"/>
              </a:solidFill>
            </a:ln>
          </c:spPr>
          <c:invertIfNegative val="0"/>
          <c:cat>
            <c:strRef>
              <c:f>Sheet1!$A$2:$A$6</c:f>
              <c:strCache>
                <c:ptCount val="5"/>
                <c:pt idx="0">
                  <c:v> </c:v>
                </c:pt>
                <c:pt idx="1">
                  <c:v> </c:v>
                </c:pt>
                <c:pt idx="2">
                  <c:v> </c:v>
                </c:pt>
                <c:pt idx="3">
                  <c:v> </c:v>
                </c:pt>
                <c:pt idx="4">
                  <c:v> </c:v>
                </c:pt>
              </c:strCache>
            </c:strRef>
          </c:cat>
          <c:val>
            <c:numRef>
              <c:f>Sheet1!$B$2:$B$6</c:f>
              <c:numCache>
                <c:formatCode>General</c:formatCode>
                <c:ptCount val="5"/>
                <c:pt idx="0">
                  <c:v>0.0</c:v>
                </c:pt>
                <c:pt idx="1">
                  <c:v>0.0</c:v>
                </c:pt>
                <c:pt idx="2">
                  <c:v>0.0</c:v>
                </c:pt>
                <c:pt idx="3">
                  <c:v>0.0</c:v>
                </c:pt>
                <c:pt idx="4">
                  <c:v>50.0</c:v>
                </c:pt>
              </c:numCache>
            </c:numRef>
          </c:val>
        </c:ser>
        <c:dLbls>
          <c:showLegendKey val="0"/>
          <c:showVal val="0"/>
          <c:showCatName val="0"/>
          <c:showSerName val="0"/>
          <c:showPercent val="0"/>
          <c:showBubbleSize val="0"/>
        </c:dLbls>
        <c:gapWidth val="25"/>
        <c:axId val="1302711152"/>
        <c:axId val="1302693008"/>
      </c:barChart>
      <c:catAx>
        <c:axId val="1302711152"/>
        <c:scaling>
          <c:orientation val="minMax"/>
        </c:scaling>
        <c:delete val="0"/>
        <c:axPos val="b"/>
        <c:title>
          <c:tx>
            <c:rich>
              <a:bodyPr/>
              <a:lstStyle/>
              <a:p>
                <a:pPr>
                  <a:defRPr sz="2200"/>
                </a:pPr>
                <a:r>
                  <a:rPr lang="en-US" sz="2200"/>
                  <a:t>Rating</a:t>
                </a:r>
              </a:p>
            </c:rich>
          </c:tx>
          <c:layout>
            <c:manualLayout>
              <c:xMode val="edge"/>
              <c:yMode val="edge"/>
              <c:x val="0.517861055271748"/>
              <c:y val="0.766353874877393"/>
            </c:manualLayout>
          </c:layout>
          <c:overlay val="0"/>
        </c:title>
        <c:numFmt formatCode="General" sourceLinked="1"/>
        <c:majorTickMark val="out"/>
        <c:minorTickMark val="none"/>
        <c:tickLblPos val="nextTo"/>
        <c:crossAx val="1302693008"/>
        <c:crosses val="autoZero"/>
        <c:auto val="1"/>
        <c:lblAlgn val="ctr"/>
        <c:lblOffset val="100"/>
        <c:noMultiLvlLbl val="0"/>
      </c:catAx>
      <c:valAx>
        <c:axId val="1302693008"/>
        <c:scaling>
          <c:orientation val="minMax"/>
          <c:max val="100.0"/>
          <c:min val="0.0"/>
        </c:scaling>
        <c:delete val="0"/>
        <c:axPos val="l"/>
        <c:title>
          <c:tx>
            <c:rich>
              <a:bodyPr rot="-5400000" vert="horz"/>
              <a:lstStyle/>
              <a:p>
                <a:pPr>
                  <a:defRPr sz="2200"/>
                </a:pPr>
                <a:r>
                  <a:rPr lang="en-US" sz="2200"/>
                  <a:t>Count</a:t>
                </a:r>
              </a:p>
            </c:rich>
          </c:tx>
          <c:layout>
            <c:manualLayout>
              <c:xMode val="edge"/>
              <c:yMode val="edge"/>
              <c:x val="0.071111520941298"/>
              <c:y val="0.302570354483335"/>
            </c:manualLayout>
          </c:layout>
          <c:overlay val="0"/>
        </c:title>
        <c:numFmt formatCode="General" sourceLinked="1"/>
        <c:majorTickMark val="out"/>
        <c:minorTickMark val="none"/>
        <c:tickLblPos val="nextTo"/>
        <c:txPr>
          <a:bodyPr/>
          <a:lstStyle/>
          <a:p>
            <a:pPr>
              <a:defRPr sz="1800"/>
            </a:pPr>
            <a:endParaRPr lang="en-US"/>
          </a:p>
        </c:txPr>
        <c:crossAx val="1302711152"/>
        <c:crosses val="autoZero"/>
        <c:crossBetween val="between"/>
        <c:majorUnit val="50.0"/>
      </c:valAx>
    </c:plotArea>
    <c:plotVisOnly val="1"/>
    <c:dispBlanksAs val="gap"/>
    <c:showDLblsOverMax val="0"/>
  </c:chart>
  <c:spPr>
    <a:solidFill>
      <a:schemeClr val="bg1"/>
    </a:solidFill>
  </c:spPr>
  <c:txPr>
    <a:bodyPr/>
    <a:lstStyle/>
    <a:p>
      <a:pPr>
        <a:defRPr sz="24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AE6EC-2787-A14F-AA7C-B8D4D1577859}" type="datetimeFigureOut">
              <a:rPr lang="en-US" smtClean="0"/>
              <a:t>4/5/19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A1DBCE-9892-5D4B-909C-8EEB1B67F8D0}" type="slidenum">
              <a:rPr lang="en-US" smtClean="0"/>
              <a:t>‹#›</a:t>
            </a:fld>
            <a:endParaRPr lang="en-US"/>
          </a:p>
        </p:txBody>
      </p:sp>
    </p:spTree>
    <p:extLst>
      <p:ext uri="{BB962C8B-B14F-4D97-AF65-F5344CB8AC3E}">
        <p14:creationId xmlns:p14="http://schemas.microsoft.com/office/powerpoint/2010/main" val="1998441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Hi everyone. Thanks for coming to my talk. I’m Bryan and I’ll be talking about anomaly detection in graphs and sensor data.</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a:t>
            </a:fld>
            <a:endParaRPr lang="en-US"/>
          </a:p>
        </p:txBody>
      </p:sp>
    </p:spTree>
    <p:extLst>
      <p:ext uri="{BB962C8B-B14F-4D97-AF65-F5344CB8AC3E}">
        <p14:creationId xmlns:p14="http://schemas.microsoft.com/office/powerpoint/2010/main" val="592889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Dynamic graphs combine graphs and time series. </a:t>
            </a:r>
          </a:p>
          <a:p>
            <a:endParaRPr lang="en-US" smtClean="0"/>
          </a:p>
          <a:p>
            <a:r>
              <a:rPr lang="en-US" smtClean="0"/>
              <a:t>Imagine a</a:t>
            </a:r>
            <a:r>
              <a:rPr lang="en-US" baseline="0" smtClean="0"/>
              <a:t> road traffic graph, where we have sensors along some roads measuring the speed of vehicles, and we want to detect traffic accidents.</a:t>
            </a:r>
          </a:p>
          <a:p>
            <a:endParaRPr lang="en-US" baseline="0" smtClean="0"/>
          </a:p>
          <a:p>
            <a:r>
              <a:rPr lang="en-US" baseline="0" smtClean="0"/>
              <a:t>Similarly, we have a graph of the power grid, on which there are sensors measuring the current flowing over them, and we want to detect electrical failures.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10</a:t>
            </a:fld>
            <a:endParaRPr lang="en-US"/>
          </a:p>
        </p:txBody>
      </p:sp>
    </p:spTree>
    <p:extLst>
      <p:ext uri="{BB962C8B-B14F-4D97-AF65-F5344CB8AC3E}">
        <p14:creationId xmlns:p14="http://schemas.microsoft.com/office/powerpoint/2010/main" val="11696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a:t>
            </a:r>
            <a:r>
              <a:rPr lang="en-US" baseline="0" smtClean="0"/>
              <a:t> this talk, I will describe 3 works: detecting link fraud in graphs, detecting ratings fraud in time series, and detecting subgraphs in dynamic graphs.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11</a:t>
            </a:fld>
            <a:endParaRPr lang="en-US"/>
          </a:p>
        </p:txBody>
      </p:sp>
    </p:spTree>
    <p:extLst>
      <p:ext uri="{BB962C8B-B14F-4D97-AF65-F5344CB8AC3E}">
        <p14:creationId xmlns:p14="http://schemas.microsoft.com/office/powerpoint/2010/main" val="155920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Now let’s go into</a:t>
            </a:r>
            <a:r>
              <a:rPr lang="en-US" baseline="0" smtClean="0"/>
              <a:t> o</a:t>
            </a:r>
            <a:r>
              <a:rPr lang="en-US" smtClean="0"/>
              <a:t>ur first paper, which</a:t>
            </a:r>
            <a:r>
              <a:rPr lang="en-US" baseline="0" smtClean="0"/>
              <a:t> is on detecting camouflaged link fraud in graphs. I’ll start by introducing the problem.</a:t>
            </a:r>
            <a:endParaRPr lang="en-US" smtClean="0"/>
          </a:p>
        </p:txBody>
      </p:sp>
      <p:sp>
        <p:nvSpPr>
          <p:cNvPr id="4" name="Slide Number Placeholder 3"/>
          <p:cNvSpPr>
            <a:spLocks noGrp="1"/>
          </p:cNvSpPr>
          <p:nvPr>
            <p:ph type="sldNum" sz="quarter" idx="10"/>
          </p:nvPr>
        </p:nvSpPr>
        <p:spPr/>
        <p:txBody>
          <a:bodyPr/>
          <a:lstStyle/>
          <a:p>
            <a:fld id="{D3A1DBCE-9892-5D4B-909C-8EEB1B67F8D0}" type="slidenum">
              <a:rPr lang="en-US" smtClean="0"/>
              <a:t>12</a:t>
            </a:fld>
            <a:endParaRPr lang="en-US"/>
          </a:p>
        </p:txBody>
      </p:sp>
    </p:spTree>
    <p:extLst>
      <p:ext uri="{BB962C8B-B14F-4D97-AF65-F5344CB8AC3E}">
        <p14:creationId xmlns:p14="http://schemas.microsoft.com/office/powerpoint/2010/main" val="8971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Fake reviews are a major problem in online commerce,</a:t>
            </a:r>
            <a:r>
              <a:rPr lang="en-US" baseline="0" smtClean="0"/>
              <a:t> as they mislead customers. </a:t>
            </a:r>
            <a:endParaRPr lang="en-US" smtClean="0"/>
          </a:p>
          <a:p>
            <a:endParaRPr lang="en-US" smtClean="0"/>
          </a:p>
          <a:p>
            <a:r>
              <a:rPr lang="en-US" smtClean="0"/>
              <a:t>These screenshots show people selling all kinds of fake reviews online, for products or apps.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13</a:t>
            </a:fld>
            <a:endParaRPr lang="en-US"/>
          </a:p>
        </p:txBody>
      </p:sp>
    </p:spTree>
    <p:extLst>
      <p:ext uri="{BB962C8B-B14F-4D97-AF65-F5344CB8AC3E}">
        <p14:creationId xmlns:p14="http://schemas.microsoft.com/office/powerpoint/2010/main" val="1884643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Similarly, </a:t>
            </a:r>
            <a:r>
              <a:rPr lang="en-US" baseline="0" smtClean="0"/>
              <a:t>services exist to boost twitter follows or </a:t>
            </a:r>
            <a:r>
              <a:rPr lang="en-US" baseline="0" err="1" smtClean="0"/>
              <a:t>facebook</a:t>
            </a:r>
            <a:r>
              <a:rPr lang="en-US" baseline="0" smtClean="0"/>
              <a:t> likes. </a:t>
            </a:r>
          </a:p>
          <a:p>
            <a:endParaRPr lang="en-US" baseline="0" smtClean="0"/>
          </a:p>
          <a:p>
            <a:r>
              <a:rPr lang="en-US" baseline="0" smtClean="0"/>
              <a:t>Our goal is to spot these fake reviews.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14</a:t>
            </a:fld>
            <a:endParaRPr lang="en-US"/>
          </a:p>
        </p:txBody>
      </p:sp>
    </p:spTree>
    <p:extLst>
      <p:ext uri="{BB962C8B-B14F-4D97-AF65-F5344CB8AC3E}">
        <p14:creationId xmlns:p14="http://schemas.microsoft.com/office/powerpoint/2010/main" val="212099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I’ll now introduce our problem informally. We are given a bipartite graph between users and products. </a:t>
            </a:r>
          </a:p>
          <a:p>
            <a:endParaRPr lang="en-US" smtClean="0"/>
          </a:p>
          <a:p>
            <a:r>
              <a:rPr lang="en-US" smtClean="0"/>
              <a:t>In this adjacency matrix,</a:t>
            </a:r>
            <a:r>
              <a:rPr lang="en-US" baseline="0" smtClean="0"/>
              <a:t> the rows represent users, columns represent products, and an entry indicates that the user reviewed that product. </a:t>
            </a:r>
          </a:p>
          <a:p>
            <a:endParaRPr lang="en-US" baseline="0" smtClean="0"/>
          </a:p>
          <a:p>
            <a:r>
              <a:rPr lang="en-US" baseline="0" smtClean="0"/>
              <a:t>We wish to detect fraudulent activity: we will discuss how to measure this later.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15</a:t>
            </a:fld>
            <a:endParaRPr lang="en-US"/>
          </a:p>
        </p:txBody>
      </p:sp>
    </p:spTree>
    <p:extLst>
      <p:ext uri="{BB962C8B-B14F-4D97-AF65-F5344CB8AC3E}">
        <p14:creationId xmlns:p14="http://schemas.microsoft.com/office/powerpoint/2010/main" val="79202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Many existing</a:t>
            </a:r>
            <a:r>
              <a:rPr lang="en-US" baseline="0" smtClean="0"/>
              <a:t> fraud detection methods work by detecting dense subgraphs. The idea is that fraudsters often reuse their fraudulent accounts, leading to a dense region in the bottom right. </a:t>
            </a:r>
          </a:p>
          <a:p>
            <a:endParaRPr lang="en-US" baseline="0" smtClean="0"/>
          </a:p>
          <a:p>
            <a:r>
              <a:rPr lang="en-US" baseline="0" smtClean="0"/>
              <a:t>This can be detected using spectral methods, community detection, or belief propagation.</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16</a:t>
            </a:fld>
            <a:endParaRPr lang="en-US"/>
          </a:p>
        </p:txBody>
      </p:sp>
    </p:spTree>
    <p:extLst>
      <p:ext uri="{BB962C8B-B14F-4D97-AF65-F5344CB8AC3E}">
        <p14:creationId xmlns:p14="http://schemas.microsoft.com/office/powerpoint/2010/main" val="604859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However, attackers</a:t>
            </a:r>
            <a:r>
              <a:rPr lang="en-US" baseline="0" smtClean="0"/>
              <a:t> can use camouflage to evade detection, which means adding fake reviews for honest objects, in order to appear honest. </a:t>
            </a:r>
          </a:p>
          <a:p>
            <a:endParaRPr lang="en-US" baseline="0" smtClean="0"/>
          </a:p>
          <a:p>
            <a:r>
              <a:rPr lang="en-US" baseline="0" smtClean="0"/>
              <a:t>In the left picture, the fraudsters do this by adding reviews for random objects. </a:t>
            </a:r>
          </a:p>
          <a:p>
            <a:endParaRPr lang="en-US" baseline="0" smtClean="0"/>
          </a:p>
          <a:p>
            <a:r>
              <a:rPr lang="en-US" baseline="0" smtClean="0"/>
              <a:t>In the right picture, the fraudsters hijack honest user accounts’ and use them to boost the customers.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17</a:t>
            </a:fld>
            <a:endParaRPr lang="en-US"/>
          </a:p>
        </p:txBody>
      </p:sp>
    </p:spTree>
    <p:extLst>
      <p:ext uri="{BB962C8B-B14F-4D97-AF65-F5344CB8AC3E}">
        <p14:creationId xmlns:p14="http://schemas.microsoft.com/office/powerpoint/2010/main" val="5576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I</a:t>
            </a:r>
            <a:r>
              <a:rPr lang="en-US" baseline="0" smtClean="0"/>
              <a:t> will formally define our problem. </a:t>
            </a:r>
          </a:p>
          <a:p>
            <a:endParaRPr lang="en-US" baseline="0" smtClean="0"/>
          </a:p>
          <a:p>
            <a:r>
              <a:rPr lang="en-US" baseline="0" smtClean="0"/>
              <a:t>We are given a bipartite graph, and optionally a set of node scores </a:t>
            </a:r>
            <a:r>
              <a:rPr lang="en-US" baseline="0" err="1" smtClean="0"/>
              <a:t>a_i</a:t>
            </a:r>
            <a:r>
              <a:rPr lang="en-US" baseline="0" smtClean="0"/>
              <a:t>, which represent our prior suspiciousness about each node. These can be used to incorporate side information, such as user profiles or text.</a:t>
            </a:r>
          </a:p>
          <a:p>
            <a:endParaRPr lang="en-US" baseline="0" smtClean="0"/>
          </a:p>
          <a:p>
            <a:r>
              <a:rPr lang="en-US" smtClean="0"/>
              <a:t>Our goal is to detect</a:t>
            </a:r>
            <a:r>
              <a:rPr lang="en-US" baseline="0" smtClean="0"/>
              <a:t> fraudulent attacks in near-linear time,  with provable bounds, and resistant to camouflage, which I’ll define formally in later slides.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18</a:t>
            </a:fld>
            <a:endParaRPr lang="en-US"/>
          </a:p>
        </p:txBody>
      </p:sp>
    </p:spTree>
    <p:extLst>
      <p:ext uri="{BB962C8B-B14F-4D97-AF65-F5344CB8AC3E}">
        <p14:creationId xmlns:p14="http://schemas.microsoft.com/office/powerpoint/2010/main" val="871732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I will describe our FRAUDAR measure.</a:t>
            </a:r>
            <a:r>
              <a:rPr lang="en-US" baseline="0" smtClean="0"/>
              <a:t>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19</a:t>
            </a:fld>
            <a:endParaRPr lang="en-US"/>
          </a:p>
        </p:txBody>
      </p:sp>
    </p:spTree>
    <p:extLst>
      <p:ext uri="{BB962C8B-B14F-4D97-AF65-F5344CB8AC3E}">
        <p14:creationId xmlns:p14="http://schemas.microsoft.com/office/powerpoint/2010/main" val="163559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smtClean="0"/>
              <a:t>When I was younger, a common mistake I used to make was to take the bus going in the wrong direction. </a:t>
            </a:r>
            <a:endParaRPr lang="en-US" b="0"/>
          </a:p>
        </p:txBody>
      </p:sp>
      <p:sp>
        <p:nvSpPr>
          <p:cNvPr id="4" name="Slide Number Placeholder 3"/>
          <p:cNvSpPr>
            <a:spLocks noGrp="1"/>
          </p:cNvSpPr>
          <p:nvPr>
            <p:ph type="sldNum" sz="quarter" idx="10"/>
          </p:nvPr>
        </p:nvSpPr>
        <p:spPr/>
        <p:txBody>
          <a:bodyPr/>
          <a:lstStyle/>
          <a:p>
            <a:fld id="{D3A1DBCE-9892-5D4B-909C-8EEB1B67F8D0}" type="slidenum">
              <a:rPr lang="en-US" smtClean="0"/>
              <a:t>2</a:t>
            </a:fld>
            <a:endParaRPr lang="en-US"/>
          </a:p>
        </p:txBody>
      </p:sp>
    </p:spTree>
    <p:extLst>
      <p:ext uri="{BB962C8B-B14F-4D97-AF65-F5344CB8AC3E}">
        <p14:creationId xmlns:p14="http://schemas.microsoft.com/office/powerpoint/2010/main" val="1312449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 suspiciousness metric g is</a:t>
            </a:r>
            <a:r>
              <a:rPr lang="en-US" baseline="0" smtClean="0"/>
              <a:t> any function that takes a set of users A and products B, and outputs a value representing how suspicious they are. </a:t>
            </a:r>
          </a:p>
          <a:p>
            <a:endParaRPr lang="en-US" baseline="0" smtClean="0"/>
          </a:p>
          <a:p>
            <a:r>
              <a:rPr lang="en-US" baseline="0" smtClean="0"/>
              <a:t>We would like it to output a low score if A and B are normal, and a high score if they are abnormal.</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20</a:t>
            </a:fld>
            <a:endParaRPr lang="en-US"/>
          </a:p>
        </p:txBody>
      </p:sp>
    </p:spTree>
    <p:extLst>
      <p:ext uri="{BB962C8B-B14F-4D97-AF65-F5344CB8AC3E}">
        <p14:creationId xmlns:p14="http://schemas.microsoft.com/office/powerpoint/2010/main" val="1558042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What does camouflage resistance mean? We say that g is camouflage resistant </a:t>
            </a:r>
            <a:r>
              <a:rPr lang="en-US" baseline="0" smtClean="0"/>
              <a:t>t if the metric value g(A,B) does not decrease when we add camouflage to the rows of A. </a:t>
            </a:r>
          </a:p>
          <a:p>
            <a:endParaRPr lang="en-US" baseline="0" smtClean="0"/>
          </a:p>
          <a:p>
            <a:r>
              <a:rPr lang="en-US" baseline="0" smtClean="0"/>
              <a:t>In other words, if the attacker adds any number of ones to the rows of A, if g(A,B) was originally 50, it should not drop below 50.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21</a:t>
            </a:fld>
            <a:endParaRPr lang="en-US"/>
          </a:p>
        </p:txBody>
      </p:sp>
    </p:spTree>
    <p:extLst>
      <p:ext uri="{BB962C8B-B14F-4D97-AF65-F5344CB8AC3E}">
        <p14:creationId xmlns:p14="http://schemas.microsoft.com/office/powerpoint/2010/main" val="2123349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I will describe our FRAUDAR measure. Here the blue numbers are the optional node scores, and the red numbers are edge scores.</a:t>
            </a:r>
            <a:r>
              <a:rPr lang="en-US" baseline="0" smtClean="0"/>
              <a:t> I will describe how to define the edge scores later. </a:t>
            </a:r>
            <a:endParaRPr lang="en-US" smtClean="0"/>
          </a:p>
          <a:p>
            <a:endParaRPr lang="en-US" smtClean="0"/>
          </a:p>
          <a:p>
            <a:r>
              <a:rPr lang="en-US" smtClean="0"/>
              <a:t>First, in the numerator we have the sum of</a:t>
            </a:r>
            <a:r>
              <a:rPr lang="en-US" baseline="0" smtClean="0"/>
              <a:t> node scores of A and B. In this example, we add up the blue values to get 12.</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22</a:t>
            </a:fld>
            <a:endParaRPr lang="en-US"/>
          </a:p>
        </p:txBody>
      </p:sp>
    </p:spTree>
    <p:extLst>
      <p:ext uri="{BB962C8B-B14F-4D97-AF65-F5344CB8AC3E}">
        <p14:creationId xmlns:p14="http://schemas.microsoft.com/office/powerpoint/2010/main" val="1451895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we also add the sum of edge scores in the block, which gives 24.</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23</a:t>
            </a:fld>
            <a:endParaRPr lang="en-US"/>
          </a:p>
        </p:txBody>
      </p:sp>
    </p:spTree>
    <p:extLst>
      <p:ext uri="{BB962C8B-B14F-4D97-AF65-F5344CB8AC3E}">
        <p14:creationId xmlns:p14="http://schemas.microsoft.com/office/powerpoint/2010/main" val="198218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Lastly,</a:t>
            </a:r>
            <a:r>
              <a:rPr lang="en-US" baseline="0" smtClean="0"/>
              <a:t> we divide by the sum of sizes of A and B. This is because for the same node and edge score, smaller blocks should be more suspicious.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24</a:t>
            </a:fld>
            <a:endParaRPr lang="en-US"/>
          </a:p>
        </p:txBody>
      </p:sp>
    </p:spTree>
    <p:extLst>
      <p:ext uri="{BB962C8B-B14F-4D97-AF65-F5344CB8AC3E}">
        <p14:creationId xmlns:p14="http://schemas.microsoft.com/office/powerpoint/2010/main" val="1286895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Lastly,</a:t>
            </a:r>
            <a:r>
              <a:rPr lang="en-US" baseline="0" smtClean="0"/>
              <a:t> we divide by the sum of sizes of A and B. This is because for the same node and edge score, smaller blocks should be more suspicious. </a:t>
            </a:r>
          </a:p>
          <a:p>
            <a:endParaRPr lang="en-US" baseline="0" smtClean="0"/>
          </a:p>
          <a:p>
            <a:r>
              <a:rPr lang="en-US" baseline="0" smtClean="0"/>
              <a:t>Add section number to telltail and mzoom</a:t>
            </a:r>
          </a:p>
          <a:p>
            <a:endParaRPr lang="en-US" baseline="0" smtClean="0"/>
          </a:p>
          <a:p>
            <a:r>
              <a:rPr lang="en-US" baseline="0" smtClean="0"/>
              <a:t>Add mzoom - attributes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25</a:t>
            </a:fld>
            <a:endParaRPr lang="en-US"/>
          </a:p>
        </p:txBody>
      </p:sp>
    </p:spTree>
    <p:extLst>
      <p:ext uri="{BB962C8B-B14F-4D97-AF65-F5344CB8AC3E}">
        <p14:creationId xmlns:p14="http://schemas.microsoft.com/office/powerpoint/2010/main" val="1156448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now define our edge scores </a:t>
            </a:r>
            <a:r>
              <a:rPr lang="en-US" err="1" smtClean="0"/>
              <a:t>c_ij</a:t>
            </a:r>
            <a:r>
              <a:rPr lang="en-US" smtClean="0"/>
              <a:t>. </a:t>
            </a:r>
          </a:p>
          <a:p>
            <a:endParaRPr lang="en-US" baseline="0" smtClean="0"/>
          </a:p>
          <a:p>
            <a:r>
              <a:rPr lang="en-US" smtClean="0"/>
              <a:t>We</a:t>
            </a:r>
            <a:r>
              <a:rPr lang="en-US" baseline="0" smtClean="0"/>
              <a:t> want to catch fraud, not popular products. Imagine a very popular product, like coffee, with 1 million reviews. If we weighted all edges equally, the densest block would likely contain many such popular products, and miss the block at the bottom right. </a:t>
            </a:r>
          </a:p>
          <a:p>
            <a:endParaRPr lang="en-US" baseline="0" smtClean="0"/>
          </a:p>
          <a:p>
            <a:r>
              <a:rPr lang="en-US" baseline="0" smtClean="0"/>
              <a:t>In contrast, consider a fraudulent product, like this lemon. We assume that fraudulent products have a high fraction of edges from fraud, otherwise they wouldn’t be profiting significantly from the fraud. Thus, almost all of the lemon’s edges are from fraudsters. Thus, if we apply a </a:t>
            </a:r>
            <a:r>
              <a:rPr lang="en-US" baseline="0" err="1" smtClean="0"/>
              <a:t>downweighting</a:t>
            </a:r>
            <a:r>
              <a:rPr lang="en-US" baseline="0" smtClean="0"/>
              <a:t> based on column sum, the blue block will be </a:t>
            </a:r>
            <a:r>
              <a:rPr lang="en-US" baseline="0" err="1" smtClean="0"/>
              <a:t>downweighted</a:t>
            </a:r>
            <a:r>
              <a:rPr lang="en-US" baseline="0" smtClean="0"/>
              <a:t> a lot, but the red block will be less affected.</a:t>
            </a:r>
          </a:p>
          <a:p>
            <a:endParaRPr lang="en-US" baseline="0" smtClean="0"/>
          </a:p>
          <a:p>
            <a:r>
              <a:rPr lang="en-US" baseline="0" smtClean="0"/>
              <a:t>This </a:t>
            </a:r>
            <a:r>
              <a:rPr lang="en-US" baseline="0" err="1" smtClean="0"/>
              <a:t>downweighting</a:t>
            </a:r>
            <a:r>
              <a:rPr lang="en-US" baseline="0" smtClean="0"/>
              <a:t> of popular items is similar to </a:t>
            </a:r>
            <a:r>
              <a:rPr lang="en-US" baseline="0" err="1" smtClean="0"/>
              <a:t>tf-idf</a:t>
            </a:r>
            <a:r>
              <a:rPr lang="en-US" baseline="0" smtClean="0"/>
              <a:t> in information retrieval, which often uses log weighting, and we find that it performs well in our case as well.</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26</a:t>
            </a:fld>
            <a:endParaRPr lang="en-US"/>
          </a:p>
        </p:txBody>
      </p:sp>
    </p:spTree>
    <p:extLst>
      <p:ext uri="{BB962C8B-B14F-4D97-AF65-F5344CB8AC3E}">
        <p14:creationId xmlns:p14="http://schemas.microsoft.com/office/powerpoint/2010/main" val="125881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I describe the properties of our measure.</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27</a:t>
            </a:fld>
            <a:endParaRPr lang="en-US"/>
          </a:p>
        </p:txBody>
      </p:sp>
    </p:spTree>
    <p:extLst>
      <p:ext uri="{BB962C8B-B14F-4D97-AF65-F5344CB8AC3E}">
        <p14:creationId xmlns:p14="http://schemas.microsoft.com/office/powerpoint/2010/main" val="394389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28</a:t>
            </a:fld>
            <a:endParaRPr lang="en-US"/>
          </a:p>
        </p:txBody>
      </p:sp>
    </p:spTree>
    <p:extLst>
      <p:ext uri="{BB962C8B-B14F-4D97-AF65-F5344CB8AC3E}">
        <p14:creationId xmlns:p14="http://schemas.microsoft.com/office/powerpoint/2010/main" val="708119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use a greedy top down algorithm: we start with A</a:t>
            </a:r>
            <a:r>
              <a:rPr lang="en-US" baseline="0" smtClean="0"/>
              <a:t> as the set of all users and B as all products. </a:t>
            </a:r>
          </a:p>
          <a:p>
            <a:endParaRPr lang="en-US" baseline="0" smtClean="0"/>
          </a:p>
        </p:txBody>
      </p:sp>
      <p:sp>
        <p:nvSpPr>
          <p:cNvPr id="4" name="Slide Number Placeholder 3"/>
          <p:cNvSpPr>
            <a:spLocks noGrp="1"/>
          </p:cNvSpPr>
          <p:nvPr>
            <p:ph type="sldNum" sz="quarter" idx="10"/>
          </p:nvPr>
        </p:nvSpPr>
        <p:spPr/>
        <p:txBody>
          <a:bodyPr/>
          <a:lstStyle/>
          <a:p>
            <a:fld id="{D3A1DBCE-9892-5D4B-909C-8EEB1B67F8D0}" type="slidenum">
              <a:rPr lang="en-US" smtClean="0"/>
              <a:t>29</a:t>
            </a:fld>
            <a:endParaRPr lang="en-US"/>
          </a:p>
        </p:txBody>
      </p:sp>
    </p:spTree>
    <p:extLst>
      <p:ext uri="{BB962C8B-B14F-4D97-AF65-F5344CB8AC3E}">
        <p14:creationId xmlns:p14="http://schemas.microsoft.com/office/powerpoint/2010/main" val="1781622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Initially, I wouldn’t</a:t>
            </a:r>
            <a:r>
              <a:rPr lang="en-US" baseline="0" smtClean="0"/>
              <a:t> notice anything wrong, but over time, I would gradually notice that the buildings and roads don’t seem quite right</a:t>
            </a:r>
            <a:r>
              <a:rPr lang="is-IS" baseline="0" smtClean="0"/>
              <a:t>… and finally, I’d notice it and get off the bus.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a:t>
            </a:fld>
            <a:endParaRPr lang="en-US"/>
          </a:p>
        </p:txBody>
      </p:sp>
    </p:spTree>
    <p:extLst>
      <p:ext uri="{BB962C8B-B14F-4D97-AF65-F5344CB8AC3E}">
        <p14:creationId xmlns:p14="http://schemas.microsoft.com/office/powerpoint/2010/main" val="757146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In each iteration, we find the row or column with smallest total score</a:t>
            </a:r>
            <a:endParaRPr lang="en-US" smtClean="0"/>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30</a:t>
            </a:fld>
            <a:endParaRPr lang="en-US"/>
          </a:p>
        </p:txBody>
      </p:sp>
    </p:spTree>
    <p:extLst>
      <p:ext uri="{BB962C8B-B14F-4D97-AF65-F5344CB8AC3E}">
        <p14:creationId xmlns:p14="http://schemas.microsoft.com/office/powerpoint/2010/main" val="693900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a:t>
            </a:r>
            <a:r>
              <a:rPr lang="en-US" baseline="0" smtClean="0"/>
              <a:t> remove the row or column. Then we compute the new value of our FRAUDAR measure.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31</a:t>
            </a:fld>
            <a:endParaRPr lang="en-US"/>
          </a:p>
        </p:txBody>
      </p:sp>
    </p:spTree>
    <p:extLst>
      <p:ext uri="{BB962C8B-B14F-4D97-AF65-F5344CB8AC3E}">
        <p14:creationId xmlns:p14="http://schemas.microsoft.com/office/powerpoint/2010/main" val="907029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continues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32</a:t>
            </a:fld>
            <a:endParaRPr lang="en-US"/>
          </a:p>
        </p:txBody>
      </p:sp>
    </p:spTree>
    <p:extLst>
      <p:ext uri="{BB962C8B-B14F-4D97-AF65-F5344CB8AC3E}">
        <p14:creationId xmlns:p14="http://schemas.microsoft.com/office/powerpoint/2010/main" val="1157074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And continues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33</a:t>
            </a:fld>
            <a:endParaRPr lang="en-US"/>
          </a:p>
        </p:txBody>
      </p:sp>
    </p:spTree>
    <p:extLst>
      <p:ext uri="{BB962C8B-B14F-4D97-AF65-F5344CB8AC3E}">
        <p14:creationId xmlns:p14="http://schemas.microsoft.com/office/powerpoint/2010/main" val="148263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Until A</a:t>
            </a:r>
            <a:r>
              <a:rPr lang="en-US" baseline="0" smtClean="0"/>
              <a:t> and B are empty</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34</a:t>
            </a:fld>
            <a:endParaRPr lang="en-US"/>
          </a:p>
        </p:txBody>
      </p:sp>
    </p:spTree>
    <p:extLst>
      <p:ext uri="{BB962C8B-B14F-4D97-AF65-F5344CB8AC3E}">
        <p14:creationId xmlns:p14="http://schemas.microsoft.com/office/powerpoint/2010/main" val="1320091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a:t>
            </a:r>
            <a:r>
              <a:rPr lang="en-US" baseline="0" smtClean="0"/>
              <a:t> then return the best subsets A and B seen so far, based on our FRAUDAR measure.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35</a:t>
            </a:fld>
            <a:endParaRPr lang="en-US"/>
          </a:p>
        </p:txBody>
      </p:sp>
    </p:spTree>
    <p:extLst>
      <p:ext uri="{BB962C8B-B14F-4D97-AF65-F5344CB8AC3E}">
        <p14:creationId xmlns:p14="http://schemas.microsoft.com/office/powerpoint/2010/main" val="1965796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can be done in near-linear time using appropriate</a:t>
            </a:r>
            <a:r>
              <a:rPr lang="en-US" baseline="0" smtClean="0"/>
              <a:t> heap data structures. </a:t>
            </a:r>
          </a:p>
          <a:p>
            <a:endParaRPr lang="en-US" baseline="0" smtClean="0"/>
          </a:p>
          <a:p>
            <a:r>
              <a:rPr lang="en-US" baseline="0" smtClean="0"/>
              <a:t>This plot verifies that the growth is parallel to the main diagonal, indicating linear time.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36</a:t>
            </a:fld>
            <a:endParaRPr lang="en-US"/>
          </a:p>
        </p:txBody>
      </p:sp>
    </p:spTree>
    <p:extLst>
      <p:ext uri="{BB962C8B-B14F-4D97-AF65-F5344CB8AC3E}">
        <p14:creationId xmlns:p14="http://schemas.microsoft.com/office/powerpoint/2010/main" val="355923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we show theoretical guarantees for FRAUDAR</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37</a:t>
            </a:fld>
            <a:endParaRPr lang="en-US"/>
          </a:p>
        </p:txBody>
      </p:sp>
    </p:spTree>
    <p:extLst>
      <p:ext uri="{BB962C8B-B14F-4D97-AF65-F5344CB8AC3E}">
        <p14:creationId xmlns:p14="http://schemas.microsoft.com/office/powerpoint/2010/main" val="1255048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a:t>
            </a:r>
            <a:r>
              <a:rPr lang="en-US" baseline="0" smtClean="0"/>
              <a:t> subgraph our algorithm returns has at least half the value of the optimum subgraph</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38</a:t>
            </a:fld>
            <a:endParaRPr lang="en-US"/>
          </a:p>
        </p:txBody>
      </p:sp>
    </p:spTree>
    <p:extLst>
      <p:ext uri="{BB962C8B-B14F-4D97-AF65-F5344CB8AC3E}">
        <p14:creationId xmlns:p14="http://schemas.microsoft.com/office/powerpoint/2010/main" val="1256935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 2</a:t>
            </a:r>
            <a:r>
              <a:rPr lang="en-US" baseline="30000" smtClean="0"/>
              <a:t>nd</a:t>
            </a:r>
            <a:r>
              <a:rPr lang="en-US" smtClean="0"/>
              <a:t> theorem says that the</a:t>
            </a:r>
            <a:r>
              <a:rPr lang="en-US" baseline="0" smtClean="0"/>
              <a:t> FRAUDAR measure is camouflage resistant: adding camouflage cannot decrease the measure value. </a:t>
            </a:r>
            <a:endParaRPr lang="en-US" smtClean="0"/>
          </a:p>
          <a:p>
            <a:endParaRPr lang="en-US" smtClean="0"/>
          </a:p>
          <a:p>
            <a:r>
              <a:rPr lang="en-US" smtClean="0"/>
              <a:t>The intuition is that FRAUDAR</a:t>
            </a:r>
            <a:r>
              <a:rPr lang="en-US" baseline="0" smtClean="0"/>
              <a:t> is a function of the edge scores </a:t>
            </a:r>
            <a:r>
              <a:rPr lang="en-US" baseline="0" err="1" smtClean="0"/>
              <a:t>c_ij</a:t>
            </a:r>
            <a:r>
              <a:rPr lang="en-US" baseline="0" smtClean="0"/>
              <a:t>, which are a function of the column j. However, camouflage only affects the rows, hence, it cannot be used to decrease the value of the FRAUDAR metric.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39</a:t>
            </a:fld>
            <a:endParaRPr lang="en-US"/>
          </a:p>
        </p:txBody>
      </p:sp>
    </p:spTree>
    <p:extLst>
      <p:ext uri="{BB962C8B-B14F-4D97-AF65-F5344CB8AC3E}">
        <p14:creationId xmlns:p14="http://schemas.microsoft.com/office/powerpoint/2010/main" val="41699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task</a:t>
            </a:r>
            <a:r>
              <a:rPr lang="en-US" baseline="0" smtClean="0"/>
              <a:t> of noticing that something is wrong, is an important one not just for humans, but also in computer science. </a:t>
            </a:r>
          </a:p>
          <a:p>
            <a:endParaRPr lang="en-US" baseline="0" smtClean="0"/>
          </a:p>
          <a:p>
            <a:r>
              <a:rPr lang="en-US" baseline="0" smtClean="0"/>
              <a:t>In many applications, we have massive graphs or sensor data. Hence, it’s important to have algorithms which can automatically identify anything unusual in the data, so that we can respond to any anomalies quickly.</a:t>
            </a:r>
          </a:p>
          <a:p>
            <a:endParaRPr lang="en-US" baseline="0" smtClean="0"/>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a:t>
            </a:fld>
            <a:endParaRPr lang="en-US"/>
          </a:p>
        </p:txBody>
      </p:sp>
    </p:spTree>
    <p:extLst>
      <p:ext uri="{BB962C8B-B14F-4D97-AF65-F5344CB8AC3E}">
        <p14:creationId xmlns:p14="http://schemas.microsoft.com/office/powerpoint/2010/main" val="36384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Finally, we show that FRAUDAR is effective in practice.</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40</a:t>
            </a:fld>
            <a:endParaRPr lang="en-US"/>
          </a:p>
        </p:txBody>
      </p:sp>
    </p:spTree>
    <p:extLst>
      <p:ext uri="{BB962C8B-B14F-4D97-AF65-F5344CB8AC3E}">
        <p14:creationId xmlns:p14="http://schemas.microsoft.com/office/powerpoint/2010/main" val="576672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a:t>
            </a:r>
            <a:r>
              <a:rPr lang="en-US" baseline="0" smtClean="0"/>
              <a:t> show this using experiments on real and synthetic data.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41</a:t>
            </a:fld>
            <a:endParaRPr lang="en-US"/>
          </a:p>
        </p:txBody>
      </p:sp>
    </p:spTree>
    <p:extLst>
      <p:ext uri="{BB962C8B-B14F-4D97-AF65-F5344CB8AC3E}">
        <p14:creationId xmlns:p14="http://schemas.microsoft.com/office/powerpoint/2010/main" val="1129611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43</a:t>
            </a:fld>
            <a:endParaRPr lang="en-US"/>
          </a:p>
        </p:txBody>
      </p:sp>
    </p:spTree>
    <p:extLst>
      <p:ext uri="{BB962C8B-B14F-4D97-AF65-F5344CB8AC3E}">
        <p14:creationId xmlns:p14="http://schemas.microsoft.com/office/powerpoint/2010/main" val="509999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44</a:t>
            </a:fld>
            <a:endParaRPr lang="en-US"/>
          </a:p>
        </p:txBody>
      </p:sp>
    </p:spTree>
    <p:extLst>
      <p:ext uri="{BB962C8B-B14F-4D97-AF65-F5344CB8AC3E}">
        <p14:creationId xmlns:p14="http://schemas.microsoft.com/office/powerpoint/2010/main" val="1588206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46</a:t>
            </a:fld>
            <a:endParaRPr lang="en-US"/>
          </a:p>
        </p:txBody>
      </p:sp>
    </p:spTree>
    <p:extLst>
      <p:ext uri="{BB962C8B-B14F-4D97-AF65-F5344CB8AC3E}">
        <p14:creationId xmlns:p14="http://schemas.microsoft.com/office/powerpoint/2010/main" val="20979891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performance, no gurantee</a:t>
            </a:r>
          </a:p>
          <a:p>
            <a:endParaRPr lang="en-US"/>
          </a:p>
          <a:p>
            <a:r>
              <a:rPr lang="en-US"/>
              <a:t>Add section headers</a:t>
            </a:r>
          </a:p>
        </p:txBody>
      </p:sp>
      <p:sp>
        <p:nvSpPr>
          <p:cNvPr id="4" name="Slide Number Placeholder 3"/>
          <p:cNvSpPr>
            <a:spLocks noGrp="1"/>
          </p:cNvSpPr>
          <p:nvPr>
            <p:ph type="sldNum" sz="quarter" idx="10"/>
          </p:nvPr>
        </p:nvSpPr>
        <p:spPr/>
        <p:txBody>
          <a:bodyPr/>
          <a:lstStyle/>
          <a:p>
            <a:fld id="{78458895-057C-3647-BA50-9964B1D8D0E6}" type="slidenum">
              <a:rPr lang="en-US" smtClean="0"/>
              <a:t>47</a:t>
            </a:fld>
            <a:endParaRPr lang="en-US"/>
          </a:p>
        </p:txBody>
      </p:sp>
    </p:spTree>
    <p:extLst>
      <p:ext uri="{BB962C8B-B14F-4D97-AF65-F5344CB8AC3E}">
        <p14:creationId xmlns:p14="http://schemas.microsoft.com/office/powerpoint/2010/main" val="18150649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a:t>
            </a:r>
            <a:r>
              <a:rPr lang="en-US" baseline="0" smtClean="0"/>
              <a:t> this talk, I will describe 3 works: detecting link fraud in graphs, detecting ratings fraud in time series, and detecting subgraphs in dynamic graphs.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50</a:t>
            </a:fld>
            <a:endParaRPr lang="en-US"/>
          </a:p>
        </p:txBody>
      </p:sp>
    </p:spTree>
    <p:extLst>
      <p:ext uri="{BB962C8B-B14F-4D97-AF65-F5344CB8AC3E}">
        <p14:creationId xmlns:p14="http://schemas.microsoft.com/office/powerpoint/2010/main" val="611935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51</a:t>
            </a:fld>
            <a:endParaRPr lang="en-US"/>
          </a:p>
        </p:txBody>
      </p:sp>
    </p:spTree>
    <p:extLst>
      <p:ext uri="{BB962C8B-B14F-4D97-AF65-F5344CB8AC3E}">
        <p14:creationId xmlns:p14="http://schemas.microsoft.com/office/powerpoint/2010/main" val="100166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a:t>
            </a:r>
            <a:r>
              <a:rPr lang="en-US" baseline="0" smtClean="0"/>
              <a:t> main goal is to detect fake review boosting. </a:t>
            </a:r>
          </a:p>
          <a:p>
            <a:endParaRPr lang="en-US" baseline="0" smtClean="0"/>
          </a:p>
          <a:p>
            <a:r>
              <a:rPr lang="en-US" baseline="0" smtClean="0"/>
              <a:t>Look at these users: who is the most suspicious?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52</a:t>
            </a:fld>
            <a:endParaRPr lang="en-US"/>
          </a:p>
        </p:txBody>
      </p:sp>
    </p:spTree>
    <p:extLst>
      <p:ext uri="{BB962C8B-B14F-4D97-AF65-F5344CB8AC3E}">
        <p14:creationId xmlns:p14="http://schemas.microsoft.com/office/powerpoint/2010/main" val="763095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Intuitively, how would we describe these users?</a:t>
            </a:r>
          </a:p>
          <a:p>
            <a:endParaRPr lang="en-US" smtClean="0"/>
          </a:p>
          <a:p>
            <a:r>
              <a:rPr lang="en-US" smtClean="0"/>
              <a:t>Alice has:</a:t>
            </a:r>
          </a:p>
          <a:p>
            <a:endParaRPr lang="en-US" smtClean="0"/>
          </a:p>
          <a:p>
            <a:r>
              <a:rPr lang="en-US" smtClean="0"/>
              <a:t>Bob has:</a:t>
            </a:r>
          </a:p>
          <a:p>
            <a:endParaRPr lang="en-US" smtClean="0"/>
          </a:p>
          <a:p>
            <a:r>
              <a:rPr lang="en-US" smtClean="0"/>
              <a:t>Carol has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53</a:t>
            </a:fld>
            <a:endParaRPr lang="en-US"/>
          </a:p>
        </p:txBody>
      </p:sp>
    </p:spTree>
    <p:extLst>
      <p:ext uri="{BB962C8B-B14F-4D97-AF65-F5344CB8AC3E}">
        <p14:creationId xmlns:p14="http://schemas.microsoft.com/office/powerpoint/2010/main" val="105631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a:t>
            </a:fld>
            <a:endParaRPr lang="en-US"/>
          </a:p>
        </p:txBody>
      </p:sp>
    </p:spTree>
    <p:extLst>
      <p:ext uri="{BB962C8B-B14F-4D97-AF65-F5344CB8AC3E}">
        <p14:creationId xmlns:p14="http://schemas.microsoft.com/office/powerpoint/2010/main" val="2145249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we can formally describe our problem</a:t>
            </a:r>
          </a:p>
          <a:p>
            <a:endParaRPr lang="en-US" smtClean="0"/>
          </a:p>
          <a:p>
            <a:r>
              <a:rPr lang="en-US" smtClean="0"/>
              <a:t>We are given</a:t>
            </a:r>
            <a:r>
              <a:rPr lang="is-IS" smtClean="0"/>
              <a:t>…</a:t>
            </a:r>
            <a:r>
              <a:rPr lang="en-US" smtClean="0"/>
              <a:t>. </a:t>
            </a:r>
          </a:p>
          <a:p>
            <a:endParaRPr lang="en-US" smtClean="0"/>
          </a:p>
          <a:p>
            <a:r>
              <a:rPr lang="en-US" smtClean="0"/>
              <a:t>Our goal is to compute</a:t>
            </a:r>
            <a:r>
              <a:rPr lang="is-IS" smtClean="0"/>
              <a: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54</a:t>
            </a:fld>
            <a:endParaRPr lang="en-US"/>
          </a:p>
        </p:txBody>
      </p:sp>
    </p:spTree>
    <p:extLst>
      <p:ext uri="{BB962C8B-B14F-4D97-AF65-F5344CB8AC3E}">
        <p14:creationId xmlns:p14="http://schemas.microsoft.com/office/powerpoint/2010/main" val="697972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To start off, what features are</a:t>
            </a:r>
            <a:r>
              <a:rPr lang="en-US" baseline="0" smtClean="0"/>
              <a:t> useful for catching fraudsters?</a:t>
            </a:r>
          </a:p>
          <a:p>
            <a:endParaRPr lang="en-US" baseline="0" smtClean="0"/>
          </a:p>
          <a:p>
            <a:r>
              <a:rPr lang="en-US" baseline="0" smtClean="0"/>
              <a:t>Considering ratings: fraudsters are hired to either boost customers’ products, or attack competitors. So we expect them to either give mostly 5 star ratings, or mostly 1 star ratings. </a:t>
            </a:r>
          </a:p>
          <a:p>
            <a:endParaRPr lang="en-US" baseline="0" smtClean="0"/>
          </a:p>
          <a:p>
            <a:r>
              <a:rPr lang="en-US" baseline="0" smtClean="0"/>
              <a:t>Considering temporal patterns: fraudsters often use bots, which either perform all their activity in a short burst, or operate at fixed intervals, e.g. every minute or day.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56</a:t>
            </a:fld>
            <a:endParaRPr lang="en-US"/>
          </a:p>
        </p:txBody>
      </p:sp>
    </p:spTree>
    <p:extLst>
      <p:ext uri="{BB962C8B-B14F-4D97-AF65-F5344CB8AC3E}">
        <p14:creationId xmlns:p14="http://schemas.microsoft.com/office/powerpoint/2010/main" val="484013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 we capture such bot-like temporal patterns?</a:t>
            </a:r>
          </a:p>
          <a:p>
            <a:endParaRPr lang="en-US" smtClean="0"/>
          </a:p>
          <a:p>
            <a:r>
              <a:rPr lang="en-US" smtClean="0"/>
              <a:t>Our</a:t>
            </a:r>
            <a:r>
              <a:rPr lang="en-US" baseline="0" smtClean="0"/>
              <a:t> answer is to compute a histogram of each user’s rating time differences. </a:t>
            </a:r>
          </a:p>
          <a:p>
            <a:endParaRPr lang="en-US" baseline="0" smtClean="0"/>
          </a:p>
          <a:p>
            <a:r>
              <a:rPr lang="en-US" smtClean="0"/>
              <a:t>Let these</a:t>
            </a:r>
            <a:r>
              <a:rPr lang="en-US" baseline="0" smtClean="0"/>
              <a:t> black dots represent the ratings given by Alice. We extract all time intervals between consecutive ratings, and compute a histogram, where the first bucket represents 1-2 seconds, then 2-4s, and so on. </a:t>
            </a:r>
          </a:p>
          <a:p>
            <a:endParaRPr lang="en-US" baseline="0" smtClean="0"/>
          </a:p>
          <a:p>
            <a:r>
              <a:rPr lang="en-US" baseline="0" smtClean="0"/>
              <a:t>Why does this work? Note that </a:t>
            </a:r>
            <a:r>
              <a:rPr lang="en-US" baseline="0" err="1" smtClean="0"/>
              <a:t>bursty</a:t>
            </a:r>
            <a:r>
              <a:rPr lang="en-US" baseline="0" smtClean="0"/>
              <a:t> behavior leads to many values in the first few buckets, while ratings at fixed intervals leads to many values in a single bucket. So either way, we get a skewed histogram which we can try to detect.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57</a:t>
            </a:fld>
            <a:endParaRPr lang="en-US"/>
          </a:p>
        </p:txBody>
      </p:sp>
    </p:spTree>
    <p:extLst>
      <p:ext uri="{BB962C8B-B14F-4D97-AF65-F5344CB8AC3E}">
        <p14:creationId xmlns:p14="http://schemas.microsoft.com/office/powerpoint/2010/main" val="219274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each user can be</a:t>
            </a:r>
            <a:r>
              <a:rPr lang="en-US" baseline="0" smtClean="0"/>
              <a:t> represented by their ”user summary”, which combines their rating histogram and their time difference histogram.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58</a:t>
            </a:fld>
            <a:endParaRPr lang="en-US"/>
          </a:p>
        </p:txBody>
      </p:sp>
    </p:spTree>
    <p:extLst>
      <p:ext uri="{BB962C8B-B14F-4D97-AF65-F5344CB8AC3E}">
        <p14:creationId xmlns:p14="http://schemas.microsoft.com/office/powerpoint/2010/main" val="1975539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do we model normal behavior? </a:t>
            </a:r>
          </a:p>
          <a:p>
            <a:endParaRPr lang="en-US" smtClean="0"/>
          </a:p>
          <a:p>
            <a:r>
              <a:rPr lang="en-US" smtClean="0"/>
              <a:t>We use</a:t>
            </a:r>
            <a:r>
              <a:rPr lang="en-US" baseline="0" smtClean="0"/>
              <a:t> a cluster model, for example, imagine there are just 2 clusters, lenient users and complainers. </a:t>
            </a:r>
            <a:endParaRPr lang="en-US" smtClean="0"/>
          </a:p>
          <a:p>
            <a:endParaRPr lang="en-US" smtClean="0"/>
          </a:p>
          <a:p>
            <a:r>
              <a:rPr lang="en-US" smtClean="0"/>
              <a:t>Let’s look at just ratings first. Each user</a:t>
            </a:r>
            <a:r>
              <a:rPr lang="en-US" baseline="0" smtClean="0"/>
              <a:t> is a 5 dimensional multinomial distribution, which is their fraction of 1 to 5 star ratings they give. </a:t>
            </a:r>
          </a:p>
          <a:p>
            <a:endParaRPr lang="en-US" baseline="0" smtClean="0"/>
          </a:p>
          <a:p>
            <a:r>
              <a:rPr lang="en-US" smtClean="0"/>
              <a:t>For example, </a:t>
            </a:r>
            <a:r>
              <a:rPr lang="en-US" baseline="0" smtClean="0"/>
              <a:t> user 1 has this multinomial distribution, and is drawn from a prior that is shared by all the lenient users.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59</a:t>
            </a:fld>
            <a:endParaRPr lang="en-US"/>
          </a:p>
        </p:txBody>
      </p:sp>
    </p:spTree>
    <p:extLst>
      <p:ext uri="{BB962C8B-B14F-4D97-AF65-F5344CB8AC3E}">
        <p14:creationId xmlns:p14="http://schemas.microsoft.com/office/powerpoint/2010/main" val="338524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These </a:t>
            </a:r>
            <a:r>
              <a:rPr lang="en-US" baseline="0" smtClean="0"/>
              <a:t>user clusters jointly explain both rating and temporal behavior. So, user 1’s time difference distribution is also drawn from a prior specific to lenient users.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60</a:t>
            </a:fld>
            <a:endParaRPr lang="en-US"/>
          </a:p>
        </p:txBody>
      </p:sp>
    </p:spTree>
    <p:extLst>
      <p:ext uri="{BB962C8B-B14F-4D97-AF65-F5344CB8AC3E}">
        <p14:creationId xmlns:p14="http://schemas.microsoft.com/office/powerpoint/2010/main" val="1735538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smtClean="0"/>
              <a:t>This graphical model summarizes our</a:t>
            </a:r>
            <a:r>
              <a:rPr lang="en-US" b="0" baseline="0" smtClean="0"/>
              <a:t> cluster model</a:t>
            </a:r>
            <a:r>
              <a:rPr lang="en-US" b="0" smtClean="0"/>
              <a:t>. I</a:t>
            </a:r>
            <a:r>
              <a:rPr lang="en-US" b="0" baseline="0" smtClean="0"/>
              <a:t> won’t go into the details, but in the paper, we propose a linear-time EM like algorithm for fitting this model.</a:t>
            </a:r>
            <a:endParaRPr lang="en-US" b="0"/>
          </a:p>
        </p:txBody>
      </p:sp>
      <p:sp>
        <p:nvSpPr>
          <p:cNvPr id="4" name="Slide Number Placeholder 3"/>
          <p:cNvSpPr>
            <a:spLocks noGrp="1"/>
          </p:cNvSpPr>
          <p:nvPr>
            <p:ph type="sldNum" sz="quarter" idx="10"/>
          </p:nvPr>
        </p:nvSpPr>
        <p:spPr/>
        <p:txBody>
          <a:bodyPr/>
          <a:lstStyle/>
          <a:p>
            <a:fld id="{D3A1DBCE-9892-5D4B-909C-8EEB1B67F8D0}" type="slidenum">
              <a:rPr lang="en-US" smtClean="0"/>
              <a:t>61</a:t>
            </a:fld>
            <a:endParaRPr lang="en-US"/>
          </a:p>
        </p:txBody>
      </p:sp>
    </p:spTree>
    <p:extLst>
      <p:ext uri="{BB962C8B-B14F-4D97-AF65-F5344CB8AC3E}">
        <p14:creationId xmlns:p14="http://schemas.microsoft.com/office/powerpoint/2010/main" val="888383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 simplicity, </a:t>
            </a:r>
            <a:r>
              <a:rPr lang="en-US" baseline="0" smtClean="0"/>
              <a:t>in the subsequent slides we focus on the rating part of this model.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62</a:t>
            </a:fld>
            <a:endParaRPr lang="en-US"/>
          </a:p>
        </p:txBody>
      </p:sp>
    </p:spTree>
    <p:extLst>
      <p:ext uri="{BB962C8B-B14F-4D97-AF65-F5344CB8AC3E}">
        <p14:creationId xmlns:p14="http://schemas.microsoft.com/office/powerpoint/2010/main" val="134472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a:t>
            </a:r>
            <a:r>
              <a:rPr lang="en-US" baseline="0" smtClean="0"/>
              <a:t> that we have fit our model, how do we evaluate the anomalousness of each user? </a:t>
            </a:r>
          </a:p>
          <a:p>
            <a:endParaRPr lang="en-US" baseline="0" smtClean="0"/>
          </a:p>
          <a:p>
            <a:r>
              <a:rPr lang="en-US" baseline="0" smtClean="0"/>
              <a:t>I’ll explain using our earlier example of Alice, Bob and Carol. </a:t>
            </a:r>
          </a:p>
          <a:p>
            <a:endParaRPr lang="en-US" baseline="0" smtClean="0"/>
          </a:p>
          <a:p>
            <a:r>
              <a:rPr lang="en-US" baseline="0" smtClean="0"/>
              <a:t>This triangle represents the space of possible rating distributions – so the top corner is a user who only gives 4 star ratings, the right corner only gives 5 star ratings, and everywhere else is in between. In reality rating distributions are 5 dimensional, but I can only plot 2 dimensions. Recall that we fitted a cluster model, e.g. complainers and lenient users, which are represented as probability distributions in this space. </a:t>
            </a:r>
          </a:p>
          <a:p>
            <a:endParaRPr lang="en-US" baseline="0" smtClean="0"/>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63</a:t>
            </a:fld>
            <a:endParaRPr lang="en-US"/>
          </a:p>
        </p:txBody>
      </p:sp>
    </p:spTree>
    <p:extLst>
      <p:ext uri="{BB962C8B-B14F-4D97-AF65-F5344CB8AC3E}">
        <p14:creationId xmlns:p14="http://schemas.microsoft.com/office/powerpoint/2010/main" val="328629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a:t>
            </a:r>
            <a:r>
              <a:rPr lang="en-US" baseline="0" smtClean="0"/>
              <a:t> that we have fit our model, how do we evaluate the anomalousness of each user? </a:t>
            </a:r>
          </a:p>
          <a:p>
            <a:endParaRPr lang="en-US" baseline="0" smtClean="0"/>
          </a:p>
          <a:p>
            <a:r>
              <a:rPr lang="en-US" baseline="0" smtClean="0"/>
              <a:t>Rather than going into the math, I’ll use our earlier example of Alice, Bob and Carol. </a:t>
            </a:r>
          </a:p>
          <a:p>
            <a:endParaRPr lang="en-US" baseline="0" smtClean="0"/>
          </a:p>
          <a:p>
            <a:r>
              <a:rPr lang="en-US" baseline="0" smtClean="0"/>
              <a:t>This triangle represents the space of possible rating distributions – so the top corner is a user who only gives 1 star ratings, the right corner only gives 5 star ratings, and everywhere else is in between. In reality rating distributions are 5 dimensional, but I can only plot 2 dimensions. Recall that we fitted a cluster model, e.g. complainers and lenient users, which are represented as probability distributions in this space. We combine these together as the global distribution.</a:t>
            </a:r>
          </a:p>
          <a:p>
            <a:endParaRPr lang="en-US" baseline="0" smtClean="0"/>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64</a:t>
            </a:fld>
            <a:endParaRPr lang="en-US"/>
          </a:p>
        </p:txBody>
      </p:sp>
    </p:spTree>
    <p:extLst>
      <p:ext uri="{BB962C8B-B14F-4D97-AF65-F5344CB8AC3E}">
        <p14:creationId xmlns:p14="http://schemas.microsoft.com/office/powerpoint/2010/main" val="159608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a:t>
            </a:fld>
            <a:endParaRPr lang="en-US"/>
          </a:p>
        </p:txBody>
      </p:sp>
    </p:spTree>
    <p:extLst>
      <p:ext uri="{BB962C8B-B14F-4D97-AF65-F5344CB8AC3E}">
        <p14:creationId xmlns:p14="http://schemas.microsoft.com/office/powerpoint/2010/main" val="15953381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Recall that Alice</a:t>
            </a:r>
            <a:r>
              <a:rPr lang="en-US" baseline="0" smtClean="0"/>
              <a:t> has only 4 ratings, which is an extreme distribution, but with low certainty. </a:t>
            </a:r>
          </a:p>
          <a:p>
            <a:endParaRPr lang="en-US" baseline="0" smtClean="0"/>
          </a:p>
          <a:p>
            <a:r>
              <a:rPr lang="en-US" baseline="0" smtClean="0"/>
              <a:t>The blue region represents our beliefs about Alice, which is large because we have high uncertainty. </a:t>
            </a:r>
          </a:p>
          <a:p>
            <a:endParaRPr lang="en-US" baseline="0" smtClean="0"/>
          </a:p>
          <a:p>
            <a:r>
              <a:rPr lang="en-US" baseline="0" smtClean="0"/>
              <a:t>We can see that it has high overlap with the global distribution, so it doesn’t disagree too much with the global distribution. </a:t>
            </a:r>
            <a:endParaRPr lang="en-US" smtClean="0"/>
          </a:p>
        </p:txBody>
      </p:sp>
      <p:sp>
        <p:nvSpPr>
          <p:cNvPr id="4" name="Slide Number Placeholder 3"/>
          <p:cNvSpPr>
            <a:spLocks noGrp="1"/>
          </p:cNvSpPr>
          <p:nvPr>
            <p:ph type="sldNum" sz="quarter" idx="10"/>
          </p:nvPr>
        </p:nvSpPr>
        <p:spPr/>
        <p:txBody>
          <a:bodyPr/>
          <a:lstStyle/>
          <a:p>
            <a:fld id="{D3A1DBCE-9892-5D4B-909C-8EEB1B67F8D0}" type="slidenum">
              <a:rPr lang="en-US" smtClean="0"/>
              <a:t>65</a:t>
            </a:fld>
            <a:endParaRPr lang="en-US"/>
          </a:p>
        </p:txBody>
      </p:sp>
    </p:spTree>
    <p:extLst>
      <p:ext uri="{BB962C8B-B14F-4D97-AF65-F5344CB8AC3E}">
        <p14:creationId xmlns:p14="http://schemas.microsoft.com/office/powerpoint/2010/main" val="20888104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This can be measured by “cross entropy”, which is basically a measure of disagreement between distributions. Here it tells us that the distributions have some overlap, so the cross entropy is low. </a:t>
            </a:r>
          </a:p>
          <a:p>
            <a:endParaRPr lang="en-US" baseline="0" smtClean="0"/>
          </a:p>
          <a:p>
            <a:r>
              <a:rPr lang="en-US" baseline="0" smtClean="0"/>
              <a:t>The formula for cross entropy is here, but you can simply think of it as a measure of disagreement. </a:t>
            </a:r>
            <a:endParaRPr lang="en-US" smtClean="0"/>
          </a:p>
        </p:txBody>
      </p:sp>
      <p:sp>
        <p:nvSpPr>
          <p:cNvPr id="4" name="Slide Number Placeholder 3"/>
          <p:cNvSpPr>
            <a:spLocks noGrp="1"/>
          </p:cNvSpPr>
          <p:nvPr>
            <p:ph type="sldNum" sz="quarter" idx="10"/>
          </p:nvPr>
        </p:nvSpPr>
        <p:spPr/>
        <p:txBody>
          <a:bodyPr/>
          <a:lstStyle/>
          <a:p>
            <a:fld id="{D3A1DBCE-9892-5D4B-909C-8EEB1B67F8D0}" type="slidenum">
              <a:rPr lang="en-US" smtClean="0"/>
              <a:t>66</a:t>
            </a:fld>
            <a:endParaRPr lang="en-US"/>
          </a:p>
        </p:txBody>
      </p:sp>
    </p:spTree>
    <p:extLst>
      <p:ext uri="{BB962C8B-B14F-4D97-AF65-F5344CB8AC3E}">
        <p14:creationId xmlns:p14="http://schemas.microsoft.com/office/powerpoint/2010/main" val="961183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do the same for Bob: the red region represents our beliefs about Bob. It is much smaller</a:t>
            </a:r>
            <a:r>
              <a:rPr lang="en-US" baseline="0" smtClean="0"/>
              <a:t> we are much more certain about Bob, and this also means it has little overlap with the global distribution, and the cross entropy is much larger.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67</a:t>
            </a:fld>
            <a:endParaRPr lang="en-US"/>
          </a:p>
        </p:txBody>
      </p:sp>
    </p:spTree>
    <p:extLst>
      <p:ext uri="{BB962C8B-B14F-4D97-AF65-F5344CB8AC3E}">
        <p14:creationId xmlns:p14="http://schemas.microsoft.com/office/powerpoint/2010/main" val="1722156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Finally,</a:t>
            </a:r>
            <a:r>
              <a:rPr lang="en-US" baseline="0" smtClean="0"/>
              <a:t> for Carol, her region is even smaller, but it overlaps a lot with the Global distribution, resulting in the smallest value of cross entropy.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68</a:t>
            </a:fld>
            <a:endParaRPr lang="en-US"/>
          </a:p>
        </p:txBody>
      </p:sp>
    </p:spTree>
    <p:extLst>
      <p:ext uri="{BB962C8B-B14F-4D97-AF65-F5344CB8AC3E}">
        <p14:creationId xmlns:p14="http://schemas.microsoft.com/office/powerpoint/2010/main" val="1054052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On Flipkart, this plot shows</a:t>
            </a:r>
            <a:r>
              <a:rPr lang="en-US" baseline="0" smtClean="0"/>
              <a:t> precision at k for different values of k. Our method achieves 100% precision at top 50, where ground truth is obtained from Flipkart employees.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71</a:t>
            </a:fld>
            <a:endParaRPr lang="en-US"/>
          </a:p>
        </p:txBody>
      </p:sp>
    </p:spTree>
    <p:extLst>
      <p:ext uri="{BB962C8B-B14F-4D97-AF65-F5344CB8AC3E}">
        <p14:creationId xmlns:p14="http://schemas.microsoft.com/office/powerpoint/2010/main" val="259359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72</a:t>
            </a:fld>
            <a:endParaRPr lang="en-US"/>
          </a:p>
        </p:txBody>
      </p:sp>
    </p:spTree>
    <p:extLst>
      <p:ext uri="{BB962C8B-B14F-4D97-AF65-F5344CB8AC3E}">
        <p14:creationId xmlns:p14="http://schemas.microsoft.com/office/powerpoint/2010/main" val="561185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73</a:t>
            </a:fld>
            <a:endParaRPr lang="en-US"/>
          </a:p>
        </p:txBody>
      </p:sp>
    </p:spTree>
    <p:extLst>
      <p:ext uri="{BB962C8B-B14F-4D97-AF65-F5344CB8AC3E}">
        <p14:creationId xmlns:p14="http://schemas.microsoft.com/office/powerpoint/2010/main" val="5924054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a:t>
            </a:r>
            <a:r>
              <a:rPr lang="en-US" baseline="0" smtClean="0"/>
              <a:t> this talk, I will describe 3 works: detecting link fraud in graphs, detecting ratings fraud in time series, and detecting subgraphs in dynamic graphs.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74</a:t>
            </a:fld>
            <a:endParaRPr lang="en-US"/>
          </a:p>
        </p:txBody>
      </p:sp>
    </p:spTree>
    <p:extLst>
      <p:ext uri="{BB962C8B-B14F-4D97-AF65-F5344CB8AC3E}">
        <p14:creationId xmlns:p14="http://schemas.microsoft.com/office/powerpoint/2010/main" val="628138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baseline="0" smtClean="0"/>
              <a:t>Power lines can collapse due to winds, trees collapsing and so on, and this has been known to cause fires.</a:t>
            </a:r>
          </a:p>
          <a:p>
            <a:endParaRPr lang="en-US" smtClean="0"/>
          </a:p>
          <a:p>
            <a:r>
              <a:rPr lang="en-US" smtClean="0"/>
              <a:t>Recently, there was the</a:t>
            </a:r>
            <a:r>
              <a:rPr lang="en-US" baseline="0" smtClean="0"/>
              <a:t> deadliest wildfire in California history. Investigations found that the power company PG&amp;E </a:t>
            </a:r>
            <a:r>
              <a:rPr lang="is-IS" baseline="0" smtClean="0"/>
              <a: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76</a:t>
            </a:fld>
            <a:endParaRPr lang="en-US"/>
          </a:p>
        </p:txBody>
      </p:sp>
    </p:spTree>
    <p:extLst>
      <p:ext uri="{BB962C8B-B14F-4D97-AF65-F5344CB8AC3E}">
        <p14:creationId xmlns:p14="http://schemas.microsoft.com/office/powerpoint/2010/main" val="735776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Fortunately, the power grid contains a network of sensors, which measure the current flowing over them. Our goal is to use them to detect when a</a:t>
            </a:r>
            <a:r>
              <a:rPr lang="en-US" baseline="0" smtClean="0"/>
              <a:t> failure occurs, as quickly as possible.</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77</a:t>
            </a:fld>
            <a:endParaRPr lang="en-US"/>
          </a:p>
        </p:txBody>
      </p:sp>
    </p:spTree>
    <p:extLst>
      <p:ext uri="{BB962C8B-B14F-4D97-AF65-F5344CB8AC3E}">
        <p14:creationId xmlns:p14="http://schemas.microsoft.com/office/powerpoint/2010/main" val="29104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brings</a:t>
            </a:r>
            <a:r>
              <a:rPr lang="en-US" baseline="0" smtClean="0"/>
              <a:t> us to</a:t>
            </a:r>
            <a:r>
              <a:rPr lang="en-US" smtClean="0"/>
              <a:t> my research goal, which is to develop fast, principled algorithms for anomaly detection in graphs and</a:t>
            </a:r>
            <a:r>
              <a:rPr lang="en-US" baseline="0" smtClean="0"/>
              <a:t> time series. </a:t>
            </a:r>
            <a:endParaRPr lang="en-US" smtClean="0"/>
          </a:p>
          <a:p>
            <a:endParaRPr lang="en-US" smtClean="0"/>
          </a:p>
          <a:p>
            <a:r>
              <a:rPr lang="en-US" smtClean="0"/>
              <a:t>I focus on</a:t>
            </a:r>
            <a:r>
              <a:rPr lang="en-US" baseline="0" smtClean="0"/>
              <a:t> graphs and time series as they are common in real-world anomaly detection tasks. Dynamic graphs combine graph and time series information. </a:t>
            </a:r>
          </a:p>
        </p:txBody>
      </p:sp>
      <p:sp>
        <p:nvSpPr>
          <p:cNvPr id="4" name="Slide Number Placeholder 3"/>
          <p:cNvSpPr>
            <a:spLocks noGrp="1"/>
          </p:cNvSpPr>
          <p:nvPr>
            <p:ph type="sldNum" sz="quarter" idx="10"/>
          </p:nvPr>
        </p:nvSpPr>
        <p:spPr/>
        <p:txBody>
          <a:bodyPr/>
          <a:lstStyle/>
          <a:p>
            <a:fld id="{D3A1DBCE-9892-5D4B-909C-8EEB1B67F8D0}" type="slidenum">
              <a:rPr lang="en-US" smtClean="0"/>
              <a:t>7</a:t>
            </a:fld>
            <a:endParaRPr lang="en-US"/>
          </a:p>
        </p:txBody>
      </p:sp>
    </p:spTree>
    <p:extLst>
      <p:ext uri="{BB962C8B-B14F-4D97-AF65-F5344CB8AC3E}">
        <p14:creationId xmlns:p14="http://schemas.microsoft.com/office/powerpoint/2010/main" val="938772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BEFORE:</a:t>
            </a:r>
            <a:r>
              <a:rPr lang="en-US" baseline="0" smtClean="0"/>
              <a:t> a very similar problem is also faced in traffic accident detection. This picture shows a road network of Los Angeles. Each gray dot represents a speed sensor. Color indicates the average speed of vehicles passing over the sensor. Our goal is to use this data to detect traffic accidents. </a:t>
            </a:r>
          </a:p>
          <a:p>
            <a:endParaRPr lang="en-US" baseline="0" smtClean="0"/>
          </a:p>
          <a:p>
            <a:r>
              <a:rPr lang="en-US" baseline="0" smtClean="0"/>
              <a:t>START: as time passes, there are slight fluctuations in speed, but it’s hard to make out any patterns or anomalies. </a:t>
            </a:r>
          </a:p>
          <a:p>
            <a:r>
              <a:rPr lang="en-US" baseline="0" smtClean="0"/>
              <a:t>2.50am: At 2.50am, our algorithm detects an anomalous event at a small group of 3 sensors circled in red.</a:t>
            </a:r>
          </a:p>
          <a:p>
            <a:r>
              <a:rPr lang="en-US" baseline="0" smtClean="0"/>
              <a:t>3.25am: At 3.25am, the ground truth traffic police report describes a 4 vehicle traffic collision blocking lanes. Note that this was 35 minutes after our algorithm detected the event.</a:t>
            </a:r>
          </a:p>
          <a:p>
            <a:r>
              <a:rPr lang="en-US" baseline="0" smtClean="0"/>
              <a:t>3.50am: At 3.50am, a tow company was called and is </a:t>
            </a:r>
            <a:r>
              <a:rPr lang="en-US" baseline="0" err="1" smtClean="0"/>
              <a:t>en</a:t>
            </a:r>
            <a:r>
              <a:rPr lang="en-US" baseline="0" smtClean="0"/>
              <a:t>-route</a:t>
            </a:r>
          </a:p>
          <a:p>
            <a:r>
              <a:rPr lang="en-US" baseline="0" smtClean="0"/>
              <a:t>4.30am: Finally, at 4.30am, the unit was cleared.</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78</a:t>
            </a:fld>
            <a:endParaRPr lang="en-US"/>
          </a:p>
        </p:txBody>
      </p:sp>
    </p:spTree>
    <p:extLst>
      <p:ext uri="{BB962C8B-B14F-4D97-AF65-F5344CB8AC3E}">
        <p14:creationId xmlns:p14="http://schemas.microsoft.com/office/powerpoint/2010/main" val="364400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79</a:t>
            </a:fld>
            <a:endParaRPr lang="en-US"/>
          </a:p>
        </p:txBody>
      </p:sp>
    </p:spTree>
    <p:extLst>
      <p:ext uri="{BB962C8B-B14F-4D97-AF65-F5344CB8AC3E}">
        <p14:creationId xmlns:p14="http://schemas.microsoft.com/office/powerpoint/2010/main" val="1785555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80</a:t>
            </a:fld>
            <a:endParaRPr lang="en-US"/>
          </a:p>
        </p:txBody>
      </p:sp>
    </p:spTree>
    <p:extLst>
      <p:ext uri="{BB962C8B-B14F-4D97-AF65-F5344CB8AC3E}">
        <p14:creationId xmlns:p14="http://schemas.microsoft.com/office/powerpoint/2010/main" val="10292480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81</a:t>
            </a:fld>
            <a:endParaRPr lang="en-US"/>
          </a:p>
        </p:txBody>
      </p:sp>
    </p:spTree>
    <p:extLst>
      <p:ext uri="{BB962C8B-B14F-4D97-AF65-F5344CB8AC3E}">
        <p14:creationId xmlns:p14="http://schemas.microsoft.com/office/powerpoint/2010/main" val="21474176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&lt;Use colors/letters/pictures to show which node these are&gt;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82</a:t>
            </a:fld>
            <a:endParaRPr lang="en-US"/>
          </a:p>
        </p:txBody>
      </p:sp>
    </p:spTree>
    <p:extLst>
      <p:ext uri="{BB962C8B-B14F-4D97-AF65-F5344CB8AC3E}">
        <p14:creationId xmlns:p14="http://schemas.microsoft.com/office/powerpoint/2010/main" val="1334341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&lt;Put red box around output of problem 1&gt;&lt;change</a:t>
            </a:r>
            <a:r>
              <a:rPr lang="en-US" baseline="0" smtClean="0"/>
              <a:t> 0.1 to 1,etc&gt;&lt;also add output to middle column&gt;</a:t>
            </a:r>
            <a:endParaRPr lang="en-US" smtClean="0"/>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83</a:t>
            </a:fld>
            <a:endParaRPr lang="en-US"/>
          </a:p>
        </p:txBody>
      </p:sp>
    </p:spTree>
    <p:extLst>
      <p:ext uri="{BB962C8B-B14F-4D97-AF65-F5344CB8AC3E}">
        <p14:creationId xmlns:p14="http://schemas.microsoft.com/office/powerpoint/2010/main" val="749027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84</a:t>
            </a:fld>
            <a:endParaRPr lang="en-US"/>
          </a:p>
        </p:txBody>
      </p:sp>
    </p:spTree>
    <p:extLst>
      <p:ext uri="{BB962C8B-B14F-4D97-AF65-F5344CB8AC3E}">
        <p14:creationId xmlns:p14="http://schemas.microsoft.com/office/powerpoint/2010/main" val="1898184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Circle the anomaly (SG &amp; KL)</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86</a:t>
            </a:fld>
            <a:endParaRPr lang="en-US"/>
          </a:p>
        </p:txBody>
      </p:sp>
    </p:spTree>
    <p:extLst>
      <p:ext uri="{BB962C8B-B14F-4D97-AF65-F5344CB8AC3E}">
        <p14:creationId xmlns:p14="http://schemas.microsoft.com/office/powerpoint/2010/main" val="583837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Add a slide before this for intuition “</a:t>
            </a:r>
            <a:r>
              <a:rPr lang="en-US" err="1" smtClean="0"/>
              <a:t>singapore</a:t>
            </a:r>
            <a:r>
              <a:rPr lang="en-US" smtClean="0"/>
              <a:t> and </a:t>
            </a:r>
            <a:r>
              <a:rPr lang="en-US" err="1" smtClean="0"/>
              <a:t>malaysia</a:t>
            </a:r>
            <a:r>
              <a:rPr lang="en-US" smtClean="0"/>
              <a:t> – sudden</a:t>
            </a:r>
            <a:r>
              <a:rPr lang="en-US" baseline="0" smtClean="0"/>
              <a:t> change on wed, all others ok”</a:t>
            </a:r>
          </a:p>
          <a:p>
            <a:r>
              <a:rPr lang="en-US" baseline="0" smtClean="0"/>
              <a:t>Answer: information theory</a:t>
            </a:r>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87</a:t>
            </a:fld>
            <a:endParaRPr lang="en-US"/>
          </a:p>
        </p:txBody>
      </p:sp>
    </p:spTree>
    <p:extLst>
      <p:ext uri="{BB962C8B-B14F-4D97-AF65-F5344CB8AC3E}">
        <p14:creationId xmlns:p14="http://schemas.microsoft.com/office/powerpoint/2010/main" val="17169145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Add a slide before this for intuition “</a:t>
            </a:r>
            <a:r>
              <a:rPr lang="en-US" err="1" smtClean="0"/>
              <a:t>singapore</a:t>
            </a:r>
            <a:r>
              <a:rPr lang="en-US" smtClean="0"/>
              <a:t> and </a:t>
            </a:r>
            <a:r>
              <a:rPr lang="en-US" err="1" smtClean="0"/>
              <a:t>malaysia</a:t>
            </a:r>
            <a:r>
              <a:rPr lang="en-US" smtClean="0"/>
              <a:t> – sudden</a:t>
            </a:r>
            <a:r>
              <a:rPr lang="en-US" baseline="0" smtClean="0"/>
              <a:t> change on wed, all others ok”</a:t>
            </a:r>
          </a:p>
          <a:p>
            <a:r>
              <a:rPr lang="en-US" baseline="0" smtClean="0"/>
              <a:t>Answer: information theory</a:t>
            </a:r>
          </a:p>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88</a:t>
            </a:fld>
            <a:endParaRPr lang="en-US"/>
          </a:p>
        </p:txBody>
      </p:sp>
    </p:spTree>
    <p:extLst>
      <p:ext uri="{BB962C8B-B14F-4D97-AF65-F5344CB8AC3E}">
        <p14:creationId xmlns:p14="http://schemas.microsoft.com/office/powerpoint/2010/main" val="67806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look at some concrete</a:t>
            </a:r>
            <a:r>
              <a:rPr lang="en-US" baseline="0" smtClean="0"/>
              <a:t> examples. For graphs</a:t>
            </a:r>
            <a:r>
              <a:rPr lang="en-US" smtClean="0"/>
              <a:t>, </a:t>
            </a:r>
            <a:r>
              <a:rPr lang="en-US" b="0" smtClean="0"/>
              <a:t>imagine a</a:t>
            </a:r>
            <a:r>
              <a:rPr lang="en-US" b="0" baseline="0" smtClean="0"/>
              <a:t>n Amazon like </a:t>
            </a:r>
            <a:r>
              <a:rPr lang="en-US" b="0" smtClean="0"/>
              <a:t>setting</a:t>
            </a:r>
            <a:r>
              <a:rPr lang="en-US" smtClean="0"/>
              <a:t>, where we have users rating a set of products, where</a:t>
            </a:r>
            <a:r>
              <a:rPr lang="en-US" baseline="0" smtClean="0"/>
              <a:t> </a:t>
            </a:r>
            <a:r>
              <a:rPr lang="en-US" b="1" baseline="0" smtClean="0"/>
              <a:t>edges indicate ratings</a:t>
            </a:r>
            <a:r>
              <a:rPr lang="en-US" baseline="0" smtClean="0"/>
              <a:t>.</a:t>
            </a:r>
          </a:p>
          <a:p>
            <a:endParaRPr lang="en-US" baseline="0" smtClean="0"/>
          </a:p>
          <a:p>
            <a:r>
              <a:rPr lang="en-US" baseline="0" smtClean="0"/>
              <a:t>We want to detect ratings fraud, or a group of bots which work together to boost the ratings of a set of products, by adding a lot of fake ratings.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a:t>
            </a:fld>
            <a:endParaRPr lang="en-US"/>
          </a:p>
        </p:txBody>
      </p:sp>
    </p:spTree>
    <p:extLst>
      <p:ext uri="{BB962C8B-B14F-4D97-AF65-F5344CB8AC3E}">
        <p14:creationId xmlns:p14="http://schemas.microsoft.com/office/powerpoint/2010/main" val="8278082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&lt;explain</a:t>
            </a:r>
            <a:r>
              <a:rPr lang="en-US" baseline="0" smtClean="0"/>
              <a:t> reasoning for grouping&gt;</a:t>
            </a:r>
            <a:endParaRPr lang="en-US" smtClean="0"/>
          </a:p>
          <a:p>
            <a:endParaRPr lang="en-US" smtClean="0"/>
          </a:p>
          <a:p>
            <a:r>
              <a:rPr lang="en-US" smtClean="0"/>
              <a:t>&lt;Put circle</a:t>
            </a:r>
            <a:r>
              <a:rPr lang="en-US" baseline="0" smtClean="0"/>
              <a:t> around culprits&gt;</a:t>
            </a:r>
          </a:p>
          <a:p>
            <a:endParaRPr lang="en-US" baseline="0" smtClean="0"/>
          </a:p>
          <a:p>
            <a:r>
              <a:rPr lang="en-US" baseline="0" smtClean="0"/>
              <a:t>&lt;Poland: much more complicated&gt;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89</a:t>
            </a:fld>
            <a:endParaRPr lang="en-US"/>
          </a:p>
        </p:txBody>
      </p:sp>
    </p:spTree>
    <p:extLst>
      <p:ext uri="{BB962C8B-B14F-4D97-AF65-F5344CB8AC3E}">
        <p14:creationId xmlns:p14="http://schemas.microsoft.com/office/powerpoint/2010/main" val="2090265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90</a:t>
            </a:fld>
            <a:endParaRPr lang="en-US"/>
          </a:p>
        </p:txBody>
      </p:sp>
    </p:spTree>
    <p:extLst>
      <p:ext uri="{BB962C8B-B14F-4D97-AF65-F5344CB8AC3E}">
        <p14:creationId xmlns:p14="http://schemas.microsoft.com/office/powerpoint/2010/main" val="4064974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to group</a:t>
            </a:r>
            <a:r>
              <a:rPr lang="en-US" baseline="0" smtClean="0"/>
              <a:t> parts of the graph that are both misbehaving?</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91</a:t>
            </a:fld>
            <a:endParaRPr lang="en-US"/>
          </a:p>
        </p:txBody>
      </p:sp>
    </p:spTree>
    <p:extLst>
      <p:ext uri="{BB962C8B-B14F-4D97-AF65-F5344CB8AC3E}">
        <p14:creationId xmlns:p14="http://schemas.microsoft.com/office/powerpoint/2010/main" val="609274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Repeat goal: given sensors, describe succinctly</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92</a:t>
            </a:fld>
            <a:endParaRPr lang="en-US"/>
          </a:p>
        </p:txBody>
      </p:sp>
    </p:spTree>
    <p:extLst>
      <p:ext uri="{BB962C8B-B14F-4D97-AF65-F5344CB8AC3E}">
        <p14:creationId xmlns:p14="http://schemas.microsoft.com/office/powerpoint/2010/main" val="11778678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94</a:t>
            </a:fld>
            <a:endParaRPr lang="en-US"/>
          </a:p>
        </p:txBody>
      </p:sp>
    </p:spTree>
    <p:extLst>
      <p:ext uri="{BB962C8B-B14F-4D97-AF65-F5344CB8AC3E}">
        <p14:creationId xmlns:p14="http://schemas.microsoft.com/office/powerpoint/2010/main" val="1197294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95</a:t>
            </a:fld>
            <a:endParaRPr lang="en-US"/>
          </a:p>
        </p:txBody>
      </p:sp>
    </p:spTree>
    <p:extLst>
      <p:ext uri="{BB962C8B-B14F-4D97-AF65-F5344CB8AC3E}">
        <p14:creationId xmlns:p14="http://schemas.microsoft.com/office/powerpoint/2010/main" val="4089243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96</a:t>
            </a:fld>
            <a:endParaRPr lang="en-US"/>
          </a:p>
        </p:txBody>
      </p:sp>
    </p:spTree>
    <p:extLst>
      <p:ext uri="{BB962C8B-B14F-4D97-AF65-F5344CB8AC3E}">
        <p14:creationId xmlns:p14="http://schemas.microsoft.com/office/powerpoint/2010/main" val="9263544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98</a:t>
            </a:fld>
            <a:endParaRPr lang="en-US"/>
          </a:p>
        </p:txBody>
      </p:sp>
    </p:spTree>
    <p:extLst>
      <p:ext uri="{BB962C8B-B14F-4D97-AF65-F5344CB8AC3E}">
        <p14:creationId xmlns:p14="http://schemas.microsoft.com/office/powerpoint/2010/main" val="8435943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101</a:t>
            </a:fld>
            <a:endParaRPr lang="en-US"/>
          </a:p>
        </p:txBody>
      </p:sp>
    </p:spTree>
    <p:extLst>
      <p:ext uri="{BB962C8B-B14F-4D97-AF65-F5344CB8AC3E}">
        <p14:creationId xmlns:p14="http://schemas.microsoft.com/office/powerpoint/2010/main" val="12750387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a:t>
            </a:r>
            <a:r>
              <a:rPr lang="en-US" baseline="0" smtClean="0"/>
              <a:t> this talk, I will describe 3 works: detecting link fraud in graphs, detecting ratings fraud in time series, and detecting subgraphs in dynamic graphs.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102</a:t>
            </a:fld>
            <a:endParaRPr lang="en-US"/>
          </a:p>
        </p:txBody>
      </p:sp>
    </p:spTree>
    <p:extLst>
      <p:ext uri="{BB962C8B-B14F-4D97-AF65-F5344CB8AC3E}">
        <p14:creationId xmlns:p14="http://schemas.microsoft.com/office/powerpoint/2010/main" val="57695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For</a:t>
            </a:r>
            <a:r>
              <a:rPr lang="en-US" baseline="0" smtClean="0"/>
              <a:t> </a:t>
            </a:r>
            <a:r>
              <a:rPr lang="en-US" smtClean="0"/>
              <a:t>time series, one example is electrocardiogram or ECG data. </a:t>
            </a:r>
            <a:r>
              <a:rPr lang="en-US" baseline="0" smtClean="0"/>
              <a:t>Anomalies here indicate abnormal heart rhythms, which can be medically important. </a:t>
            </a:r>
          </a:p>
          <a:p>
            <a:endParaRPr lang="en-US" baseline="0" smtClean="0"/>
          </a:p>
          <a:p>
            <a:r>
              <a:rPr lang="en-US" baseline="0" smtClean="0"/>
              <a:t>Similarly, anomalies in power grid sensor data can indicate power grid failures. </a:t>
            </a:r>
          </a:p>
        </p:txBody>
      </p:sp>
      <p:sp>
        <p:nvSpPr>
          <p:cNvPr id="4" name="Slide Number Placeholder 3"/>
          <p:cNvSpPr>
            <a:spLocks noGrp="1"/>
          </p:cNvSpPr>
          <p:nvPr>
            <p:ph type="sldNum" sz="quarter" idx="10"/>
          </p:nvPr>
        </p:nvSpPr>
        <p:spPr/>
        <p:txBody>
          <a:bodyPr/>
          <a:lstStyle/>
          <a:p>
            <a:fld id="{D3A1DBCE-9892-5D4B-909C-8EEB1B67F8D0}" type="slidenum">
              <a:rPr lang="en-US" smtClean="0"/>
              <a:t>9</a:t>
            </a:fld>
            <a:endParaRPr lang="en-US"/>
          </a:p>
        </p:txBody>
      </p:sp>
    </p:spTree>
    <p:extLst>
      <p:ext uri="{BB962C8B-B14F-4D97-AF65-F5344CB8AC3E}">
        <p14:creationId xmlns:p14="http://schemas.microsoft.com/office/powerpoint/2010/main" val="10613739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My</a:t>
            </a:r>
            <a:r>
              <a:rPr lang="en-US" baseline="0" smtClean="0"/>
              <a:t> vision is a practical anomaly detection framework that meets real world challenges. </a:t>
            </a:r>
          </a:p>
          <a:p>
            <a:endParaRPr lang="en-US" baseline="0" smtClean="0"/>
          </a:p>
          <a:p>
            <a:r>
              <a:rPr lang="en-US" baseline="0" smtClean="0"/>
              <a:t>In particular it should be able to 1) cope with different types of anomalies in different types of applications; 2) it should provide useful and interpretable output; and 3) it should be robust against adversaries.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104</a:t>
            </a:fld>
            <a:endParaRPr lang="en-US"/>
          </a:p>
        </p:txBody>
      </p:sp>
    </p:spTree>
    <p:extLst>
      <p:ext uri="{BB962C8B-B14F-4D97-AF65-F5344CB8AC3E}">
        <p14:creationId xmlns:p14="http://schemas.microsoft.com/office/powerpoint/2010/main" val="184489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Firstly, can</a:t>
            </a:r>
            <a:r>
              <a:rPr lang="en-US" baseline="0" smtClean="0"/>
              <a:t> we detect other types of anomalies in more domains? </a:t>
            </a:r>
          </a:p>
          <a:p>
            <a:endParaRPr lang="en-US" baseline="0" smtClean="0"/>
          </a:p>
          <a:p>
            <a:r>
              <a:rPr lang="en-US" smtClean="0"/>
              <a:t>For example, in money laundering, we</a:t>
            </a:r>
            <a:r>
              <a:rPr lang="en-US" baseline="0" smtClean="0"/>
              <a:t> want to detect unusual flows of funds between bad actors. The adversaries are trying to conceal these flows, so it is hard to detect them using usual methods. I have a collaboration with an anonymous bank working on this problem.</a:t>
            </a:r>
          </a:p>
          <a:p>
            <a:endParaRPr lang="en-US" baseline="0" smtClean="0"/>
          </a:p>
          <a:p>
            <a:r>
              <a:rPr lang="en-US" smtClean="0"/>
              <a:t>Another</a:t>
            </a:r>
            <a:r>
              <a:rPr lang="en-US" baseline="0" smtClean="0"/>
              <a:t> example is spatiotemporal anomalies: this includes a wide range of datasets: pollution, fire, disease, etc. Let’s look at a video of a volcanic eruption: &lt;SHOW VIDEO&gt; Recall that </a:t>
            </a:r>
            <a:r>
              <a:rPr lang="en-US" baseline="0" err="1" smtClean="0"/>
              <a:t>ChangeDAR</a:t>
            </a:r>
            <a:r>
              <a:rPr lang="en-US" baseline="0" smtClean="0"/>
              <a:t> detects events along a subgraph, but this type of anomaly has a complex temporal pattern which is more challenging to detect.</a:t>
            </a:r>
          </a:p>
          <a:p>
            <a:endParaRPr lang="en-US" baseline="0" smtClean="0"/>
          </a:p>
          <a:p>
            <a:r>
              <a:rPr lang="en-US" baseline="0" smtClean="0"/>
              <a:t>Finally, in the medical domain, I’m working with a coma recovery doctor in University of Pittsburgh, on how to use brain EEG data to monitor patients while they recover from comas. </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105</a:t>
            </a:fld>
            <a:endParaRPr lang="en-US"/>
          </a:p>
        </p:txBody>
      </p:sp>
    </p:spTree>
    <p:extLst>
      <p:ext uri="{BB962C8B-B14F-4D97-AF65-F5344CB8AC3E}">
        <p14:creationId xmlns:p14="http://schemas.microsoft.com/office/powerpoint/2010/main" val="16586615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I’d like to end with a quote by </a:t>
            </a:r>
            <a:r>
              <a:rPr lang="is-IS" smtClean="0"/>
              <a:t>…</a:t>
            </a:r>
          </a:p>
          <a:p>
            <a:endParaRPr lang="is-IS" smtClean="0"/>
          </a:p>
          <a:p>
            <a:r>
              <a:rPr lang="is-IS" smtClean="0"/>
              <a:t>Anomaly detection is</a:t>
            </a:r>
            <a:r>
              <a:rPr lang="is-IS" baseline="0" smtClean="0"/>
              <a:t> ultimately about teaching computers how to be surprised, and as we have seen, this has a wide range of useful applications which I’m excited about.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113</a:t>
            </a:fld>
            <a:endParaRPr lang="en-US"/>
          </a:p>
        </p:txBody>
      </p:sp>
    </p:spTree>
    <p:extLst>
      <p:ext uri="{BB962C8B-B14F-4D97-AF65-F5344CB8AC3E}">
        <p14:creationId xmlns:p14="http://schemas.microsoft.com/office/powerpoint/2010/main" val="18326491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I’d like to end with a quote by </a:t>
            </a:r>
            <a:r>
              <a:rPr lang="is-IS" smtClean="0"/>
              <a:t>…</a:t>
            </a:r>
          </a:p>
          <a:p>
            <a:endParaRPr lang="is-IS" smtClean="0"/>
          </a:p>
          <a:p>
            <a:r>
              <a:rPr lang="is-IS" smtClean="0"/>
              <a:t>Anomaly detection is</a:t>
            </a:r>
            <a:r>
              <a:rPr lang="is-IS" baseline="0" smtClean="0"/>
              <a:t> ultimately about teaching computers how to be surprised, and as we have seen, this has a wide range of useful applications which I’m excited about.</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114</a:t>
            </a:fld>
            <a:endParaRPr lang="en-US"/>
          </a:p>
        </p:txBody>
      </p:sp>
    </p:spTree>
    <p:extLst>
      <p:ext uri="{BB962C8B-B14F-4D97-AF65-F5344CB8AC3E}">
        <p14:creationId xmlns:p14="http://schemas.microsoft.com/office/powerpoint/2010/main" val="3112458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a:t>
            </a:r>
            <a:r>
              <a:rPr lang="en-US" baseline="0" smtClean="0"/>
              <a:t> have other work that I didn’t present today, but I would be happy to take questions about any of them as well.</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115</a:t>
            </a:fld>
            <a:endParaRPr lang="en-US"/>
          </a:p>
        </p:txBody>
      </p:sp>
    </p:spTree>
    <p:extLst>
      <p:ext uri="{BB962C8B-B14F-4D97-AF65-F5344CB8AC3E}">
        <p14:creationId xmlns:p14="http://schemas.microsoft.com/office/powerpoint/2010/main" val="12556333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Replace with </a:t>
            </a:r>
            <a:r>
              <a:rPr lang="en-US" err="1" smtClean="0"/>
              <a:t>los</a:t>
            </a:r>
            <a:r>
              <a:rPr lang="en-US" smtClean="0"/>
              <a:t> </a:t>
            </a:r>
            <a:r>
              <a:rPr lang="en-US" err="1" smtClean="0"/>
              <a:t>angeles</a:t>
            </a:r>
            <a:endParaRPr lang="en-US"/>
          </a:p>
        </p:txBody>
      </p:sp>
      <p:sp>
        <p:nvSpPr>
          <p:cNvPr id="4" name="Slide Number Placeholder 3"/>
          <p:cNvSpPr>
            <a:spLocks noGrp="1"/>
          </p:cNvSpPr>
          <p:nvPr>
            <p:ph type="sldNum" sz="quarter" idx="10"/>
          </p:nvPr>
        </p:nvSpPr>
        <p:spPr/>
        <p:txBody>
          <a:bodyPr/>
          <a:lstStyle/>
          <a:p>
            <a:fld id="{D3A1DBCE-9892-5D4B-909C-8EEB1B67F8D0}" type="slidenum">
              <a:rPr lang="en-US" smtClean="0"/>
              <a:t>116</a:t>
            </a:fld>
            <a:endParaRPr lang="en-US"/>
          </a:p>
        </p:txBody>
      </p:sp>
    </p:spTree>
    <p:extLst>
      <p:ext uri="{BB962C8B-B14F-4D97-AF65-F5344CB8AC3E}">
        <p14:creationId xmlns:p14="http://schemas.microsoft.com/office/powerpoint/2010/main" val="376417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197701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5" name="Footer Placeholder 4"/>
          <p:cNvSpPr>
            <a:spLocks noGrp="1"/>
          </p:cNvSpPr>
          <p:nvPr>
            <p:ph type="ftr" sz="quarter" idx="11"/>
          </p:nvPr>
        </p:nvSpPr>
        <p:spPr>
          <a:xfrm>
            <a:off x="4038600" y="632248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488668"/>
            <a:ext cx="2743200" cy="365125"/>
          </a:xfrm>
          <a:prstGeom prst="rect">
            <a:avLst/>
          </a:prstGeom>
        </p:spPr>
        <p:txBody>
          <a:bodyPr/>
          <a:lstStyle/>
          <a:p>
            <a:fld id="{21DB05F7-5C10-3F4D-A38B-DFC24DC489DA}" type="slidenum">
              <a:rPr lang="en-US" smtClean="0"/>
              <a:t>‹#›</a:t>
            </a:fld>
            <a:endParaRPr lang="en-US"/>
          </a:p>
        </p:txBody>
      </p:sp>
    </p:spTree>
    <p:extLst>
      <p:ext uri="{BB962C8B-B14F-4D97-AF65-F5344CB8AC3E}">
        <p14:creationId xmlns:p14="http://schemas.microsoft.com/office/powerpoint/2010/main" val="32832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5" name="Footer Placeholder 4"/>
          <p:cNvSpPr>
            <a:spLocks noGrp="1"/>
          </p:cNvSpPr>
          <p:nvPr>
            <p:ph type="ftr" sz="quarter" idx="11"/>
          </p:nvPr>
        </p:nvSpPr>
        <p:spPr>
          <a:xfrm>
            <a:off x="4038600" y="632248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448800" y="6488668"/>
            <a:ext cx="2743200" cy="365125"/>
          </a:xfrm>
          <a:prstGeom prst="rect">
            <a:avLst/>
          </a:prstGeom>
        </p:spPr>
        <p:txBody>
          <a:bodyPr/>
          <a:lstStyle/>
          <a:p>
            <a:fld id="{21DB05F7-5C10-3F4D-A38B-DFC24DC489DA}" type="slidenum">
              <a:rPr lang="en-US" smtClean="0"/>
              <a:t>‹#›</a:t>
            </a:fld>
            <a:endParaRPr lang="en-US"/>
          </a:p>
        </p:txBody>
      </p:sp>
    </p:spTree>
    <p:extLst>
      <p:ext uri="{BB962C8B-B14F-4D97-AF65-F5344CB8AC3E}">
        <p14:creationId xmlns:p14="http://schemas.microsoft.com/office/powerpoint/2010/main" val="127374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152939"/>
          </a:xfrm>
          <a:prstGeom prst="rect">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8243"/>
            <a:ext cx="9816548" cy="1124696"/>
          </a:xfrm>
        </p:spPr>
        <p:txBody>
          <a:bodyPr>
            <a:normAutofit/>
          </a:bodyPr>
          <a:lstStyle>
            <a:lvl1pPr>
              <a:defRPr sz="4800"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sz="2600"/>
            </a:lvl2pPr>
            <a:lvl3pPr>
              <a:defRPr sz="2400"/>
            </a:lvl3pPr>
            <a:lvl4pPr>
              <a:defRPr sz="22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92401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5" name="Footer Placeholder 4"/>
          <p:cNvSpPr>
            <a:spLocks noGrp="1"/>
          </p:cNvSpPr>
          <p:nvPr>
            <p:ph type="ftr" sz="quarter" idx="11"/>
          </p:nvPr>
        </p:nvSpPr>
        <p:spPr>
          <a:xfrm>
            <a:off x="4038600" y="6322484"/>
            <a:ext cx="4114800" cy="365125"/>
          </a:xfrm>
          <a:prstGeom prst="rect">
            <a:avLst/>
          </a:prstGeom>
        </p:spPr>
        <p:txBody>
          <a:bodyPr/>
          <a:lstStyle/>
          <a:p>
            <a:endParaRPr lang="en-US"/>
          </a:p>
        </p:txBody>
      </p:sp>
    </p:spTree>
    <p:extLst>
      <p:ext uri="{BB962C8B-B14F-4D97-AF65-F5344CB8AC3E}">
        <p14:creationId xmlns:p14="http://schemas.microsoft.com/office/powerpoint/2010/main" val="502596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6" name="Footer Placeholder 5"/>
          <p:cNvSpPr>
            <a:spLocks noGrp="1"/>
          </p:cNvSpPr>
          <p:nvPr>
            <p:ph type="ftr" sz="quarter" idx="11"/>
          </p:nvPr>
        </p:nvSpPr>
        <p:spPr>
          <a:xfrm>
            <a:off x="4038600" y="6322484"/>
            <a:ext cx="4114800" cy="365125"/>
          </a:xfrm>
          <a:prstGeom prst="rect">
            <a:avLst/>
          </a:prstGeom>
        </p:spPr>
        <p:txBody>
          <a:bodyPr/>
          <a:lstStyle/>
          <a:p>
            <a:endParaRPr lang="en-US"/>
          </a:p>
        </p:txBody>
      </p:sp>
    </p:spTree>
    <p:extLst>
      <p:ext uri="{BB962C8B-B14F-4D97-AF65-F5344CB8AC3E}">
        <p14:creationId xmlns:p14="http://schemas.microsoft.com/office/powerpoint/2010/main" val="1079653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8" name="Footer Placeholder 7"/>
          <p:cNvSpPr>
            <a:spLocks noGrp="1"/>
          </p:cNvSpPr>
          <p:nvPr>
            <p:ph type="ftr" sz="quarter" idx="11"/>
          </p:nvPr>
        </p:nvSpPr>
        <p:spPr>
          <a:xfrm>
            <a:off x="4038600" y="6322484"/>
            <a:ext cx="4114800" cy="365125"/>
          </a:xfrm>
          <a:prstGeom prst="rect">
            <a:avLst/>
          </a:prstGeom>
        </p:spPr>
        <p:txBody>
          <a:bodyPr/>
          <a:lstStyle/>
          <a:p>
            <a:endParaRPr lang="en-US"/>
          </a:p>
        </p:txBody>
      </p:sp>
    </p:spTree>
    <p:extLst>
      <p:ext uri="{BB962C8B-B14F-4D97-AF65-F5344CB8AC3E}">
        <p14:creationId xmlns:p14="http://schemas.microsoft.com/office/powerpoint/2010/main" val="165420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4" name="Footer Placeholder 3"/>
          <p:cNvSpPr>
            <a:spLocks noGrp="1"/>
          </p:cNvSpPr>
          <p:nvPr>
            <p:ph type="ftr" sz="quarter" idx="11"/>
          </p:nvPr>
        </p:nvSpPr>
        <p:spPr>
          <a:xfrm>
            <a:off x="4038600" y="6322484"/>
            <a:ext cx="4114800" cy="365125"/>
          </a:xfrm>
          <a:prstGeom prst="rect">
            <a:avLst/>
          </a:prstGeom>
        </p:spPr>
        <p:txBody>
          <a:bodyPr/>
          <a:lstStyle/>
          <a:p>
            <a:endParaRPr lang="en-US"/>
          </a:p>
        </p:txBody>
      </p:sp>
    </p:spTree>
    <p:extLst>
      <p:ext uri="{BB962C8B-B14F-4D97-AF65-F5344CB8AC3E}">
        <p14:creationId xmlns:p14="http://schemas.microsoft.com/office/powerpoint/2010/main" val="829198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3" name="Footer Placeholder 2"/>
          <p:cNvSpPr>
            <a:spLocks noGrp="1"/>
          </p:cNvSpPr>
          <p:nvPr>
            <p:ph type="ftr" sz="quarter" idx="11"/>
          </p:nvPr>
        </p:nvSpPr>
        <p:spPr>
          <a:xfrm>
            <a:off x="4038600" y="632248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9448800" y="6488668"/>
            <a:ext cx="2743200" cy="365125"/>
          </a:xfrm>
          <a:prstGeom prst="rect">
            <a:avLst/>
          </a:prstGeom>
        </p:spPr>
        <p:txBody>
          <a:bodyPr/>
          <a:lstStyle/>
          <a:p>
            <a:fld id="{21DB05F7-5C10-3F4D-A38B-DFC24DC489DA}" type="slidenum">
              <a:rPr lang="en-US" smtClean="0"/>
              <a:t>‹#›</a:t>
            </a:fld>
            <a:endParaRPr lang="en-US"/>
          </a:p>
        </p:txBody>
      </p:sp>
    </p:spTree>
    <p:extLst>
      <p:ext uri="{BB962C8B-B14F-4D97-AF65-F5344CB8AC3E}">
        <p14:creationId xmlns:p14="http://schemas.microsoft.com/office/powerpoint/2010/main" val="131933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6" name="Footer Placeholder 5"/>
          <p:cNvSpPr>
            <a:spLocks noGrp="1"/>
          </p:cNvSpPr>
          <p:nvPr>
            <p:ph type="ftr" sz="quarter" idx="11"/>
          </p:nvPr>
        </p:nvSpPr>
        <p:spPr>
          <a:xfrm>
            <a:off x="4038600" y="632248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448800" y="6488668"/>
            <a:ext cx="2743200" cy="365125"/>
          </a:xfrm>
          <a:prstGeom prst="rect">
            <a:avLst/>
          </a:prstGeom>
        </p:spPr>
        <p:txBody>
          <a:bodyPr/>
          <a:lstStyle/>
          <a:p>
            <a:fld id="{21DB05F7-5C10-3F4D-A38B-DFC24DC489DA}" type="slidenum">
              <a:rPr lang="en-US" smtClean="0"/>
              <a:t>‹#›</a:t>
            </a:fld>
            <a:endParaRPr lang="en-US"/>
          </a:p>
        </p:txBody>
      </p:sp>
    </p:spTree>
    <p:extLst>
      <p:ext uri="{BB962C8B-B14F-4D97-AF65-F5344CB8AC3E}">
        <p14:creationId xmlns:p14="http://schemas.microsoft.com/office/powerpoint/2010/main" val="127038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22484"/>
            <a:ext cx="2743200" cy="365125"/>
          </a:xfrm>
          <a:prstGeom prst="rect">
            <a:avLst/>
          </a:prstGeom>
        </p:spPr>
        <p:txBody>
          <a:bodyPr/>
          <a:lstStyle/>
          <a:p>
            <a:fld id="{9A88FFC3-B069-BC4F-BABC-1C58FE99AA73}" type="datetimeFigureOut">
              <a:rPr lang="en-US" smtClean="0"/>
              <a:t>4/5/19</a:t>
            </a:fld>
            <a:endParaRPr lang="en-US"/>
          </a:p>
        </p:txBody>
      </p:sp>
      <p:sp>
        <p:nvSpPr>
          <p:cNvPr id="6" name="Footer Placeholder 5"/>
          <p:cNvSpPr>
            <a:spLocks noGrp="1"/>
          </p:cNvSpPr>
          <p:nvPr>
            <p:ph type="ftr" sz="quarter" idx="11"/>
          </p:nvPr>
        </p:nvSpPr>
        <p:spPr>
          <a:xfrm>
            <a:off x="4038600" y="632248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448800" y="6488668"/>
            <a:ext cx="2743200" cy="365125"/>
          </a:xfrm>
          <a:prstGeom prst="rect">
            <a:avLst/>
          </a:prstGeom>
        </p:spPr>
        <p:txBody>
          <a:bodyPr/>
          <a:lstStyle/>
          <a:p>
            <a:fld id="{21DB05F7-5C10-3F4D-A38B-DFC24DC489DA}" type="slidenum">
              <a:rPr lang="en-US" smtClean="0"/>
              <a:t>‹#›</a:t>
            </a:fld>
            <a:endParaRPr lang="en-US"/>
          </a:p>
        </p:txBody>
      </p:sp>
    </p:spTree>
    <p:extLst>
      <p:ext uri="{BB962C8B-B14F-4D97-AF65-F5344CB8AC3E}">
        <p14:creationId xmlns:p14="http://schemas.microsoft.com/office/powerpoint/2010/main" val="11085795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Rectangle 13"/>
          <p:cNvSpPr/>
          <p:nvPr userDrawn="1"/>
        </p:nvSpPr>
        <p:spPr>
          <a:xfrm>
            <a:off x="0" y="6355080"/>
            <a:ext cx="12192000" cy="50292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11239496" y="6417228"/>
            <a:ext cx="898003" cy="369332"/>
          </a:xfrm>
          <a:prstGeom prst="rect">
            <a:avLst/>
          </a:prstGeom>
          <a:noFill/>
        </p:spPr>
        <p:txBody>
          <a:bodyPr wrap="none" rtlCol="0">
            <a:spAutoFit/>
          </a:bodyPr>
          <a:lstStyle/>
          <a:p>
            <a:fld id="{1B79321C-515A-C049-AD40-05FE97E82BDD}" type="slidenum">
              <a:rPr lang="en-US" smtClean="0">
                <a:solidFill>
                  <a:schemeClr val="bg1"/>
                </a:solidFill>
              </a:rPr>
              <a:t>‹#›</a:t>
            </a:fld>
            <a:r>
              <a:rPr lang="en-US" smtClean="0">
                <a:solidFill>
                  <a:schemeClr val="bg1"/>
                </a:solidFill>
              </a:rPr>
              <a:t>/117</a:t>
            </a:r>
            <a:endParaRPr lang="en-US">
              <a:solidFill>
                <a:schemeClr val="bg1"/>
              </a:solidFill>
            </a:endParaRPr>
          </a:p>
        </p:txBody>
      </p:sp>
    </p:spTree>
    <p:extLst>
      <p:ext uri="{BB962C8B-B14F-4D97-AF65-F5344CB8AC3E}">
        <p14:creationId xmlns:p14="http://schemas.microsoft.com/office/powerpoint/2010/main" val="1156290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1" Type="http://schemas.openxmlformats.org/officeDocument/2006/relationships/image" Target="../media/image37.tiff"/><Relationship Id="rId12" Type="http://schemas.openxmlformats.org/officeDocument/2006/relationships/image" Target="../media/image67.tiff"/><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0.tiff"/><Relationship Id="rId4" Type="http://schemas.openxmlformats.org/officeDocument/2006/relationships/image" Target="../media/image61.tiff"/><Relationship Id="rId5" Type="http://schemas.openxmlformats.org/officeDocument/2006/relationships/image" Target="../media/image62.tiff"/><Relationship Id="rId6" Type="http://schemas.openxmlformats.org/officeDocument/2006/relationships/image" Target="../media/image63.tiff"/><Relationship Id="rId7" Type="http://schemas.openxmlformats.org/officeDocument/2006/relationships/image" Target="../media/image64.tiff"/><Relationship Id="rId8" Type="http://schemas.openxmlformats.org/officeDocument/2006/relationships/image" Target="../media/image65.tiff"/><Relationship Id="rId9" Type="http://schemas.openxmlformats.org/officeDocument/2006/relationships/image" Target="../media/image66.tiff"/><Relationship Id="rId10" Type="http://schemas.openxmlformats.org/officeDocument/2006/relationships/image" Target="../media/image36.tiff"/></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145.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176.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emf"/><Relationship Id="rId4" Type="http://schemas.openxmlformats.org/officeDocument/2006/relationships/image" Target="../media/image178.emf"/><Relationship Id="rId5" Type="http://schemas.openxmlformats.org/officeDocument/2006/relationships/image" Target="../media/image179.em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7.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3.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7" Type="http://schemas.openxmlformats.org/officeDocument/2006/relationships/image" Target="../media/image81.png"/><Relationship Id="rId8" Type="http://schemas.openxmlformats.org/officeDocument/2006/relationships/image" Target="../media/image112.png"/><Relationship Id="rId9" Type="http://schemas.openxmlformats.org/officeDocument/2006/relationships/image" Target="../media/image79.png"/><Relationship Id="rId10" Type="http://schemas.openxmlformats.org/officeDocument/2006/relationships/image" Target="../media/image180.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112.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5.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112.png"/><Relationship Id="rId13" Type="http://schemas.openxmlformats.org/officeDocument/2006/relationships/image" Target="../media/image79.png"/><Relationship Id="rId14" Type="http://schemas.openxmlformats.org/officeDocument/2006/relationships/image" Target="../media/image125.tiff"/><Relationship Id="rId1" Type="http://schemas.microsoft.com/office/2007/relationships/media" Target="../media/media2.mp4"/><Relationship Id="rId2" Type="http://schemas.openxmlformats.org/officeDocument/2006/relationships/video" Target="../media/media2.mp4"/><Relationship Id="rId3" Type="http://schemas.openxmlformats.org/officeDocument/2006/relationships/slideLayout" Target="../slideLayouts/slideLayout2.xml"/><Relationship Id="rId4" Type="http://schemas.openxmlformats.org/officeDocument/2006/relationships/notesSlide" Target="../notesSlides/notesSlide91.xml"/><Relationship Id="rId5" Type="http://schemas.openxmlformats.org/officeDocument/2006/relationships/image" Target="../media/image67.tiff"/><Relationship Id="rId6" Type="http://schemas.openxmlformats.org/officeDocument/2006/relationships/image" Target="../media/image181.png"/><Relationship Id="rId7" Type="http://schemas.openxmlformats.org/officeDocument/2006/relationships/image" Target="../media/image182.tiff"/><Relationship Id="rId8" Type="http://schemas.openxmlformats.org/officeDocument/2006/relationships/image" Target="../media/image183.tiff"/><Relationship Id="rId9" Type="http://schemas.openxmlformats.org/officeDocument/2006/relationships/image" Target="../media/image184.tiff"/><Relationship Id="rId10" Type="http://schemas.openxmlformats.org/officeDocument/2006/relationships/image" Target="../media/image185.tiff"/></Relationships>
</file>

<file path=ppt/slides/_rels/slide106.xml.rels><?xml version="1.0" encoding="UTF-8" standalone="yes"?>
<Relationships xmlns="http://schemas.openxmlformats.org/package/2006/relationships"><Relationship Id="rId3" Type="http://schemas.openxmlformats.org/officeDocument/2006/relationships/image" Target="../media/image187.tiff"/><Relationship Id="rId4" Type="http://schemas.openxmlformats.org/officeDocument/2006/relationships/image" Target="../media/image81.png"/><Relationship Id="rId5" Type="http://schemas.openxmlformats.org/officeDocument/2006/relationships/image" Target="../media/image112.png"/><Relationship Id="rId6" Type="http://schemas.openxmlformats.org/officeDocument/2006/relationships/image" Target="../media/image79.png"/><Relationship Id="rId7"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image" Target="../media/image186.tiff"/></Relationships>
</file>

<file path=ppt/slides/_rels/slide107.xml.rels><?xml version="1.0" encoding="UTF-8" standalone="yes"?>
<Relationships xmlns="http://schemas.openxmlformats.org/package/2006/relationships"><Relationship Id="rId3" Type="http://schemas.openxmlformats.org/officeDocument/2006/relationships/image" Target="../media/image187.tiff"/><Relationship Id="rId4" Type="http://schemas.openxmlformats.org/officeDocument/2006/relationships/image" Target="../media/image169.tiff"/><Relationship Id="rId5" Type="http://schemas.openxmlformats.org/officeDocument/2006/relationships/image" Target="../media/image188.tiff"/><Relationship Id="rId6" Type="http://schemas.openxmlformats.org/officeDocument/2006/relationships/image" Target="../media/image81.png"/><Relationship Id="rId7" Type="http://schemas.openxmlformats.org/officeDocument/2006/relationships/image" Target="../media/image112.png"/><Relationship Id="rId8"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186.tiff"/></Relationships>
</file>

<file path=ppt/slides/_rels/slide108.xml.rels><?xml version="1.0" encoding="UTF-8" standalone="yes"?>
<Relationships xmlns="http://schemas.openxmlformats.org/package/2006/relationships"><Relationship Id="rId3" Type="http://schemas.openxmlformats.org/officeDocument/2006/relationships/image" Target="../media/image188.tiff"/><Relationship Id="rId4" Type="http://schemas.openxmlformats.org/officeDocument/2006/relationships/image" Target="../media/image189.tiff"/><Relationship Id="rId5" Type="http://schemas.openxmlformats.org/officeDocument/2006/relationships/image" Target="../media/image186.tiff"/><Relationship Id="rId6" Type="http://schemas.openxmlformats.org/officeDocument/2006/relationships/image" Target="../media/image187.tiff"/><Relationship Id="rId7" Type="http://schemas.openxmlformats.org/officeDocument/2006/relationships/image" Target="../media/image190.tiff"/><Relationship Id="rId8" Type="http://schemas.openxmlformats.org/officeDocument/2006/relationships/image" Target="../media/image29.tiff"/><Relationship Id="rId9" Type="http://schemas.openxmlformats.org/officeDocument/2006/relationships/image" Target="../media/image81.png"/><Relationship Id="rId10" Type="http://schemas.openxmlformats.org/officeDocument/2006/relationships/image" Target="../media/image112.png"/><Relationship Id="rId11"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169.tiff"/></Relationships>
</file>

<file path=ppt/slides/_rels/slide109.xml.rels><?xml version="1.0" encoding="UTF-8" standalone="yes"?>
<Relationships xmlns="http://schemas.openxmlformats.org/package/2006/relationships"><Relationship Id="rId3" Type="http://schemas.openxmlformats.org/officeDocument/2006/relationships/image" Target="../media/image188.tiff"/><Relationship Id="rId4" Type="http://schemas.openxmlformats.org/officeDocument/2006/relationships/image" Target="../media/image186.tiff"/><Relationship Id="rId5" Type="http://schemas.openxmlformats.org/officeDocument/2006/relationships/image" Target="../media/image187.tiff"/><Relationship Id="rId6" Type="http://schemas.openxmlformats.org/officeDocument/2006/relationships/image" Target="../media/image29.tiff"/><Relationship Id="rId7" Type="http://schemas.openxmlformats.org/officeDocument/2006/relationships/image" Target="../media/image81.png"/><Relationship Id="rId8" Type="http://schemas.openxmlformats.org/officeDocument/2006/relationships/image" Target="../media/image112.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169.tiff"/></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7.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88.tiff"/><Relationship Id="rId4" Type="http://schemas.openxmlformats.org/officeDocument/2006/relationships/image" Target="../media/image186.tiff"/><Relationship Id="rId5" Type="http://schemas.openxmlformats.org/officeDocument/2006/relationships/image" Target="../media/image187.tiff"/><Relationship Id="rId6" Type="http://schemas.openxmlformats.org/officeDocument/2006/relationships/image" Target="../media/image29.tiff"/><Relationship Id="rId7" Type="http://schemas.openxmlformats.org/officeDocument/2006/relationships/image" Target="../media/image81.png"/><Relationship Id="rId8" Type="http://schemas.openxmlformats.org/officeDocument/2006/relationships/image" Target="../media/image112.png"/><Relationship Id="rId9"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169.tiff"/></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112.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image" Target="../media/image191.png"/></Relationships>
</file>

<file path=ppt/slides/_rels/slide112.xml.rels><?xml version="1.0" encoding="UTF-8" standalone="yes"?>
<Relationships xmlns="http://schemas.openxmlformats.org/package/2006/relationships"><Relationship Id="rId3" Type="http://schemas.openxmlformats.org/officeDocument/2006/relationships/image" Target="../media/image192.tiff"/><Relationship Id="rId4" Type="http://schemas.openxmlformats.org/officeDocument/2006/relationships/image" Target="../media/image193.tiff"/><Relationship Id="rId5" Type="http://schemas.openxmlformats.org/officeDocument/2006/relationships/image" Target="../media/image81.png"/><Relationship Id="rId6" Type="http://schemas.openxmlformats.org/officeDocument/2006/relationships/image" Target="../media/image112.png"/><Relationship Id="rId7" Type="http://schemas.openxmlformats.org/officeDocument/2006/relationships/image" Target="../media/image79.png"/><Relationship Id="rId8"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image" Target="../media/image124.tif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94.tiff"/></Relationships>
</file>

<file path=ppt/slides/_rels/slide114.xml.rels><?xml version="1.0" encoding="UTF-8" standalone="yes"?>
<Relationships xmlns="http://schemas.openxmlformats.org/package/2006/relationships"><Relationship Id="rId11" Type="http://schemas.openxmlformats.org/officeDocument/2006/relationships/image" Target="../media/image27.tiff"/><Relationship Id="rId12" Type="http://schemas.openxmlformats.org/officeDocument/2006/relationships/image" Target="../media/image199.tiff"/><Relationship Id="rId13" Type="http://schemas.openxmlformats.org/officeDocument/2006/relationships/image" Target="../media/image200.tiff"/><Relationship Id="rId14" Type="http://schemas.openxmlformats.org/officeDocument/2006/relationships/image" Target="../media/image201.tiff"/><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94.tiff"/><Relationship Id="rId4" Type="http://schemas.openxmlformats.org/officeDocument/2006/relationships/image" Target="../media/image169.tiff"/><Relationship Id="rId5" Type="http://schemas.openxmlformats.org/officeDocument/2006/relationships/image" Target="../media/image195.tiff"/><Relationship Id="rId6" Type="http://schemas.openxmlformats.org/officeDocument/2006/relationships/image" Target="../media/image196.tiff"/><Relationship Id="rId7" Type="http://schemas.openxmlformats.org/officeDocument/2006/relationships/image" Target="../media/image35.tiff"/><Relationship Id="rId8" Type="http://schemas.openxmlformats.org/officeDocument/2006/relationships/image" Target="../media/image197.tiff"/><Relationship Id="rId9" Type="http://schemas.openxmlformats.org/officeDocument/2006/relationships/image" Target="../media/image198.tiff"/><Relationship Id="rId10" Type="http://schemas.openxmlformats.org/officeDocument/2006/relationships/image" Target="../media/image28.tiff"/></Relationships>
</file>

<file path=ppt/slides/_rels/slide115.xml.rels><?xml version="1.0" encoding="UTF-8" standalone="yes"?>
<Relationships xmlns="http://schemas.openxmlformats.org/package/2006/relationships"><Relationship Id="rId11" Type="http://schemas.openxmlformats.org/officeDocument/2006/relationships/image" Target="../media/image209.tiff"/><Relationship Id="rId12" Type="http://schemas.openxmlformats.org/officeDocument/2006/relationships/image" Target="../media/image196.tiff"/><Relationship Id="rId13" Type="http://schemas.openxmlformats.org/officeDocument/2006/relationships/image" Target="../media/image210.tiff"/><Relationship Id="rId14" Type="http://schemas.openxmlformats.org/officeDocument/2006/relationships/image" Target="../media/image35.tiff"/><Relationship Id="rId15" Type="http://schemas.openxmlformats.org/officeDocument/2006/relationships/image" Target="../media/image197.tiff"/><Relationship Id="rId16" Type="http://schemas.openxmlformats.org/officeDocument/2006/relationships/image" Target="../media/image211.tiff"/><Relationship Id="rId17" Type="http://schemas.openxmlformats.org/officeDocument/2006/relationships/image" Target="../media/image198.tiff"/><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02.tiff"/><Relationship Id="rId4" Type="http://schemas.openxmlformats.org/officeDocument/2006/relationships/image" Target="../media/image203.tiff"/><Relationship Id="rId5" Type="http://schemas.openxmlformats.org/officeDocument/2006/relationships/image" Target="../media/image204.tiff"/><Relationship Id="rId6" Type="http://schemas.openxmlformats.org/officeDocument/2006/relationships/image" Target="../media/image205.tiff"/><Relationship Id="rId7" Type="http://schemas.openxmlformats.org/officeDocument/2006/relationships/image" Target="../media/image206.tiff"/><Relationship Id="rId8" Type="http://schemas.openxmlformats.org/officeDocument/2006/relationships/image" Target="../media/image207.tiff"/><Relationship Id="rId9" Type="http://schemas.openxmlformats.org/officeDocument/2006/relationships/image" Target="../media/image208.tiff"/><Relationship Id="rId10" Type="http://schemas.openxmlformats.org/officeDocument/2006/relationships/image" Target="../media/image195.tiff"/></Relationships>
</file>

<file path=ppt/slides/_rels/slide116.xml.rels><?xml version="1.0" encoding="UTF-8" standalone="yes"?>
<Relationships xmlns="http://schemas.openxmlformats.org/package/2006/relationships"><Relationship Id="rId13" Type="http://schemas.openxmlformats.org/officeDocument/2006/relationships/image" Target="../media/image220.jpeg"/><Relationship Id="rId14" Type="http://schemas.openxmlformats.org/officeDocument/2006/relationships/image" Target="../media/image221.jpeg"/><Relationship Id="rId15" Type="http://schemas.openxmlformats.org/officeDocument/2006/relationships/image" Target="../media/image222.tiff"/><Relationship Id="rId16" Type="http://schemas.openxmlformats.org/officeDocument/2006/relationships/image" Target="../media/image223.tiff"/><Relationship Id="rId17" Type="http://schemas.openxmlformats.org/officeDocument/2006/relationships/image" Target="../media/image224.jpeg"/><Relationship Id="rId18" Type="http://schemas.openxmlformats.org/officeDocument/2006/relationships/image" Target="../media/image225.tiff"/><Relationship Id="rId19" Type="http://schemas.openxmlformats.org/officeDocument/2006/relationships/image" Target="../media/image226.tiff"/><Relationship Id="rId50" Type="http://schemas.openxmlformats.org/officeDocument/2006/relationships/image" Target="../media/image257.tiff"/><Relationship Id="rId51" Type="http://schemas.openxmlformats.org/officeDocument/2006/relationships/image" Target="../media/image258.png"/><Relationship Id="rId52" Type="http://schemas.openxmlformats.org/officeDocument/2006/relationships/image" Target="../media/image259.png"/><Relationship Id="rId53" Type="http://schemas.openxmlformats.org/officeDocument/2006/relationships/image" Target="../media/image260.jpeg"/><Relationship Id="rId54" Type="http://schemas.openxmlformats.org/officeDocument/2006/relationships/image" Target="../media/image261.tiff"/><Relationship Id="rId55" Type="http://schemas.openxmlformats.org/officeDocument/2006/relationships/image" Target="../media/image262.tiff"/><Relationship Id="rId56" Type="http://schemas.openxmlformats.org/officeDocument/2006/relationships/image" Target="../media/image263.png"/><Relationship Id="rId40" Type="http://schemas.openxmlformats.org/officeDocument/2006/relationships/image" Target="../media/image247.tiff"/><Relationship Id="rId41" Type="http://schemas.openxmlformats.org/officeDocument/2006/relationships/image" Target="../media/image248.jpeg"/><Relationship Id="rId42" Type="http://schemas.openxmlformats.org/officeDocument/2006/relationships/image" Target="../media/image249.tiff"/><Relationship Id="rId43" Type="http://schemas.openxmlformats.org/officeDocument/2006/relationships/image" Target="../media/image250.tiff"/><Relationship Id="rId44" Type="http://schemas.openxmlformats.org/officeDocument/2006/relationships/image" Target="../media/image251.jpeg"/><Relationship Id="rId45" Type="http://schemas.openxmlformats.org/officeDocument/2006/relationships/image" Target="../media/image252.tiff"/><Relationship Id="rId46" Type="http://schemas.openxmlformats.org/officeDocument/2006/relationships/image" Target="../media/image253.tiff"/><Relationship Id="rId47" Type="http://schemas.openxmlformats.org/officeDocument/2006/relationships/image" Target="../media/image254.tiff"/><Relationship Id="rId48" Type="http://schemas.openxmlformats.org/officeDocument/2006/relationships/image" Target="../media/image255.tiff"/><Relationship Id="rId49" Type="http://schemas.openxmlformats.org/officeDocument/2006/relationships/image" Target="../media/image256.tiff"/><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12.tiff"/><Relationship Id="rId4" Type="http://schemas.openxmlformats.org/officeDocument/2006/relationships/hyperlink" Target="http://www.andrew.cmu.edu/user/bhooi" TargetMode="External"/><Relationship Id="rId5" Type="http://schemas.openxmlformats.org/officeDocument/2006/relationships/hyperlink" Target="mailto:bhooi@andrew.cmu.edu" TargetMode="External"/><Relationship Id="rId6" Type="http://schemas.openxmlformats.org/officeDocument/2006/relationships/image" Target="../media/image213.tiff"/><Relationship Id="rId7" Type="http://schemas.openxmlformats.org/officeDocument/2006/relationships/image" Target="../media/image214.tiff"/><Relationship Id="rId8" Type="http://schemas.openxmlformats.org/officeDocument/2006/relationships/image" Target="../media/image215.tiff"/><Relationship Id="rId9" Type="http://schemas.openxmlformats.org/officeDocument/2006/relationships/image" Target="../media/image216.tiff"/><Relationship Id="rId30" Type="http://schemas.openxmlformats.org/officeDocument/2006/relationships/image" Target="../media/image237.tiff"/><Relationship Id="rId31" Type="http://schemas.openxmlformats.org/officeDocument/2006/relationships/image" Target="../media/image238.tiff"/><Relationship Id="rId32" Type="http://schemas.openxmlformats.org/officeDocument/2006/relationships/image" Target="../media/image239.tiff"/><Relationship Id="rId33" Type="http://schemas.openxmlformats.org/officeDocument/2006/relationships/image" Target="../media/image240.tiff"/><Relationship Id="rId34" Type="http://schemas.openxmlformats.org/officeDocument/2006/relationships/image" Target="../media/image241.tiff"/><Relationship Id="rId35" Type="http://schemas.openxmlformats.org/officeDocument/2006/relationships/image" Target="../media/image242.tiff"/><Relationship Id="rId36" Type="http://schemas.openxmlformats.org/officeDocument/2006/relationships/image" Target="../media/image243.tiff"/><Relationship Id="rId37" Type="http://schemas.openxmlformats.org/officeDocument/2006/relationships/image" Target="../media/image244.tiff"/><Relationship Id="rId38" Type="http://schemas.openxmlformats.org/officeDocument/2006/relationships/image" Target="../media/image245.tiff"/><Relationship Id="rId39" Type="http://schemas.openxmlformats.org/officeDocument/2006/relationships/image" Target="../media/image246.tiff"/><Relationship Id="rId20" Type="http://schemas.openxmlformats.org/officeDocument/2006/relationships/image" Target="../media/image227.tiff"/><Relationship Id="rId21" Type="http://schemas.openxmlformats.org/officeDocument/2006/relationships/image" Target="../media/image228.tiff"/><Relationship Id="rId22" Type="http://schemas.openxmlformats.org/officeDocument/2006/relationships/image" Target="../media/image229.tiff"/><Relationship Id="rId23" Type="http://schemas.openxmlformats.org/officeDocument/2006/relationships/image" Target="../media/image230.tiff"/><Relationship Id="rId24" Type="http://schemas.openxmlformats.org/officeDocument/2006/relationships/image" Target="../media/image231.tiff"/><Relationship Id="rId25" Type="http://schemas.openxmlformats.org/officeDocument/2006/relationships/image" Target="../media/image232.tiff"/><Relationship Id="rId26" Type="http://schemas.openxmlformats.org/officeDocument/2006/relationships/image" Target="../media/image233.tiff"/><Relationship Id="rId27" Type="http://schemas.openxmlformats.org/officeDocument/2006/relationships/image" Target="../media/image234.tiff"/><Relationship Id="rId28" Type="http://schemas.openxmlformats.org/officeDocument/2006/relationships/image" Target="../media/image235.tiff"/><Relationship Id="rId29" Type="http://schemas.openxmlformats.org/officeDocument/2006/relationships/image" Target="../media/image236.tiff"/><Relationship Id="rId10" Type="http://schemas.openxmlformats.org/officeDocument/2006/relationships/image" Target="../media/image217.jpeg"/><Relationship Id="rId11" Type="http://schemas.openxmlformats.org/officeDocument/2006/relationships/image" Target="../media/image218.jpeg"/><Relationship Id="rId12" Type="http://schemas.openxmlformats.org/officeDocument/2006/relationships/image" Target="../media/image219.jpeg"/></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112.png"/><Relationship Id="rId5" Type="http://schemas.openxmlformats.org/officeDocument/2006/relationships/image" Target="../media/image145.png"/><Relationship Id="rId6" Type="http://schemas.openxmlformats.org/officeDocument/2006/relationships/image" Target="../media/image79.png"/><Relationship Id="rId7" Type="http://schemas.openxmlformats.org/officeDocument/2006/relationships/image" Target="../media/image111.png"/><Relationship Id="rId8" Type="http://schemas.openxmlformats.org/officeDocument/2006/relationships/image" Target="../media/image264.tiff"/><Relationship Id="rId9" Type="http://schemas.openxmlformats.org/officeDocument/2006/relationships/image" Target="../media/image28.tiff"/><Relationship Id="rId10"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18.xml.rels><?xml version="1.0" encoding="UTF-8" standalone="yes"?>
<Relationships xmlns="http://schemas.openxmlformats.org/package/2006/relationships"><Relationship Id="rId3" Type="http://schemas.openxmlformats.org/officeDocument/2006/relationships/image" Target="../media/image266.tiff"/><Relationship Id="rId4" Type="http://schemas.openxmlformats.org/officeDocument/2006/relationships/image" Target="../media/image267.tiff"/><Relationship Id="rId5" Type="http://schemas.openxmlformats.org/officeDocument/2006/relationships/image" Target="../media/image268.tiff"/><Relationship Id="rId6" Type="http://schemas.openxmlformats.org/officeDocument/2006/relationships/image" Target="../media/image269.tiff"/><Relationship Id="rId7" Type="http://schemas.openxmlformats.org/officeDocument/2006/relationships/image" Target="../media/image270.png"/><Relationship Id="rId8" Type="http://schemas.openxmlformats.org/officeDocument/2006/relationships/image" Target="../media/image271.png"/><Relationship Id="rId1" Type="http://schemas.openxmlformats.org/officeDocument/2006/relationships/slideLayout" Target="../slideLayouts/slideLayout2.xml"/><Relationship Id="rId2" Type="http://schemas.openxmlformats.org/officeDocument/2006/relationships/image" Target="../media/image265.png"/></Relationships>
</file>

<file path=ppt/slides/_rels/slide12.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7" Type="http://schemas.openxmlformats.org/officeDocument/2006/relationships/image" Target="../media/image73.tiff"/><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9"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3.tiff"/><Relationship Id="rId7" Type="http://schemas.openxmlformats.org/officeDocument/2006/relationships/image" Target="../media/image72.tiff"/><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7.jpeg"/><Relationship Id="rId7"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92.png"/><Relationship Id="rId10"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7" Type="http://schemas.openxmlformats.org/officeDocument/2006/relationships/image" Target="../media/image73.tiff"/><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94.tiff"/><Relationship Id="rId7"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94.tiff"/><Relationship Id="rId7" Type="http://schemas.openxmlformats.org/officeDocument/2006/relationships/image" Target="../media/image95.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emf"/><Relationship Id="rId9" Type="http://schemas.openxmlformats.org/officeDocument/2006/relationships/image" Target="../media/image10.tiff"/><Relationship Id="rId10"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94.tiff"/><Relationship Id="rId7" Type="http://schemas.openxmlformats.org/officeDocument/2006/relationships/image" Target="../media/image95.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2.tiff"/><Relationship Id="rId7" Type="http://schemas.openxmlformats.org/officeDocument/2006/relationships/image" Target="../media/image73.tiff"/><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03.tiff"/><Relationship Id="rId4" Type="http://schemas.openxmlformats.org/officeDocument/2006/relationships/image" Target="../media/image104.tiff"/><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5.xml.rels><?xml version="1.0" encoding="UTF-8" standalone="yes"?>
<Relationships xmlns="http://schemas.openxmlformats.org/package/2006/relationships"><Relationship Id="rId11" Type="http://schemas.openxmlformats.org/officeDocument/2006/relationships/image" Target="../media/image22.tiff"/><Relationship Id="rId12" Type="http://schemas.openxmlformats.org/officeDocument/2006/relationships/image" Target="../media/image23.tiff"/><Relationship Id="rId13" Type="http://schemas.openxmlformats.org/officeDocument/2006/relationships/image" Target="../media/image24.tiff"/><Relationship Id="rId1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7.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5" Type="http://schemas.openxmlformats.org/officeDocument/2006/relationships/image" Target="../media/image71.tiff"/><Relationship Id="rId6" Type="http://schemas.openxmlformats.org/officeDocument/2006/relationships/image" Target="../media/image73.tiff"/><Relationship Id="rId7" Type="http://schemas.openxmlformats.org/officeDocument/2006/relationships/image" Target="../media/image72.tiff"/><Relationship Id="rId8" Type="http://schemas.openxmlformats.org/officeDocument/2006/relationships/image" Target="../media/image79.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114.png"/><Relationship Id="rId5" Type="http://schemas.openxmlformats.org/officeDocument/2006/relationships/image" Target="../media/image79.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chart" Target="../charts/chart9.xml"/><Relationship Id="rId9" Type="http://schemas.openxmlformats.org/officeDocument/2006/relationships/chart" Target="../charts/chart10.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116.tiff"/><Relationship Id="rId4" Type="http://schemas.openxmlformats.org/officeDocument/2006/relationships/image" Target="../media/image117.tiff"/><Relationship Id="rId5" Type="http://schemas.openxmlformats.org/officeDocument/2006/relationships/image" Target="../media/image118.tiff"/><Relationship Id="rId6" Type="http://schemas.openxmlformats.org/officeDocument/2006/relationships/image" Target="../media/image119.tiff"/><Relationship Id="rId7" Type="http://schemas.openxmlformats.org/officeDocument/2006/relationships/image" Target="../media/image79.png"/><Relationship Id="rId8" Type="http://schemas.openxmlformats.org/officeDocument/2006/relationships/image" Target="../media/image111.png"/><Relationship Id="rId9"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3.tiff"/><Relationship Id="rId6" Type="http://schemas.openxmlformats.org/officeDocument/2006/relationships/image" Target="../media/image72.tiff"/><Relationship Id="rId7" Type="http://schemas.openxmlformats.org/officeDocument/2006/relationships/image" Target="../media/image79.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56.xml.rels><?xml version="1.0" encoding="UTF-8" standalone="yes"?>
<Relationships xmlns="http://schemas.openxmlformats.org/package/2006/relationships"><Relationship Id="rId3" Type="http://schemas.openxmlformats.org/officeDocument/2006/relationships/image" Target="../media/image120.tiff"/><Relationship Id="rId4" Type="http://schemas.openxmlformats.org/officeDocument/2006/relationships/image" Target="../media/image121.tiff"/><Relationship Id="rId5" Type="http://schemas.openxmlformats.org/officeDocument/2006/relationships/image" Target="../media/image122.tiff"/><Relationship Id="rId6" Type="http://schemas.openxmlformats.org/officeDocument/2006/relationships/image" Target="../media/image123.tiff"/><Relationship Id="rId7" Type="http://schemas.openxmlformats.org/officeDocument/2006/relationships/image" Target="../media/image124.tiff"/><Relationship Id="rId8" Type="http://schemas.openxmlformats.org/officeDocument/2006/relationships/image" Target="../media/image79.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25.tiff"/><Relationship Id="rId8" Type="http://schemas.openxmlformats.org/officeDocument/2006/relationships/chart" Target="../charts/chart12.xml"/><Relationship Id="rId9" Type="http://schemas.openxmlformats.org/officeDocument/2006/relationships/chart" Target="../charts/chart13.xml"/><Relationship Id="rId10" Type="http://schemas.openxmlformats.org/officeDocument/2006/relationships/image" Target="../media/image126.png"/><Relationship Id="rId11"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1" Type="http://schemas.openxmlformats.org/officeDocument/2006/relationships/image" Target="../media/image111.png"/><Relationship Id="rId12"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chart" Target="../charts/chart14.xml"/><Relationship Id="rId4" Type="http://schemas.openxmlformats.org/officeDocument/2006/relationships/chart" Target="../charts/chart15.xml"/><Relationship Id="rId5" Type="http://schemas.openxmlformats.org/officeDocument/2006/relationships/image" Target="../media/image116.tiff"/><Relationship Id="rId6" Type="http://schemas.openxmlformats.org/officeDocument/2006/relationships/image" Target="../media/image117.tiff"/><Relationship Id="rId7" Type="http://schemas.openxmlformats.org/officeDocument/2006/relationships/image" Target="../media/image118.tiff"/><Relationship Id="rId8" Type="http://schemas.openxmlformats.org/officeDocument/2006/relationships/image" Target="../media/image119.tiff"/><Relationship Id="rId9" Type="http://schemas.openxmlformats.org/officeDocument/2006/relationships/image" Target="../media/image128.tiff"/><Relationship Id="rId10" Type="http://schemas.openxmlformats.org/officeDocument/2006/relationships/image" Target="../media/image79.png"/></Relationships>
</file>

<file path=ppt/slides/_rels/slide59.xml.rels><?xml version="1.0" encoding="UTF-8" standalone="yes"?>
<Relationships xmlns="http://schemas.openxmlformats.org/package/2006/relationships"><Relationship Id="rId11" Type="http://schemas.openxmlformats.org/officeDocument/2006/relationships/chart" Target="../charts/chart17.xml"/><Relationship Id="rId12" Type="http://schemas.openxmlformats.org/officeDocument/2006/relationships/chart" Target="../charts/chart18.xml"/><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79.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25.tiff"/><Relationship Id="rId9" Type="http://schemas.openxmlformats.org/officeDocument/2006/relationships/chart" Target="../charts/chart16.xml"/><Relationship Id="rId10" Type="http://schemas.openxmlformats.org/officeDocument/2006/relationships/image" Target="../media/image131.png"/></Relationships>
</file>

<file path=ppt/slides/_rels/slide6.xml.rels><?xml version="1.0" encoding="UTF-8" standalone="yes"?>
<Relationships xmlns="http://schemas.openxmlformats.org/package/2006/relationships"><Relationship Id="rId11" Type="http://schemas.openxmlformats.org/officeDocument/2006/relationships/image" Target="../media/image34.tiff"/><Relationship Id="rId12"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6" Type="http://schemas.openxmlformats.org/officeDocument/2006/relationships/image" Target="../media/image29.tiff"/><Relationship Id="rId7" Type="http://schemas.openxmlformats.org/officeDocument/2006/relationships/image" Target="../media/image30.tiff"/><Relationship Id="rId8" Type="http://schemas.openxmlformats.org/officeDocument/2006/relationships/image" Target="../media/image31.tiff"/><Relationship Id="rId9" Type="http://schemas.openxmlformats.org/officeDocument/2006/relationships/image" Target="../media/image32.tiff"/><Relationship Id="rId10" Type="http://schemas.openxmlformats.org/officeDocument/2006/relationships/image" Target="../media/image33.tiff"/></Relationships>
</file>

<file path=ppt/slides/_rels/slide60.xml.rels><?xml version="1.0" encoding="UTF-8" standalone="yes"?>
<Relationships xmlns="http://schemas.openxmlformats.org/package/2006/relationships"><Relationship Id="rId3" Type="http://schemas.openxmlformats.org/officeDocument/2006/relationships/chart" Target="../charts/chart19.xml"/><Relationship Id="rId4" Type="http://schemas.openxmlformats.org/officeDocument/2006/relationships/chart" Target="../charts/chart20.xml"/><Relationship Id="rId5" Type="http://schemas.openxmlformats.org/officeDocument/2006/relationships/chart" Target="../charts/chart21.xml"/><Relationship Id="rId6" Type="http://schemas.openxmlformats.org/officeDocument/2006/relationships/image" Target="../media/image79.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chart" Target="../charts/chart22.xml"/><Relationship Id="rId5" Type="http://schemas.openxmlformats.org/officeDocument/2006/relationships/chart" Target="../charts/chart23.xml"/><Relationship Id="rId6" Type="http://schemas.openxmlformats.org/officeDocument/2006/relationships/image" Target="../media/image131.png"/><Relationship Id="rId7" Type="http://schemas.openxmlformats.org/officeDocument/2006/relationships/image" Target="../media/image79.png"/><Relationship Id="rId8" Type="http://schemas.openxmlformats.org/officeDocument/2006/relationships/image" Target="../media/image111.png"/><Relationship Id="rId9"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chart" Target="../charts/chart24.xml"/><Relationship Id="rId5" Type="http://schemas.openxmlformats.org/officeDocument/2006/relationships/chart" Target="../charts/chart25.xml"/><Relationship Id="rId6" Type="http://schemas.openxmlformats.org/officeDocument/2006/relationships/image" Target="../media/image131.png"/><Relationship Id="rId7" Type="http://schemas.openxmlformats.org/officeDocument/2006/relationships/image" Target="../media/image79.png"/><Relationship Id="rId8" Type="http://schemas.openxmlformats.org/officeDocument/2006/relationships/image" Target="../media/image111.png"/><Relationship Id="rId9"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133.tiff"/><Relationship Id="rId4" Type="http://schemas.openxmlformats.org/officeDocument/2006/relationships/image" Target="../media/image134.tiff"/><Relationship Id="rId5" Type="http://schemas.openxmlformats.org/officeDocument/2006/relationships/image" Target="../media/image135.tiff"/><Relationship Id="rId6" Type="http://schemas.openxmlformats.org/officeDocument/2006/relationships/image" Target="../media/image79.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25.tiff"/><Relationship Id="rId10"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3" Type="http://schemas.openxmlformats.org/officeDocument/2006/relationships/image" Target="../media/image133.tiff"/><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25.tiff"/><Relationship Id="rId8"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33.tiff"/><Relationship Id="rId7"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33.tiff"/><Relationship Id="rId7"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3" Type="http://schemas.openxmlformats.org/officeDocument/2006/relationships/image" Target="../media/image137.tiff"/><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33.tiff"/><Relationship Id="rId8"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33.tiff"/><Relationship Id="rId7"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3.tiff"/><Relationship Id="rId6" Type="http://schemas.openxmlformats.org/officeDocument/2006/relationships/image" Target="../media/image72.tiff"/><Relationship Id="rId7" Type="http://schemas.openxmlformats.org/officeDocument/2006/relationships/image" Target="../media/image79.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7.tiff"/><Relationship Id="rId5" Type="http://schemas.openxmlformats.org/officeDocument/2006/relationships/image" Target="../media/image36.tiff"/><Relationship Id="rId6" Type="http://schemas.openxmlformats.org/officeDocument/2006/relationships/image" Target="../media/image3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39.tiff"/><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138.tiff"/></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tiff"/><Relationship Id="rId5" Type="http://schemas.openxmlformats.org/officeDocument/2006/relationships/image" Target="../media/image79.png"/><Relationship Id="rId6" Type="http://schemas.openxmlformats.org/officeDocument/2006/relationships/image" Target="../media/image111.png"/><Relationship Id="rId7"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39.tiff"/><Relationship Id="rId5" Type="http://schemas.openxmlformats.org/officeDocument/2006/relationships/image" Target="../media/image143.tiff"/><Relationship Id="rId6" Type="http://schemas.openxmlformats.org/officeDocument/2006/relationships/image" Target="../media/image79.png"/><Relationship Id="rId7" Type="http://schemas.openxmlformats.org/officeDocument/2006/relationships/image" Target="../media/image111.png"/><Relationship Id="rId8"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79.png"/><Relationship Id="rId5" Type="http://schemas.openxmlformats.org/officeDocument/2006/relationships/image" Target="../media/image111.png"/><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7.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3.tiff"/><Relationship Id="rId6" Type="http://schemas.openxmlformats.org/officeDocument/2006/relationships/image" Target="../media/image72.tiff"/><Relationship Id="rId7" Type="http://schemas.openxmlformats.org/officeDocument/2006/relationships/image" Target="../media/image81.png"/><Relationship Id="rId8" Type="http://schemas.openxmlformats.org/officeDocument/2006/relationships/image" Target="../media/image145.png"/><Relationship Id="rId9" Type="http://schemas.openxmlformats.org/officeDocument/2006/relationships/image" Target="../media/image112.png"/><Relationship Id="rId10"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image" Target="../media/image147.tiff"/><Relationship Id="rId4" Type="http://schemas.openxmlformats.org/officeDocument/2006/relationships/image" Target="../media/image148.png"/><Relationship Id="rId5" Type="http://schemas.openxmlformats.org/officeDocument/2006/relationships/image" Target="../media/image81.png"/><Relationship Id="rId6" Type="http://schemas.openxmlformats.org/officeDocument/2006/relationships/image" Target="../media/image145.png"/><Relationship Id="rId7" Type="http://schemas.openxmlformats.org/officeDocument/2006/relationships/image" Target="../media/image112.png"/><Relationship Id="rId8" Type="http://schemas.openxmlformats.org/officeDocument/2006/relationships/image" Target="../media/image149.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7.xml.rels><?xml version="1.0" encoding="UTF-8" standalone="yes"?>
<Relationships xmlns="http://schemas.openxmlformats.org/package/2006/relationships"><Relationship Id="rId3" Type="http://schemas.openxmlformats.org/officeDocument/2006/relationships/image" Target="../media/image150.jpeg"/><Relationship Id="rId4" Type="http://schemas.openxmlformats.org/officeDocument/2006/relationships/image" Target="../media/image81.png"/><Relationship Id="rId5" Type="http://schemas.openxmlformats.org/officeDocument/2006/relationships/image" Target="../media/image145.png"/><Relationship Id="rId6"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0.xml"/><Relationship Id="rId5" Type="http://schemas.openxmlformats.org/officeDocument/2006/relationships/image" Target="../media/image151.png"/><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1" Type="http://schemas.microsoft.com/office/2007/relationships/media" Target="../media/media1.mp4"/><Relationship Id="rId2" Type="http://schemas.openxmlformats.org/officeDocument/2006/relationships/video" Target="../media/media1.mp4"/></Relationships>
</file>

<file path=ppt/slides/_rels/slide79.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3.tiff"/><Relationship Id="rId5" Type="http://schemas.openxmlformats.org/officeDocument/2006/relationships/image" Target="../media/image154.emf"/><Relationship Id="rId6" Type="http://schemas.openxmlformats.org/officeDocument/2006/relationships/image" Target="../media/image155.emf"/><Relationship Id="rId7" Type="http://schemas.openxmlformats.org/officeDocument/2006/relationships/image" Target="../media/image1530.png"/><Relationship Id="rId8" Type="http://schemas.openxmlformats.org/officeDocument/2006/relationships/image" Target="../media/image156.tiff"/><Relationship Id="rId9" Type="http://schemas.openxmlformats.org/officeDocument/2006/relationships/image" Target="../media/image81.png"/><Relationship Id="rId10" Type="http://schemas.openxmlformats.org/officeDocument/2006/relationships/image" Target="../media/image145.png"/><Relationship Id="rId11"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1" Type="http://schemas.openxmlformats.org/officeDocument/2006/relationships/image" Target="../media/image46.tiff"/><Relationship Id="rId12" Type="http://schemas.openxmlformats.org/officeDocument/2006/relationships/image" Target="../media/image47.tiff"/><Relationship Id="rId13" Type="http://schemas.openxmlformats.org/officeDocument/2006/relationships/image" Target="../media/image48.tiff"/><Relationship Id="rId14" Type="http://schemas.openxmlformats.org/officeDocument/2006/relationships/image" Target="../media/image49.tiff"/><Relationship Id="rId15" Type="http://schemas.openxmlformats.org/officeDocument/2006/relationships/image" Target="../media/image50.tiff"/><Relationship Id="rId16" Type="http://schemas.openxmlformats.org/officeDocument/2006/relationships/image" Target="../media/image27.tiff"/><Relationship Id="rId17" Type="http://schemas.openxmlformats.org/officeDocument/2006/relationships/image" Target="../media/image51.tiff"/><Relationship Id="rId18" Type="http://schemas.openxmlformats.org/officeDocument/2006/relationships/image" Target="../media/image52.tiff"/><Relationship Id="rId19"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41.tiff"/><Relationship Id="rId7" Type="http://schemas.openxmlformats.org/officeDocument/2006/relationships/image" Target="../media/image42.tiff"/><Relationship Id="rId8" Type="http://schemas.openxmlformats.org/officeDocument/2006/relationships/image" Target="../media/image43.tiff"/><Relationship Id="rId9" Type="http://schemas.openxmlformats.org/officeDocument/2006/relationships/image" Target="../media/image44.tiff"/><Relationship Id="rId10" Type="http://schemas.openxmlformats.org/officeDocument/2006/relationships/image" Target="../media/image45.tiff"/></Relationships>
</file>

<file path=ppt/slides/_rels/slide80.xml.rels><?xml version="1.0" encoding="UTF-8" standalone="yes"?>
<Relationships xmlns="http://schemas.openxmlformats.org/package/2006/relationships"><Relationship Id="rId3" Type="http://schemas.openxmlformats.org/officeDocument/2006/relationships/image" Target="../media/image152.emf"/><Relationship Id="rId4" Type="http://schemas.openxmlformats.org/officeDocument/2006/relationships/image" Target="../media/image1540.png"/><Relationship Id="rId5" Type="http://schemas.openxmlformats.org/officeDocument/2006/relationships/image" Target="../media/image156.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153.tiff"/><Relationship Id="rId10" Type="http://schemas.openxmlformats.org/officeDocument/2006/relationships/image" Target="../media/image154.emf"/><Relationship Id="rId11" Type="http://schemas.openxmlformats.org/officeDocument/2006/relationships/image" Target="../media/image155.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1.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53.tiff"/><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52.emf"/><Relationship Id="rId4" Type="http://schemas.openxmlformats.org/officeDocument/2006/relationships/image" Target="../media/image154.emf"/><Relationship Id="rId5" Type="http://schemas.openxmlformats.org/officeDocument/2006/relationships/image" Target="../media/image155.emf"/><Relationship Id="rId6" Type="http://schemas.openxmlformats.org/officeDocument/2006/relationships/image" Target="../media/image1540.png"/><Relationship Id="rId7" Type="http://schemas.openxmlformats.org/officeDocument/2006/relationships/image" Target="../media/image156.tiff"/><Relationship Id="rId8" Type="http://schemas.openxmlformats.org/officeDocument/2006/relationships/image" Target="../media/image1550.png"/><Relationship Id="rId9" Type="http://schemas.openxmlformats.org/officeDocument/2006/relationships/image" Target="../media/image81.png"/><Relationship Id="rId10" Type="http://schemas.openxmlformats.org/officeDocument/2006/relationships/image" Target="../media/image145.png"/></Relationships>
</file>

<file path=ppt/slides/_rels/slide82.xml.rels><?xml version="1.0" encoding="UTF-8" standalone="yes"?>
<Relationships xmlns="http://schemas.openxmlformats.org/package/2006/relationships"><Relationship Id="rId11" Type="http://schemas.openxmlformats.org/officeDocument/2006/relationships/image" Target="../media/image145.png"/><Relationship Id="rId12" Type="http://schemas.openxmlformats.org/officeDocument/2006/relationships/image" Target="../media/image112.png"/><Relationship Id="rId13" Type="http://schemas.openxmlformats.org/officeDocument/2006/relationships/image" Target="../media/image153.tiff"/><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52.emf"/><Relationship Id="rId4" Type="http://schemas.openxmlformats.org/officeDocument/2006/relationships/image" Target="../media/image154.emf"/><Relationship Id="rId5" Type="http://schemas.openxmlformats.org/officeDocument/2006/relationships/image" Target="../media/image155.emf"/><Relationship Id="rId6" Type="http://schemas.openxmlformats.org/officeDocument/2006/relationships/image" Target="../media/image1540.png"/><Relationship Id="rId7" Type="http://schemas.openxmlformats.org/officeDocument/2006/relationships/image" Target="../media/image156.tiff"/><Relationship Id="rId8" Type="http://schemas.openxmlformats.org/officeDocument/2006/relationships/image" Target="../media/image1550.png"/><Relationship Id="rId9" Type="http://schemas.openxmlformats.org/officeDocument/2006/relationships/image" Target="../media/image156.png"/><Relationship Id="rId10" Type="http://schemas.openxmlformats.org/officeDocument/2006/relationships/image" Target="../media/image81.png"/></Relationships>
</file>

<file path=ppt/slides/_rels/slide83.xml.rels><?xml version="1.0" encoding="UTF-8" standalone="yes"?>
<Relationships xmlns="http://schemas.openxmlformats.org/package/2006/relationships"><Relationship Id="rId11" Type="http://schemas.openxmlformats.org/officeDocument/2006/relationships/image" Target="../media/image1570.png"/><Relationship Id="rId12" Type="http://schemas.openxmlformats.org/officeDocument/2006/relationships/image" Target="../media/image81.png"/><Relationship Id="rId13" Type="http://schemas.openxmlformats.org/officeDocument/2006/relationships/image" Target="../media/image145.png"/><Relationship Id="rId14" Type="http://schemas.openxmlformats.org/officeDocument/2006/relationships/image" Target="../media/image112.png"/><Relationship Id="rId15" Type="http://schemas.openxmlformats.org/officeDocument/2006/relationships/image" Target="../media/image153.tiff"/><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52.emf"/><Relationship Id="rId4" Type="http://schemas.openxmlformats.org/officeDocument/2006/relationships/image" Target="../media/image154.emf"/><Relationship Id="rId5" Type="http://schemas.openxmlformats.org/officeDocument/2006/relationships/image" Target="../media/image155.emf"/><Relationship Id="rId6" Type="http://schemas.openxmlformats.org/officeDocument/2006/relationships/image" Target="../media/image1540.png"/><Relationship Id="rId7" Type="http://schemas.openxmlformats.org/officeDocument/2006/relationships/image" Target="../media/image156.tiff"/><Relationship Id="rId8" Type="http://schemas.openxmlformats.org/officeDocument/2006/relationships/image" Target="../media/image1550.png"/><Relationship Id="rId9" Type="http://schemas.openxmlformats.org/officeDocument/2006/relationships/image" Target="../media/image156.png"/><Relationship Id="rId10" Type="http://schemas.openxmlformats.org/officeDocument/2006/relationships/image" Target="../media/image159.png"/></Relationships>
</file>

<file path=ppt/slides/_rels/slide84.xml.rels><?xml version="1.0" encoding="UTF-8" standalone="yes"?>
<Relationships xmlns="http://schemas.openxmlformats.org/package/2006/relationships"><Relationship Id="rId20" Type="http://schemas.openxmlformats.org/officeDocument/2006/relationships/image" Target="../media/image155.emf"/><Relationship Id="rId21" Type="http://schemas.openxmlformats.org/officeDocument/2006/relationships/image" Target="../media/image153.tiff"/><Relationship Id="rId22" Type="http://schemas.openxmlformats.org/officeDocument/2006/relationships/image" Target="../media/image156.tiff"/><Relationship Id="rId23" Type="http://schemas.openxmlformats.org/officeDocument/2006/relationships/image" Target="../media/image1540.png"/><Relationship Id="rId24" Type="http://schemas.openxmlformats.org/officeDocument/2006/relationships/image" Target="../media/image1550.png"/><Relationship Id="rId25" Type="http://schemas.openxmlformats.org/officeDocument/2006/relationships/image" Target="../media/image156.png"/><Relationship Id="rId26" Type="http://schemas.openxmlformats.org/officeDocument/2006/relationships/image" Target="../media/image1570.png"/><Relationship Id="rId27" Type="http://schemas.openxmlformats.org/officeDocument/2006/relationships/image" Target="../media/image160.png"/><Relationship Id="rId11" Type="http://schemas.openxmlformats.org/officeDocument/2006/relationships/image" Target="../media/image164.png"/><Relationship Id="rId12" Type="http://schemas.openxmlformats.org/officeDocument/2006/relationships/image" Target="../media/image157.tiff"/><Relationship Id="rId13" Type="http://schemas.openxmlformats.org/officeDocument/2006/relationships/image" Target="../media/image137.tiff"/><Relationship Id="rId14" Type="http://schemas.openxmlformats.org/officeDocument/2006/relationships/image" Target="../media/image158.tiff"/><Relationship Id="rId15" Type="http://schemas.openxmlformats.org/officeDocument/2006/relationships/image" Target="../media/image81.png"/><Relationship Id="rId16" Type="http://schemas.openxmlformats.org/officeDocument/2006/relationships/image" Target="../media/image145.png"/><Relationship Id="rId17" Type="http://schemas.openxmlformats.org/officeDocument/2006/relationships/image" Target="../media/image112.png"/><Relationship Id="rId18" Type="http://schemas.openxmlformats.org/officeDocument/2006/relationships/image" Target="../media/image152.emf"/><Relationship Id="rId19" Type="http://schemas.openxmlformats.org/officeDocument/2006/relationships/image" Target="../media/image154.emf"/><Relationship Id="rId1" Type="http://schemas.openxmlformats.org/officeDocument/2006/relationships/slideLayout" Target="../slideLayouts/slideLayout2.xml"/><Relationship Id="rId2" Type="http://schemas.openxmlformats.org/officeDocument/2006/relationships/notesSlide" Target="../notesSlides/notesSlide76.xml"/><Relationship Id="rId6" Type="http://schemas.openxmlformats.org/officeDocument/2006/relationships/image" Target="../media/image159.png"/></Relationships>
</file>

<file path=ppt/slides/_rels/slide85.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73.tiff"/><Relationship Id="rId10"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86.xml.rels><?xml version="1.0" encoding="UTF-8" standalone="yes"?>
<Relationships xmlns="http://schemas.openxmlformats.org/package/2006/relationships"><Relationship Id="rId3" Type="http://schemas.openxmlformats.org/officeDocument/2006/relationships/image" Target="../media/image156.tiff"/><Relationship Id="rId4" Type="http://schemas.openxmlformats.org/officeDocument/2006/relationships/image" Target="../media/image81.png"/><Relationship Id="rId5" Type="http://schemas.openxmlformats.org/officeDocument/2006/relationships/image" Target="../media/image145.png"/><Relationship Id="rId6" Type="http://schemas.openxmlformats.org/officeDocument/2006/relationships/image" Target="../media/image112.png"/><Relationship Id="rId7" Type="http://schemas.openxmlformats.org/officeDocument/2006/relationships/image" Target="../media/image152.emf"/><Relationship Id="rId8" Type="http://schemas.openxmlformats.org/officeDocument/2006/relationships/image" Target="../media/image154.emf"/><Relationship Id="rId9" Type="http://schemas.openxmlformats.org/officeDocument/2006/relationships/image" Target="../media/image155.emf"/><Relationship Id="rId10" Type="http://schemas.openxmlformats.org/officeDocument/2006/relationships/image" Target="../media/image153.tiff"/><Relationship Id="rId11"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7.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52.emf"/><Relationship Id="rId13" Type="http://schemas.openxmlformats.org/officeDocument/2006/relationships/image" Target="../media/image154.emf"/><Relationship Id="rId14" Type="http://schemas.openxmlformats.org/officeDocument/2006/relationships/image" Target="../media/image155.emf"/><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56.tiff"/><Relationship Id="rId4" Type="http://schemas.openxmlformats.org/officeDocument/2006/relationships/image" Target="../media/image161.png"/><Relationship Id="rId5" Type="http://schemas.openxmlformats.org/officeDocument/2006/relationships/image" Target="../media/image153.tiff"/><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5.png"/><Relationship Id="rId9" Type="http://schemas.openxmlformats.org/officeDocument/2006/relationships/image" Target="../media/image81.png"/><Relationship Id="rId10" Type="http://schemas.openxmlformats.org/officeDocument/2006/relationships/image" Target="../media/image145.png"/></Relationships>
</file>

<file path=ppt/slides/_rels/slide88.xml.rels><?xml version="1.0" encoding="UTF-8" standalone="yes"?>
<Relationships xmlns="http://schemas.openxmlformats.org/package/2006/relationships"><Relationship Id="rId11" Type="http://schemas.openxmlformats.org/officeDocument/2006/relationships/image" Target="../media/image112.png"/><Relationship Id="rId12" Type="http://schemas.openxmlformats.org/officeDocument/2006/relationships/image" Target="../media/image152.emf"/><Relationship Id="rId13" Type="http://schemas.openxmlformats.org/officeDocument/2006/relationships/image" Target="../media/image154.emf"/><Relationship Id="rId14" Type="http://schemas.openxmlformats.org/officeDocument/2006/relationships/image" Target="../media/image155.emf"/><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56.tiff"/><Relationship Id="rId4" Type="http://schemas.openxmlformats.org/officeDocument/2006/relationships/image" Target="../media/image161.png"/><Relationship Id="rId5" Type="http://schemas.openxmlformats.org/officeDocument/2006/relationships/image" Target="../media/image153.tiff"/><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5.png"/><Relationship Id="rId9" Type="http://schemas.openxmlformats.org/officeDocument/2006/relationships/image" Target="../media/image81.png"/><Relationship Id="rId10"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59.tiff"/><Relationship Id="rId4" Type="http://schemas.openxmlformats.org/officeDocument/2006/relationships/image" Target="../media/image81.png"/><Relationship Id="rId5" Type="http://schemas.openxmlformats.org/officeDocument/2006/relationships/image" Target="../media/image145.png"/><Relationship Id="rId6" Type="http://schemas.openxmlformats.org/officeDocument/2006/relationships/image" Target="../media/image112.png"/><Relationship Id="rId7" Type="http://schemas.openxmlformats.org/officeDocument/2006/relationships/image" Target="../media/image125.tiff"/><Relationship Id="rId8" Type="http://schemas.openxmlformats.org/officeDocument/2006/relationships/image" Target="../media/image152.emf"/><Relationship Id="rId9" Type="http://schemas.openxmlformats.org/officeDocument/2006/relationships/image" Target="../media/image154.emf"/><Relationship Id="rId10" Type="http://schemas.openxmlformats.org/officeDocument/2006/relationships/image" Target="../media/image155.emf"/><Relationship Id="rId11" Type="http://schemas.openxmlformats.org/officeDocument/2006/relationships/image" Target="../media/image153.tiff"/><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28.tiff"/><Relationship Id="rId5" Type="http://schemas.openxmlformats.org/officeDocument/2006/relationships/image" Target="../media/image55.tiff"/><Relationship Id="rId6" Type="http://schemas.openxmlformats.org/officeDocument/2006/relationships/image" Target="../media/image56.tiff"/><Relationship Id="rId7" Type="http://schemas.openxmlformats.org/officeDocument/2006/relationships/image" Target="../media/image57.tiff"/><Relationship Id="rId8" Type="http://schemas.openxmlformats.org/officeDocument/2006/relationships/image" Target="../media/image58.tiff"/><Relationship Id="rId9"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160.tiff"/><Relationship Id="rId4" Type="http://schemas.openxmlformats.org/officeDocument/2006/relationships/image" Target="../media/image161.tiff"/><Relationship Id="rId5" Type="http://schemas.openxmlformats.org/officeDocument/2006/relationships/image" Target="../media/image162.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1.xml.rels><?xml version="1.0" encoding="UTF-8" standalone="yes"?>
<Relationships xmlns="http://schemas.openxmlformats.org/package/2006/relationships"><Relationship Id="rId3" Type="http://schemas.openxmlformats.org/officeDocument/2006/relationships/image" Target="../media/image160.tiff"/><Relationship Id="rId4" Type="http://schemas.openxmlformats.org/officeDocument/2006/relationships/image" Target="../media/image161.tiff"/><Relationship Id="rId5" Type="http://schemas.openxmlformats.org/officeDocument/2006/relationships/image" Target="../media/image162.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163.tiff"/><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59.tiff"/><Relationship Id="rId5" Type="http://schemas.openxmlformats.org/officeDocument/2006/relationships/image" Target="../media/image81.png"/><Relationship Id="rId6" Type="http://schemas.openxmlformats.org/officeDocument/2006/relationships/image" Target="../media/image145.png"/><Relationship Id="rId7" Type="http://schemas.openxmlformats.org/officeDocument/2006/relationships/image" Target="../media/image112.png"/><Relationship Id="rId8" Type="http://schemas.openxmlformats.org/officeDocument/2006/relationships/image" Target="../media/image152.emf"/><Relationship Id="rId9" Type="http://schemas.openxmlformats.org/officeDocument/2006/relationships/image" Target="../media/image154.emf"/><Relationship Id="rId10" Type="http://schemas.openxmlformats.org/officeDocument/2006/relationships/image" Target="../media/image155.emf"/><Relationship Id="rId11" Type="http://schemas.openxmlformats.org/officeDocument/2006/relationships/image" Target="../media/image153.tiff"/><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3.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73.tiff"/><Relationship Id="rId10"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94.xml.rels><?xml version="1.0" encoding="UTF-8" standalone="yes"?>
<Relationships xmlns="http://schemas.openxmlformats.org/package/2006/relationships"><Relationship Id="rId3" Type="http://schemas.openxmlformats.org/officeDocument/2006/relationships/image" Target="../media/image159.tiff"/><Relationship Id="rId4" Type="http://schemas.openxmlformats.org/officeDocument/2006/relationships/image" Target="../media/image81.png"/><Relationship Id="rId5" Type="http://schemas.openxmlformats.org/officeDocument/2006/relationships/image" Target="../media/image145.png"/><Relationship Id="rId6" Type="http://schemas.openxmlformats.org/officeDocument/2006/relationships/image" Target="../media/image112.png"/><Relationship Id="rId7" Type="http://schemas.openxmlformats.org/officeDocument/2006/relationships/image" Target="../media/image167.png"/><Relationship Id="rId8" Type="http://schemas.openxmlformats.org/officeDocument/2006/relationships/image" Target="../media/image125.tiff"/><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tiff"/><Relationship Id="rId5" Type="http://schemas.openxmlformats.org/officeDocument/2006/relationships/image" Target="../media/image81.png"/><Relationship Id="rId6" Type="http://schemas.openxmlformats.org/officeDocument/2006/relationships/image" Target="../media/image145.png"/><Relationship Id="rId7"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69.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7.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9" Type="http://schemas.openxmlformats.org/officeDocument/2006/relationships/image" Target="../media/image73.tiff"/><Relationship Id="rId10"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image" Target="../media/image69.tiff"/></Relationships>
</file>

<file path=ppt/slides/_rels/slide9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73.tiff"/><Relationship Id="rId5" Type="http://schemas.openxmlformats.org/officeDocument/2006/relationships/image" Target="../media/image174.tiff"/><Relationship Id="rId6" Type="http://schemas.openxmlformats.org/officeDocument/2006/relationships/image" Target="../media/image81.png"/><Relationship Id="rId7" Type="http://schemas.openxmlformats.org/officeDocument/2006/relationships/image" Target="../media/image145.png"/><Relationship Id="rId8"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145.png"/><Relationship Id="rId5" Type="http://schemas.openxmlformats.org/officeDocument/2006/relationships/image" Target="../media/image112.png"/><Relationship Id="rId1" Type="http://schemas.openxmlformats.org/officeDocument/2006/relationships/slideLayout" Target="../slideLayouts/slideLayout2.xml"/><Relationship Id="rId2"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smtClean="0">
                <a:latin typeface="+mn-lt"/>
              </a:rPr>
              <a:t>Anomaly Detection in Graphs and Time Series</a:t>
            </a:r>
            <a:endParaRPr lang="en-US" sz="6600" b="1" dirty="0">
              <a:latin typeface="+mn-lt"/>
            </a:endParaRPr>
          </a:p>
        </p:txBody>
      </p:sp>
      <p:sp>
        <p:nvSpPr>
          <p:cNvPr id="3" name="Subtitle 2"/>
          <p:cNvSpPr>
            <a:spLocks noGrp="1"/>
          </p:cNvSpPr>
          <p:nvPr>
            <p:ph type="subTitle" idx="1"/>
          </p:nvPr>
        </p:nvSpPr>
        <p:spPr>
          <a:xfrm>
            <a:off x="1524000" y="4228571"/>
            <a:ext cx="9144000" cy="1655762"/>
          </a:xfrm>
        </p:spPr>
        <p:txBody>
          <a:bodyPr/>
          <a:lstStyle/>
          <a:p>
            <a:r>
              <a:rPr lang="en-US" sz="3600" dirty="0" smtClean="0"/>
              <a:t>Bryan </a:t>
            </a:r>
            <a:r>
              <a:rPr lang="en-US" sz="3600" dirty="0" err="1" smtClean="0"/>
              <a:t>Hooi</a:t>
            </a:r>
            <a:endParaRPr lang="en-US" sz="3600" smtClean="0"/>
          </a:p>
          <a:p>
            <a:r>
              <a:rPr lang="en-US" sz="3600" err="1" smtClean="0"/>
              <a:t>bhooi@andrew.cmu.edu</a:t>
            </a:r>
            <a:endParaRPr lang="en-US" sz="360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3983" y="5710272"/>
            <a:ext cx="6484033" cy="605864"/>
          </a:xfrm>
          <a:prstGeom prst="rect">
            <a:avLst/>
          </a:prstGeom>
        </p:spPr>
      </p:pic>
    </p:spTree>
    <p:extLst>
      <p:ext uri="{BB962C8B-B14F-4D97-AF65-F5344CB8AC3E}">
        <p14:creationId xmlns:p14="http://schemas.microsoft.com/office/powerpoint/2010/main" val="1695994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T3. Dynamic Graphs</a:t>
            </a:r>
            <a:endParaRPr lang="en-US"/>
          </a:p>
        </p:txBody>
      </p:sp>
      <p:grpSp>
        <p:nvGrpSpPr>
          <p:cNvPr id="24" name="Group 23"/>
          <p:cNvGrpSpPr/>
          <p:nvPr/>
        </p:nvGrpSpPr>
        <p:grpSpPr>
          <a:xfrm>
            <a:off x="4578661" y="2519467"/>
            <a:ext cx="3133726" cy="3352595"/>
            <a:chOff x="366712" y="1519443"/>
            <a:chExt cx="4443411" cy="4533695"/>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6712" y="3248024"/>
              <a:ext cx="738188" cy="738188"/>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5023" y="1519443"/>
              <a:ext cx="738188" cy="738188"/>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6959" y="5314950"/>
              <a:ext cx="738188" cy="738188"/>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1935" y="3145631"/>
              <a:ext cx="738188" cy="738188"/>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2508" y="4757737"/>
              <a:ext cx="655055" cy="655055"/>
            </a:xfrm>
            <a:prstGeom prst="rect">
              <a:avLst/>
            </a:prstGeom>
          </p:spPr>
        </p:pic>
        <p:cxnSp>
          <p:nvCxnSpPr>
            <p:cNvPr id="32" name="Straight Connector 31"/>
            <p:cNvCxnSpPr/>
            <p:nvPr/>
          </p:nvCxnSpPr>
          <p:spPr>
            <a:xfrm>
              <a:off x="2843211" y="2273004"/>
              <a:ext cx="1109662" cy="9750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028948" y="3883819"/>
              <a:ext cx="1042987" cy="14157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04900" y="4114800"/>
              <a:ext cx="1262060" cy="11694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3199" y="2786918"/>
              <a:ext cx="655055" cy="655055"/>
            </a:xfrm>
            <a:prstGeom prst="rect">
              <a:avLst/>
            </a:prstGeom>
          </p:spPr>
        </p:pic>
      </p:grpSp>
      <p:pic>
        <p:nvPicPr>
          <p:cNvPr id="21" name="Picture 20"/>
          <p:cNvPicPr>
            <a:picLocks noChangeAspect="1"/>
          </p:cNvPicPr>
          <p:nvPr/>
        </p:nvPicPr>
        <p:blipFill>
          <a:blip r:embed="rId5"/>
          <a:stretch>
            <a:fillRect/>
          </a:stretch>
        </p:blipFill>
        <p:spPr>
          <a:xfrm>
            <a:off x="1421307" y="2272708"/>
            <a:ext cx="1011514" cy="1832732"/>
          </a:xfrm>
          <a:prstGeom prst="rect">
            <a:avLst/>
          </a:prstGeom>
        </p:spPr>
      </p:pic>
      <p:pic>
        <p:nvPicPr>
          <p:cNvPr id="40" name="Picture 39"/>
          <p:cNvPicPr>
            <a:picLocks noChangeAspect="1"/>
          </p:cNvPicPr>
          <p:nvPr/>
        </p:nvPicPr>
        <p:blipFill>
          <a:blip r:embed="rId5"/>
          <a:stretch>
            <a:fillRect/>
          </a:stretch>
        </p:blipFill>
        <p:spPr>
          <a:xfrm rot="5400000">
            <a:off x="2346895" y="3182819"/>
            <a:ext cx="1080796" cy="1828800"/>
          </a:xfrm>
          <a:prstGeom prst="rect">
            <a:avLst/>
          </a:prstGeom>
        </p:spPr>
      </p:pic>
      <p:pic>
        <p:nvPicPr>
          <p:cNvPr id="53" name="Picture 52"/>
          <p:cNvPicPr>
            <a:picLocks noChangeAspect="1"/>
          </p:cNvPicPr>
          <p:nvPr/>
        </p:nvPicPr>
        <p:blipFill>
          <a:blip r:embed="rId5"/>
          <a:stretch>
            <a:fillRect/>
          </a:stretch>
        </p:blipFill>
        <p:spPr>
          <a:xfrm>
            <a:off x="1421307" y="4019716"/>
            <a:ext cx="1011514" cy="1832731"/>
          </a:xfrm>
          <a:prstGeom prst="rect">
            <a:avLst/>
          </a:prstGeom>
        </p:spPr>
      </p:pic>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48188" y="3243875"/>
            <a:ext cx="506895" cy="506895"/>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2481" y="4900495"/>
            <a:ext cx="506895" cy="506895"/>
          </a:xfrm>
          <a:prstGeom prst="rect">
            <a:avLst/>
          </a:prstGeom>
        </p:spPr>
      </p:pic>
      <p:pic>
        <p:nvPicPr>
          <p:cNvPr id="55" name="Picture 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2481" y="2689219"/>
            <a:ext cx="506895" cy="506895"/>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0973" y="3629089"/>
            <a:ext cx="781254" cy="781254"/>
          </a:xfrm>
          <a:prstGeom prst="rect">
            <a:avLst/>
          </a:prstGeom>
        </p:spPr>
      </p:pic>
      <p:sp>
        <p:nvSpPr>
          <p:cNvPr id="56" name="TextBox 55"/>
          <p:cNvSpPr txBox="1"/>
          <p:nvPr/>
        </p:nvSpPr>
        <p:spPr>
          <a:xfrm>
            <a:off x="4237959" y="1580168"/>
            <a:ext cx="3653908" cy="584775"/>
          </a:xfrm>
          <a:prstGeom prst="rect">
            <a:avLst/>
          </a:prstGeom>
          <a:noFill/>
        </p:spPr>
        <p:txBody>
          <a:bodyPr wrap="square" rtlCol="0">
            <a:spAutoFit/>
          </a:bodyPr>
          <a:lstStyle/>
          <a:p>
            <a:pPr algn="ctr"/>
            <a:r>
              <a:rPr lang="nl-NL" sz="3200" b="1" smtClean="0"/>
              <a:t>Power </a:t>
            </a:r>
            <a:r>
              <a:rPr lang="nl-NL" sz="3200" b="1" err="1" smtClean="0"/>
              <a:t>Grid</a:t>
            </a:r>
            <a:endParaRPr lang="nl-NL" sz="3200" b="1" smtClean="0"/>
          </a:p>
        </p:txBody>
      </p:sp>
      <p:sp>
        <p:nvSpPr>
          <p:cNvPr id="57" name="TextBox 56"/>
          <p:cNvSpPr txBox="1"/>
          <p:nvPr/>
        </p:nvSpPr>
        <p:spPr>
          <a:xfrm>
            <a:off x="206374" y="1585137"/>
            <a:ext cx="3653908" cy="584775"/>
          </a:xfrm>
          <a:prstGeom prst="rect">
            <a:avLst/>
          </a:prstGeom>
          <a:noFill/>
        </p:spPr>
        <p:txBody>
          <a:bodyPr wrap="square" rtlCol="0">
            <a:spAutoFit/>
          </a:bodyPr>
          <a:lstStyle/>
          <a:p>
            <a:pPr algn="ctr"/>
            <a:r>
              <a:rPr lang="nl-NL" sz="3200" b="1" smtClean="0"/>
              <a:t>Traffic </a:t>
            </a:r>
            <a:r>
              <a:rPr lang="nl-NL" sz="3200" b="1" err="1" smtClean="0"/>
              <a:t>Graph</a:t>
            </a:r>
            <a:endParaRPr lang="nl-NL" sz="3200" b="1" smtClean="0"/>
          </a:p>
        </p:txBody>
      </p:sp>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88246" y="2311495"/>
            <a:ext cx="1675304" cy="1262342"/>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16391" y="5189807"/>
            <a:ext cx="1707403" cy="1050709"/>
          </a:xfrm>
          <a:prstGeom prst="rect">
            <a:avLst/>
          </a:prstGeom>
        </p:spPr>
      </p:pic>
      <p:grpSp>
        <p:nvGrpSpPr>
          <p:cNvPr id="31" name="Group 30"/>
          <p:cNvGrpSpPr/>
          <p:nvPr/>
        </p:nvGrpSpPr>
        <p:grpSpPr>
          <a:xfrm>
            <a:off x="6181787" y="262812"/>
            <a:ext cx="550034" cy="670060"/>
            <a:chOff x="11201094" y="2216762"/>
            <a:chExt cx="550034" cy="670060"/>
          </a:xfrm>
        </p:grpSpPr>
        <p:pic>
          <p:nvPicPr>
            <p:cNvPr id="33" name="Picture 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37" name="TextBox 36"/>
          <p:cNvSpPr txBox="1"/>
          <p:nvPr/>
        </p:nvSpPr>
        <p:spPr>
          <a:xfrm>
            <a:off x="8398944" y="1577337"/>
            <a:ext cx="3653908" cy="584775"/>
          </a:xfrm>
          <a:prstGeom prst="rect">
            <a:avLst/>
          </a:prstGeom>
          <a:noFill/>
        </p:spPr>
        <p:txBody>
          <a:bodyPr wrap="square" rtlCol="0">
            <a:spAutoFit/>
          </a:bodyPr>
          <a:lstStyle/>
          <a:p>
            <a:pPr algn="ctr"/>
            <a:r>
              <a:rPr lang="nl-NL" sz="3200" b="1" smtClean="0"/>
              <a:t>Other Applications</a:t>
            </a:r>
          </a:p>
        </p:txBody>
      </p:sp>
      <p:pic>
        <p:nvPicPr>
          <p:cNvPr id="39" name="Picture 38"/>
          <p:cNvPicPr>
            <a:picLocks noChangeAspect="1"/>
          </p:cNvPicPr>
          <p:nvPr/>
        </p:nvPicPr>
        <p:blipFill rotWithShape="1">
          <a:blip r:embed="rId12"/>
          <a:srcRect t="8300"/>
          <a:stretch/>
        </p:blipFill>
        <p:spPr>
          <a:xfrm>
            <a:off x="9205762" y="3750770"/>
            <a:ext cx="2040271" cy="1253866"/>
          </a:xfrm>
          <a:prstGeom prst="rect">
            <a:avLst/>
          </a:prstGeom>
        </p:spPr>
      </p:pic>
    </p:spTree>
    <p:extLst>
      <p:ext uri="{BB962C8B-B14F-4D97-AF65-F5344CB8AC3E}">
        <p14:creationId xmlns:p14="http://schemas.microsoft.com/office/powerpoint/2010/main" val="14802973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 1: Power Grid Failures</a:t>
            </a:r>
            <a:endParaRPr lang="en-US"/>
          </a:p>
        </p:txBody>
      </p:sp>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000" y="1760290"/>
            <a:ext cx="7773233" cy="4475498"/>
          </a:xfrm>
          <a:prstGeom prst="rect">
            <a:avLst/>
          </a:prstGeom>
        </p:spPr>
      </p:pic>
      <p:sp>
        <p:nvSpPr>
          <p:cNvPr id="5" name="TextBox 4"/>
          <p:cNvSpPr txBox="1"/>
          <p:nvPr/>
        </p:nvSpPr>
        <p:spPr>
          <a:xfrm>
            <a:off x="1961332" y="1262471"/>
            <a:ext cx="2070439" cy="523220"/>
          </a:xfrm>
          <a:prstGeom prst="rect">
            <a:avLst/>
          </a:prstGeom>
          <a:noFill/>
        </p:spPr>
        <p:txBody>
          <a:bodyPr wrap="none" rtlCol="0">
            <a:spAutoFit/>
          </a:bodyPr>
          <a:lstStyle/>
          <a:p>
            <a:r>
              <a:rPr lang="en-US" sz="2800" b="1" smtClean="0"/>
              <a:t>PolandHVN3</a:t>
            </a:r>
            <a:endParaRPr lang="en-US" sz="2800" b="1"/>
          </a:p>
        </p:txBody>
      </p:sp>
      <p:sp>
        <p:nvSpPr>
          <p:cNvPr id="23" name="TextBox 22"/>
          <p:cNvSpPr txBox="1"/>
          <p:nvPr/>
        </p:nvSpPr>
        <p:spPr>
          <a:xfrm>
            <a:off x="5563432" y="1262471"/>
            <a:ext cx="2070439" cy="523220"/>
          </a:xfrm>
          <a:prstGeom prst="rect">
            <a:avLst/>
          </a:prstGeom>
          <a:noFill/>
        </p:spPr>
        <p:txBody>
          <a:bodyPr wrap="none" rtlCol="0">
            <a:spAutoFit/>
          </a:bodyPr>
          <a:lstStyle/>
          <a:p>
            <a:r>
              <a:rPr lang="en-US" sz="2800" b="1" smtClean="0"/>
              <a:t>PolandHVN4</a:t>
            </a:r>
            <a:endParaRPr lang="en-US" sz="2800" b="1"/>
          </a:p>
        </p:txBody>
      </p:sp>
      <p:sp>
        <p:nvSpPr>
          <p:cNvPr id="17" name="TextBox 16"/>
          <p:cNvSpPr txBox="1"/>
          <p:nvPr/>
        </p:nvSpPr>
        <p:spPr>
          <a:xfrm>
            <a:off x="8599469" y="1724136"/>
            <a:ext cx="1680268" cy="523220"/>
          </a:xfrm>
          <a:prstGeom prst="rect">
            <a:avLst/>
          </a:prstGeom>
          <a:noFill/>
        </p:spPr>
        <p:txBody>
          <a:bodyPr wrap="none" rtlCol="0">
            <a:spAutoFit/>
          </a:bodyPr>
          <a:lstStyle/>
          <a:p>
            <a:r>
              <a:rPr lang="en-US" sz="2800" b="1" smtClean="0"/>
              <a:t>Baselines:</a:t>
            </a:r>
            <a:endParaRPr lang="en-US" sz="2800" b="1"/>
          </a:p>
        </p:txBody>
      </p:sp>
      <p:sp>
        <p:nvSpPr>
          <p:cNvPr id="18" name="Content Placeholder 2"/>
          <p:cNvSpPr>
            <a:spLocks noGrp="1"/>
          </p:cNvSpPr>
          <p:nvPr>
            <p:ph idx="1"/>
          </p:nvPr>
        </p:nvSpPr>
        <p:spPr>
          <a:xfrm>
            <a:off x="8611756" y="2247356"/>
            <a:ext cx="3540394" cy="5312028"/>
          </a:xfrm>
        </p:spPr>
        <p:txBody>
          <a:bodyPr>
            <a:normAutofit/>
          </a:bodyPr>
          <a:lstStyle/>
          <a:p>
            <a:r>
              <a:rPr lang="en-US" smtClean="0"/>
              <a:t>Dynamic Graph Change Detection (</a:t>
            </a:r>
            <a:r>
              <a:rPr lang="en-US" i="1" err="1" smtClean="0"/>
              <a:t>WeightDist</a:t>
            </a:r>
            <a:r>
              <a:rPr lang="en-US" smtClean="0"/>
              <a:t>, </a:t>
            </a:r>
            <a:r>
              <a:rPr lang="en-US" i="1" err="1" smtClean="0"/>
              <a:t>VertexRank</a:t>
            </a:r>
            <a:r>
              <a:rPr lang="en-US" smtClean="0"/>
              <a:t>)</a:t>
            </a:r>
          </a:p>
          <a:p>
            <a:r>
              <a:rPr lang="en-US" smtClean="0"/>
              <a:t>Model-based (</a:t>
            </a:r>
            <a:r>
              <a:rPr lang="en-US" i="1" smtClean="0"/>
              <a:t>PELT</a:t>
            </a:r>
            <a:r>
              <a:rPr lang="en-US" smtClean="0"/>
              <a:t>)</a:t>
            </a:r>
          </a:p>
          <a:p>
            <a:r>
              <a:rPr lang="en-US" smtClean="0"/>
              <a:t>Fused Lasso (</a:t>
            </a:r>
            <a:r>
              <a:rPr lang="en-US" i="1" err="1" smtClean="0"/>
              <a:t>GFLSeg</a:t>
            </a:r>
            <a:r>
              <a:rPr lang="en-US" smtClean="0"/>
              <a:t>)</a:t>
            </a:r>
          </a:p>
          <a:p>
            <a:r>
              <a:rPr lang="en-US" smtClean="0"/>
              <a:t>Graph Fourier Scan Statistic (</a:t>
            </a:r>
            <a:r>
              <a:rPr lang="en-US" i="1" smtClean="0"/>
              <a:t>GFSS</a:t>
            </a:r>
            <a:r>
              <a:rPr lang="en-US" smtClean="0"/>
              <a:t>)</a:t>
            </a:r>
            <a:endParaRPr lang="en-US"/>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1" name="Straight Connector 2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5"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Tree>
    <p:extLst>
      <p:ext uri="{BB962C8B-B14F-4D97-AF65-F5344CB8AC3E}">
        <p14:creationId xmlns:p14="http://schemas.microsoft.com/office/powerpoint/2010/main" val="2357807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 2: Traffic Accidents</a:t>
            </a:r>
            <a:endParaRPr lang="en-US"/>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5213" y="1636713"/>
            <a:ext cx="3784600" cy="378460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64542" y="1636713"/>
            <a:ext cx="3784600" cy="3784600"/>
          </a:xfrm>
          <a:prstGeom prst="rect">
            <a:avLst/>
          </a:prstGeom>
        </p:spPr>
      </p:pic>
      <p:cxnSp>
        <p:nvCxnSpPr>
          <p:cNvPr id="20" name="Straight Connector 19"/>
          <p:cNvCxnSpPr/>
          <p:nvPr/>
        </p:nvCxnSpPr>
        <p:spPr>
          <a:xfrm>
            <a:off x="4481508" y="2275249"/>
            <a:ext cx="0" cy="960120"/>
          </a:xfrm>
          <a:prstGeom prst="line">
            <a:avLst/>
          </a:prstGeom>
          <a:ln w="3175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54608" y="2878403"/>
            <a:ext cx="846707" cy="400110"/>
          </a:xfrm>
          <a:prstGeom prst="rect">
            <a:avLst/>
          </a:prstGeom>
          <a:noFill/>
        </p:spPr>
        <p:txBody>
          <a:bodyPr wrap="none" rtlCol="0">
            <a:spAutoFit/>
          </a:bodyPr>
          <a:lstStyle/>
          <a:p>
            <a:r>
              <a:rPr lang="en-US" sz="2000" b="1" smtClean="0">
                <a:latin typeface="Helvetica" charset="0"/>
                <a:ea typeface="Helvetica" charset="0"/>
                <a:cs typeface="Helvetica" charset="0"/>
              </a:rPr>
              <a:t>+70%</a:t>
            </a:r>
            <a:endParaRPr lang="en-US" sz="2000" b="1">
              <a:latin typeface="Helvetica" charset="0"/>
              <a:ea typeface="Helvetica" charset="0"/>
              <a:cs typeface="Helvetica" charset="0"/>
            </a:endParaRPr>
          </a:p>
        </p:txBody>
      </p:sp>
      <p:cxnSp>
        <p:nvCxnSpPr>
          <p:cNvPr id="22" name="Straight Connector 21"/>
          <p:cNvCxnSpPr/>
          <p:nvPr/>
        </p:nvCxnSpPr>
        <p:spPr>
          <a:xfrm>
            <a:off x="8088332" y="2374562"/>
            <a:ext cx="0" cy="1618488"/>
          </a:xfrm>
          <a:prstGeom prst="line">
            <a:avLst/>
          </a:prstGeom>
          <a:ln w="31750">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82593" y="3020584"/>
            <a:ext cx="989373" cy="400110"/>
          </a:xfrm>
          <a:prstGeom prst="rect">
            <a:avLst/>
          </a:prstGeom>
          <a:noFill/>
        </p:spPr>
        <p:txBody>
          <a:bodyPr wrap="none" rtlCol="0">
            <a:spAutoFit/>
          </a:bodyPr>
          <a:lstStyle/>
          <a:p>
            <a:r>
              <a:rPr lang="en-US" sz="2000" b="1" smtClean="0">
                <a:latin typeface="Helvetica" charset="0"/>
                <a:ea typeface="Helvetica" charset="0"/>
                <a:cs typeface="Helvetica" charset="0"/>
              </a:rPr>
              <a:t>+227%</a:t>
            </a:r>
            <a:endParaRPr lang="en-US" sz="2000" b="1">
              <a:latin typeface="Helvetica" charset="0"/>
              <a:ea typeface="Helvetica" charset="0"/>
              <a:cs typeface="Helvetica" charset="0"/>
            </a:endParaRPr>
          </a:p>
        </p:txBody>
      </p:sp>
      <p:pic>
        <p:nvPicPr>
          <p:cNvPr id="24" name="Picture 23"/>
          <p:cNvPicPr>
            <a:picLocks noChangeAspect="1"/>
          </p:cNvPicPr>
          <p:nvPr/>
        </p:nvPicPr>
        <p:blipFill rotWithShape="1">
          <a:blip r:embed="rId5" cstate="screen">
            <a:extLst>
              <a:ext uri="{28A0092B-C50C-407E-A947-70E740481C1C}">
                <a14:useLocalDpi xmlns:a14="http://schemas.microsoft.com/office/drawing/2010/main"/>
              </a:ext>
            </a:extLst>
          </a:blip>
          <a:srcRect l="23999" t="9102" r="44101" b="64098"/>
          <a:stretch/>
        </p:blipFill>
        <p:spPr>
          <a:xfrm>
            <a:off x="8342055" y="2569794"/>
            <a:ext cx="2201821" cy="1849806"/>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6" name="Straight Connector 25"/>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Tree>
    <p:extLst>
      <p:ext uri="{BB962C8B-B14F-4D97-AF65-F5344CB8AC3E}">
        <p14:creationId xmlns:p14="http://schemas.microsoft.com/office/powerpoint/2010/main" val="157794125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2106363" y="4052291"/>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Research Topics</a:t>
            </a:r>
          </a:p>
        </p:txBody>
      </p:sp>
      <p:sp>
        <p:nvSpPr>
          <p:cNvPr id="4" name="TextBox 3"/>
          <p:cNvSpPr txBox="1"/>
          <p:nvPr/>
        </p:nvSpPr>
        <p:spPr>
          <a:xfrm>
            <a:off x="2518059" y="2260526"/>
            <a:ext cx="1778500" cy="523220"/>
          </a:xfrm>
          <a:prstGeom prst="rect">
            <a:avLst/>
          </a:prstGeom>
          <a:noFill/>
        </p:spPr>
        <p:txBody>
          <a:bodyPr wrap="none" rtlCol="0">
            <a:spAutoFit/>
          </a:bodyPr>
          <a:lstStyle/>
          <a:p>
            <a:pPr algn="ctr"/>
            <a:r>
              <a:rPr lang="en-US" sz="2800" b="1" smtClean="0"/>
              <a:t>T1. Graphs</a:t>
            </a:r>
            <a:endParaRPr lang="en-US" sz="2800" b="1"/>
          </a:p>
        </p:txBody>
      </p:sp>
      <p:sp>
        <p:nvSpPr>
          <p:cNvPr id="5" name="TextBox 4"/>
          <p:cNvSpPr txBox="1"/>
          <p:nvPr/>
        </p:nvSpPr>
        <p:spPr>
          <a:xfrm>
            <a:off x="5550342" y="2094436"/>
            <a:ext cx="1985884" cy="954107"/>
          </a:xfrm>
          <a:prstGeom prst="rect">
            <a:avLst/>
          </a:prstGeom>
          <a:noFill/>
        </p:spPr>
        <p:txBody>
          <a:bodyPr wrap="square" rtlCol="0">
            <a:spAutoFit/>
          </a:bodyPr>
          <a:lstStyle/>
          <a:p>
            <a:pPr algn="ctr"/>
            <a:r>
              <a:rPr lang="en-US" sz="2800" b="1" smtClean="0"/>
              <a:t>T2. Time </a:t>
            </a:r>
          </a:p>
          <a:p>
            <a:pPr algn="ctr"/>
            <a:r>
              <a:rPr lang="en-US" sz="2800" b="1" smtClean="0"/>
              <a:t>Series</a:t>
            </a:r>
            <a:endParaRPr lang="en-US" sz="2800" b="1"/>
          </a:p>
        </p:txBody>
      </p:sp>
      <p:sp>
        <p:nvSpPr>
          <p:cNvPr id="6" name="TextBox 5"/>
          <p:cNvSpPr txBox="1"/>
          <p:nvPr/>
        </p:nvSpPr>
        <p:spPr>
          <a:xfrm>
            <a:off x="8655655" y="2064400"/>
            <a:ext cx="2101857" cy="954107"/>
          </a:xfrm>
          <a:prstGeom prst="rect">
            <a:avLst/>
          </a:prstGeom>
          <a:noFill/>
        </p:spPr>
        <p:txBody>
          <a:bodyPr wrap="none" rtlCol="0">
            <a:spAutoFit/>
          </a:bodyPr>
          <a:lstStyle/>
          <a:p>
            <a:pPr algn="ctr"/>
            <a:r>
              <a:rPr lang="en-US" sz="2800" b="1" smtClean="0"/>
              <a:t>T3. Dynamic </a:t>
            </a:r>
          </a:p>
          <a:p>
            <a:pPr algn="ctr"/>
            <a:r>
              <a:rPr lang="en-US" sz="2800" b="1" smtClean="0"/>
              <a:t>Graphs</a:t>
            </a:r>
            <a:endParaRPr lang="en-US" sz="2800" b="1"/>
          </a:p>
        </p:txBody>
      </p:sp>
      <p:cxnSp>
        <p:nvCxnSpPr>
          <p:cNvPr id="8" name="Straight Connector 7"/>
          <p:cNvCxnSpPr/>
          <p:nvPr/>
        </p:nvCxnSpPr>
        <p:spPr>
          <a:xfrm>
            <a:off x="2092602" y="3022899"/>
            <a:ext cx="969264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78360" y="2128763"/>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476053" y="2127054"/>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4832" y="3021372"/>
            <a:ext cx="3200400" cy="523220"/>
          </a:xfrm>
          <a:prstGeom prst="rect">
            <a:avLst/>
          </a:prstGeom>
          <a:noFill/>
        </p:spPr>
        <p:txBody>
          <a:bodyPr wrap="square" rtlCol="0">
            <a:spAutoFit/>
          </a:bodyPr>
          <a:lstStyle/>
          <a:p>
            <a:r>
              <a:rPr lang="en-US" sz="2800" smtClean="0"/>
              <a:t> • Link Fraud</a:t>
            </a:r>
            <a:endParaRPr lang="en-US" sz="2800"/>
          </a:p>
        </p:txBody>
      </p:sp>
      <p:sp>
        <p:nvSpPr>
          <p:cNvPr id="14" name="TextBox 13"/>
          <p:cNvSpPr txBox="1"/>
          <p:nvPr/>
        </p:nvSpPr>
        <p:spPr>
          <a:xfrm>
            <a:off x="5285232" y="40797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Power Grid</a:t>
            </a:r>
            <a:endParaRPr lang="en-US" sz="2800">
              <a:solidFill>
                <a:schemeClr val="bg1">
                  <a:lumMod val="50000"/>
                </a:schemeClr>
              </a:solidFill>
            </a:endParaRPr>
          </a:p>
        </p:txBody>
      </p:sp>
      <p:sp>
        <p:nvSpPr>
          <p:cNvPr id="16" name="TextBox 15"/>
          <p:cNvSpPr txBox="1"/>
          <p:nvPr/>
        </p:nvSpPr>
        <p:spPr>
          <a:xfrm>
            <a:off x="5285232" y="3021372"/>
            <a:ext cx="3200400" cy="523220"/>
          </a:xfrm>
          <a:prstGeom prst="rect">
            <a:avLst/>
          </a:prstGeom>
          <a:noFill/>
        </p:spPr>
        <p:txBody>
          <a:bodyPr wrap="square" rtlCol="0">
            <a:spAutoFit/>
          </a:bodyPr>
          <a:lstStyle/>
          <a:p>
            <a:r>
              <a:rPr lang="en-US" sz="2800"/>
              <a:t> • </a:t>
            </a:r>
            <a:r>
              <a:rPr lang="en-US" sz="2800" smtClean="0"/>
              <a:t>Ratings Fraud</a:t>
            </a:r>
            <a:endParaRPr lang="en-US" sz="1600"/>
          </a:p>
        </p:txBody>
      </p:sp>
      <p:sp>
        <p:nvSpPr>
          <p:cNvPr id="21" name="TextBox 20"/>
          <p:cNvSpPr txBox="1"/>
          <p:nvPr/>
        </p:nvSpPr>
        <p:spPr>
          <a:xfrm>
            <a:off x="8485632" y="3021372"/>
            <a:ext cx="2982529" cy="954107"/>
          </a:xfrm>
          <a:prstGeom prst="rect">
            <a:avLst/>
          </a:prstGeom>
          <a:noFill/>
        </p:spPr>
        <p:txBody>
          <a:bodyPr wrap="square" rtlCol="0">
            <a:spAutoFit/>
          </a:bodyPr>
          <a:lstStyle/>
          <a:p>
            <a:r>
              <a:rPr lang="en-US" sz="2800"/>
              <a:t> </a:t>
            </a:r>
            <a:r>
              <a:rPr lang="en-US" sz="2800" smtClean="0"/>
              <a:t>• Dynamic Subgraphs</a:t>
            </a:r>
            <a:endParaRPr lang="en-US" sz="2800"/>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0355" y="2261658"/>
            <a:ext cx="583613" cy="583613"/>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6356" y="2256158"/>
            <a:ext cx="640080" cy="640080"/>
          </a:xfrm>
          <a:prstGeom prst="rect">
            <a:avLst/>
          </a:prstGeom>
        </p:spPr>
      </p:pic>
      <p:sp>
        <p:nvSpPr>
          <p:cNvPr id="31" name="TextBox 30"/>
          <p:cNvSpPr txBox="1"/>
          <p:nvPr/>
        </p:nvSpPr>
        <p:spPr>
          <a:xfrm>
            <a:off x="412548" y="3734779"/>
            <a:ext cx="2532694" cy="954107"/>
          </a:xfrm>
          <a:prstGeom prst="rect">
            <a:avLst/>
          </a:prstGeom>
          <a:noFill/>
        </p:spPr>
        <p:txBody>
          <a:bodyPr wrap="square" rtlCol="0">
            <a:spAutoFit/>
          </a:bodyPr>
          <a:lstStyle/>
          <a:p>
            <a:r>
              <a:rPr lang="en-US" sz="2800" b="1" smtClean="0"/>
              <a:t>Type of Anomaly</a:t>
            </a:r>
            <a:endParaRPr lang="en-US" sz="2800" b="1"/>
          </a:p>
        </p:txBody>
      </p:sp>
      <p:sp>
        <p:nvSpPr>
          <p:cNvPr id="33" name="TextBox 32"/>
          <p:cNvSpPr txBox="1"/>
          <p:nvPr/>
        </p:nvSpPr>
        <p:spPr>
          <a:xfrm>
            <a:off x="5285232" y="5111111"/>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Patterns</a:t>
            </a:r>
            <a:endParaRPr lang="en-US" sz="2800">
              <a:solidFill>
                <a:schemeClr val="bg1">
                  <a:lumMod val="50000"/>
                </a:schemeClr>
              </a:solidFill>
            </a:endParaRPr>
          </a:p>
        </p:txBody>
      </p:sp>
      <p:cxnSp>
        <p:nvCxnSpPr>
          <p:cNvPr id="38" name="Straight Connector 37"/>
          <p:cNvCxnSpPr/>
          <p:nvPr/>
        </p:nvCxnSpPr>
        <p:spPr>
          <a:xfrm>
            <a:off x="2076134" y="2154757"/>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138771" y="2239947"/>
            <a:ext cx="550034" cy="670060"/>
            <a:chOff x="11201094" y="2216762"/>
            <a:chExt cx="550034" cy="670060"/>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30" name="TextBox 29"/>
          <p:cNvSpPr txBox="1"/>
          <p:nvPr/>
        </p:nvSpPr>
        <p:spPr>
          <a:xfrm>
            <a:off x="2084832" y="4054644"/>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Subtensors</a:t>
            </a:r>
            <a:endParaRPr lang="en-US" sz="2800">
              <a:solidFill>
                <a:schemeClr val="bg1">
                  <a:lumMod val="50000"/>
                </a:schemeClr>
              </a:solidFill>
            </a:endParaRPr>
          </a:p>
        </p:txBody>
      </p:sp>
      <p:cxnSp>
        <p:nvCxnSpPr>
          <p:cNvPr id="39" name="Straight Connector 38"/>
          <p:cNvCxnSpPr/>
          <p:nvPr/>
        </p:nvCxnSpPr>
        <p:spPr>
          <a:xfrm>
            <a:off x="2113874" y="5087916"/>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85232" y="4489852"/>
            <a:ext cx="3200400" cy="646331"/>
          </a:xfrm>
          <a:prstGeom prst="rect">
            <a:avLst/>
          </a:prstGeom>
          <a:noFill/>
        </p:spPr>
        <p:txBody>
          <a:bodyPr wrap="square" rtlCol="0">
            <a:spAutoFit/>
          </a:bodyPr>
          <a:lstStyle/>
          <a:p>
            <a:pPr algn="ctr"/>
            <a:r>
              <a:rPr lang="en-US" smtClean="0">
                <a:solidFill>
                  <a:schemeClr val="bg1">
                    <a:lumMod val="50000"/>
                  </a:schemeClr>
                </a:solidFill>
              </a:rPr>
              <a:t>[ECML17, ISGT17, IJCAI18, SDM18] </a:t>
            </a:r>
            <a:endParaRPr lang="en-US">
              <a:solidFill>
                <a:schemeClr val="bg1">
                  <a:lumMod val="50000"/>
                </a:schemeClr>
              </a:solidFill>
            </a:endParaRPr>
          </a:p>
        </p:txBody>
      </p:sp>
      <p:sp>
        <p:nvSpPr>
          <p:cNvPr id="32" name="TextBox 31"/>
          <p:cNvSpPr txBox="1"/>
          <p:nvPr/>
        </p:nvSpPr>
        <p:spPr>
          <a:xfrm>
            <a:off x="5285232" y="5519696"/>
            <a:ext cx="3200400" cy="369332"/>
          </a:xfrm>
          <a:prstGeom prst="rect">
            <a:avLst/>
          </a:prstGeom>
          <a:noFill/>
        </p:spPr>
        <p:txBody>
          <a:bodyPr wrap="square" rtlCol="0">
            <a:spAutoFit/>
          </a:bodyPr>
          <a:lstStyle/>
          <a:p>
            <a:pPr algn="ctr"/>
            <a:r>
              <a:rPr lang="en-US" smtClean="0">
                <a:solidFill>
                  <a:schemeClr val="bg1">
                    <a:lumMod val="50000"/>
                  </a:schemeClr>
                </a:solidFill>
              </a:rPr>
              <a:t>[ECML17, SDM19] </a:t>
            </a:r>
            <a:endParaRPr lang="en-US">
              <a:solidFill>
                <a:schemeClr val="bg1">
                  <a:lumMod val="50000"/>
                </a:schemeClr>
              </a:solidFill>
            </a:endParaRPr>
          </a:p>
        </p:txBody>
      </p:sp>
      <p:sp>
        <p:nvSpPr>
          <p:cNvPr id="35" name="TextBox 34"/>
          <p:cNvSpPr txBox="1"/>
          <p:nvPr/>
        </p:nvSpPr>
        <p:spPr>
          <a:xfrm>
            <a:off x="5285232" y="3480470"/>
            <a:ext cx="3200400" cy="369332"/>
          </a:xfrm>
          <a:prstGeom prst="rect">
            <a:avLst/>
          </a:prstGeom>
          <a:noFill/>
        </p:spPr>
        <p:txBody>
          <a:bodyPr wrap="square" rtlCol="0">
            <a:spAutoFit/>
          </a:bodyPr>
          <a:lstStyle/>
          <a:p>
            <a:pPr algn="ctr"/>
            <a:r>
              <a:rPr lang="en-US" smtClean="0"/>
              <a:t>[SDM16] </a:t>
            </a:r>
            <a:endParaRPr lang="en-US"/>
          </a:p>
        </p:txBody>
      </p:sp>
      <p:sp>
        <p:nvSpPr>
          <p:cNvPr id="37" name="TextBox 36"/>
          <p:cNvSpPr txBox="1"/>
          <p:nvPr/>
        </p:nvSpPr>
        <p:spPr>
          <a:xfrm>
            <a:off x="2084832" y="3472988"/>
            <a:ext cx="3200400" cy="369332"/>
          </a:xfrm>
          <a:prstGeom prst="rect">
            <a:avLst/>
          </a:prstGeom>
          <a:noFill/>
        </p:spPr>
        <p:txBody>
          <a:bodyPr wrap="square" rtlCol="0">
            <a:spAutoFit/>
          </a:bodyPr>
          <a:lstStyle/>
          <a:p>
            <a:pPr algn="ctr"/>
            <a:r>
              <a:rPr lang="en-US" smtClean="0"/>
              <a:t>[KDD16, TKDD17, </a:t>
            </a:r>
            <a:r>
              <a:rPr lang="en-US"/>
              <a:t>WSDM18</a:t>
            </a:r>
            <a:r>
              <a:rPr lang="en-US" smtClean="0"/>
              <a:t>] </a:t>
            </a:r>
            <a:endParaRPr lang="en-US"/>
          </a:p>
        </p:txBody>
      </p:sp>
      <p:sp>
        <p:nvSpPr>
          <p:cNvPr id="40" name="TextBox 39"/>
          <p:cNvSpPr txBox="1"/>
          <p:nvPr/>
        </p:nvSpPr>
        <p:spPr>
          <a:xfrm>
            <a:off x="2084832" y="4488967"/>
            <a:ext cx="3200400" cy="646331"/>
          </a:xfrm>
          <a:prstGeom prst="rect">
            <a:avLst/>
          </a:prstGeom>
          <a:noFill/>
        </p:spPr>
        <p:txBody>
          <a:bodyPr wrap="square" rtlCol="0">
            <a:spAutoFit/>
          </a:bodyPr>
          <a:lstStyle/>
          <a:p>
            <a:pPr algn="ctr"/>
            <a:r>
              <a:rPr lang="en-US" smtClean="0">
                <a:solidFill>
                  <a:schemeClr val="bg1">
                    <a:lumMod val="50000"/>
                  </a:schemeClr>
                </a:solidFill>
              </a:rPr>
              <a:t>[ICDM15, TKDE16, ECML16, WSDM17, TKDD18] </a:t>
            </a:r>
            <a:endParaRPr lang="en-US">
              <a:solidFill>
                <a:schemeClr val="bg1">
                  <a:lumMod val="50000"/>
                </a:schemeClr>
              </a:solidFill>
            </a:endParaRPr>
          </a:p>
        </p:txBody>
      </p:sp>
      <p:sp>
        <p:nvSpPr>
          <p:cNvPr id="41" name="TextBox 40"/>
          <p:cNvSpPr txBox="1"/>
          <p:nvPr/>
        </p:nvSpPr>
        <p:spPr>
          <a:xfrm>
            <a:off x="8485632" y="40795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Tensor Streams</a:t>
            </a:r>
            <a:endParaRPr lang="en-US" sz="2800">
              <a:solidFill>
                <a:schemeClr val="bg1">
                  <a:lumMod val="50000"/>
                </a:schemeClr>
              </a:solidFill>
            </a:endParaRPr>
          </a:p>
        </p:txBody>
      </p:sp>
      <p:sp>
        <p:nvSpPr>
          <p:cNvPr id="42" name="TextBox 41"/>
          <p:cNvSpPr txBox="1"/>
          <p:nvPr/>
        </p:nvSpPr>
        <p:spPr>
          <a:xfrm>
            <a:off x="8485632" y="4476530"/>
            <a:ext cx="3200400" cy="646331"/>
          </a:xfrm>
          <a:prstGeom prst="rect">
            <a:avLst/>
          </a:prstGeom>
          <a:noFill/>
        </p:spPr>
        <p:txBody>
          <a:bodyPr wrap="square" rtlCol="0">
            <a:spAutoFit/>
          </a:bodyPr>
          <a:lstStyle/>
          <a:p>
            <a:pPr algn="ctr"/>
            <a:r>
              <a:rPr lang="en-US" smtClean="0">
                <a:solidFill>
                  <a:schemeClr val="bg1">
                    <a:lumMod val="50000"/>
                  </a:schemeClr>
                </a:solidFill>
              </a:rPr>
              <a:t>[</a:t>
            </a:r>
            <a:r>
              <a:rPr lang="en-US">
                <a:solidFill>
                  <a:schemeClr val="bg1">
                    <a:lumMod val="50000"/>
                  </a:schemeClr>
                </a:solidFill>
              </a:rPr>
              <a:t>KDD17, </a:t>
            </a:r>
            <a:r>
              <a:rPr lang="en-US" smtClean="0">
                <a:solidFill>
                  <a:schemeClr val="bg1">
                    <a:lumMod val="50000"/>
                  </a:schemeClr>
                </a:solidFill>
              </a:rPr>
              <a:t>WWW17, ECML17</a:t>
            </a:r>
            <a:r>
              <a:rPr lang="en-US">
                <a:solidFill>
                  <a:schemeClr val="bg1">
                    <a:lumMod val="50000"/>
                  </a:schemeClr>
                </a:solidFill>
              </a:rPr>
              <a:t>, </a:t>
            </a:r>
            <a:r>
              <a:rPr lang="en-US" smtClean="0">
                <a:solidFill>
                  <a:schemeClr val="bg1">
                    <a:lumMod val="50000"/>
                  </a:schemeClr>
                </a:solidFill>
              </a:rPr>
              <a:t>CIKM17, TKDE18, SDM19] </a:t>
            </a:r>
            <a:endParaRPr lang="en-US">
              <a:solidFill>
                <a:schemeClr val="bg1">
                  <a:lumMod val="50000"/>
                </a:schemeClr>
              </a:solidFill>
            </a:endParaRPr>
          </a:p>
        </p:txBody>
      </p:sp>
      <p:sp>
        <p:nvSpPr>
          <p:cNvPr id="46" name="TextBox 45"/>
          <p:cNvSpPr txBox="1"/>
          <p:nvPr/>
        </p:nvSpPr>
        <p:spPr>
          <a:xfrm>
            <a:off x="9420363" y="3545768"/>
            <a:ext cx="3200400" cy="369332"/>
          </a:xfrm>
          <a:prstGeom prst="rect">
            <a:avLst/>
          </a:prstGeom>
          <a:noFill/>
        </p:spPr>
        <p:txBody>
          <a:bodyPr wrap="square" rtlCol="0">
            <a:spAutoFit/>
          </a:bodyPr>
          <a:lstStyle/>
          <a:p>
            <a:pPr algn="ctr"/>
            <a:r>
              <a:rPr lang="en-US" smtClean="0"/>
              <a:t>[ECML18, CIKM18]</a:t>
            </a:r>
            <a:endParaRPr lang="en-US"/>
          </a:p>
        </p:txBody>
      </p:sp>
      <p:pic>
        <p:nvPicPr>
          <p:cNvPr id="43" name="Picture 4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7457" y="3059137"/>
            <a:ext cx="471604" cy="47160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40826" y="3067449"/>
            <a:ext cx="471604" cy="471604"/>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13638" y="3074164"/>
            <a:ext cx="471604" cy="471604"/>
          </a:xfrm>
          <a:prstGeom prst="rect">
            <a:avLst/>
          </a:prstGeom>
        </p:spPr>
      </p:pic>
    </p:spTree>
    <p:extLst>
      <p:ext uri="{BB962C8B-B14F-4D97-AF65-F5344CB8AC3E}">
        <p14:creationId xmlns:p14="http://schemas.microsoft.com/office/powerpoint/2010/main" val="17633040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608937" y="2753185"/>
            <a:ext cx="4913345" cy="553234"/>
            <a:chOff x="932819" y="3662728"/>
            <a:chExt cx="4913345" cy="553234"/>
          </a:xfrm>
        </p:grpSpPr>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T2. Detecting </a:t>
              </a:r>
              <a:r>
                <a:rPr lang="en-US" b="1"/>
                <a:t>Ratings Fraud</a:t>
              </a:r>
            </a:p>
          </p:txBody>
        </p:sp>
      </p:grpSp>
      <p:grpSp>
        <p:nvGrpSpPr>
          <p:cNvPr id="26" name="Group 25"/>
          <p:cNvGrpSpPr/>
          <p:nvPr/>
        </p:nvGrpSpPr>
        <p:grpSpPr>
          <a:xfrm>
            <a:off x="569155" y="3418713"/>
            <a:ext cx="7914445" cy="730248"/>
            <a:chOff x="893037" y="4167836"/>
            <a:chExt cx="7914445" cy="730248"/>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457116" cy="73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T3. Detecting Anomalous Dynamic Subgraphs</a:t>
              </a:r>
            </a:p>
          </p:txBody>
        </p:sp>
      </p:grpSp>
      <p:grpSp>
        <p:nvGrpSpPr>
          <p:cNvPr id="35" name="Group 34"/>
          <p:cNvGrpSpPr/>
          <p:nvPr/>
        </p:nvGrpSpPr>
        <p:grpSpPr>
          <a:xfrm>
            <a:off x="605180" y="4148961"/>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Future Directions</a:t>
              </a: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grpSp>
        <p:nvGrpSpPr>
          <p:cNvPr id="40" name="Group 39"/>
          <p:cNvGrpSpPr/>
          <p:nvPr/>
        </p:nvGrpSpPr>
        <p:grpSpPr>
          <a:xfrm>
            <a:off x="540795" y="2082797"/>
            <a:ext cx="6859037" cy="451430"/>
            <a:chOff x="826697" y="3157620"/>
            <a:chExt cx="6859037" cy="451430"/>
          </a:xfrm>
        </p:grpSpPr>
        <p:sp>
          <p:nvSpPr>
            <p:cNvPr id="41" name="Content Placeholder 2"/>
            <p:cNvSpPr txBox="1">
              <a:spLocks/>
            </p:cNvSpPr>
            <p:nvPr/>
          </p:nvSpPr>
          <p:spPr>
            <a:xfrm>
              <a:off x="1282598" y="3157620"/>
              <a:ext cx="6403136" cy="451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T1. Detecting Camouflaged Link Fraud</a:t>
              </a:r>
            </a:p>
          </p:txBody>
        </p:sp>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6697" y="3172446"/>
              <a:ext cx="436604" cy="436604"/>
            </a:xfrm>
            <a:prstGeom prst="rect">
              <a:avLst/>
            </a:prstGeom>
          </p:spPr>
        </p:pic>
      </p:grpSp>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33" name="Straight Connector 3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43"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44" name="Picture 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5" name="Picture 4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94450" y="1212701"/>
            <a:ext cx="4697549" cy="1710072"/>
          </a:xfrm>
          <a:prstGeom prst="rect">
            <a:avLst/>
          </a:prstGeom>
        </p:spPr>
      </p:pic>
    </p:spTree>
    <p:extLst>
      <p:ext uri="{BB962C8B-B14F-4D97-AF65-F5344CB8AC3E}">
        <p14:creationId xmlns:p14="http://schemas.microsoft.com/office/powerpoint/2010/main" val="1597612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Vision: Practical Anomaly Detection</a:t>
            </a:r>
            <a:endParaRPr lang="en-US"/>
          </a:p>
        </p:txBody>
      </p:sp>
      <p:grpSp>
        <p:nvGrpSpPr>
          <p:cNvPr id="6" name="Group 5"/>
          <p:cNvGrpSpPr/>
          <p:nvPr/>
        </p:nvGrpSpPr>
        <p:grpSpPr>
          <a:xfrm>
            <a:off x="3267435" y="3253009"/>
            <a:ext cx="5465920" cy="1159965"/>
            <a:chOff x="2896689" y="2922104"/>
            <a:chExt cx="5726499" cy="1252331"/>
          </a:xfrm>
        </p:grpSpPr>
        <p:sp>
          <p:nvSpPr>
            <p:cNvPr id="4" name="Rounded Rectangle 3"/>
            <p:cNvSpPr/>
            <p:nvPr/>
          </p:nvSpPr>
          <p:spPr>
            <a:xfrm>
              <a:off x="2896689" y="2922104"/>
              <a:ext cx="5726498" cy="1252331"/>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6689" y="3162817"/>
              <a:ext cx="5726499" cy="697797"/>
            </a:xfrm>
            <a:prstGeom prst="rect">
              <a:avLst/>
            </a:prstGeom>
            <a:noFill/>
          </p:spPr>
          <p:txBody>
            <a:bodyPr wrap="none" rtlCol="0">
              <a:spAutoFit/>
            </a:bodyPr>
            <a:lstStyle/>
            <a:p>
              <a:pPr algn="ctr"/>
              <a:r>
                <a:rPr lang="en-US" sz="3600" smtClean="0"/>
                <a:t>Practical Anomaly Detection</a:t>
              </a:r>
              <a:endParaRPr lang="en-US" sz="3600"/>
            </a:p>
          </p:txBody>
        </p:sp>
      </p:grpSp>
      <p:grpSp>
        <p:nvGrpSpPr>
          <p:cNvPr id="72" name="Group 71"/>
          <p:cNvGrpSpPr/>
          <p:nvPr/>
        </p:nvGrpSpPr>
        <p:grpSpPr>
          <a:xfrm>
            <a:off x="3267436" y="5055305"/>
            <a:ext cx="5336082" cy="1159965"/>
            <a:chOff x="2896689" y="2922104"/>
            <a:chExt cx="5590471" cy="1252331"/>
          </a:xfrm>
        </p:grpSpPr>
        <p:sp>
          <p:nvSpPr>
            <p:cNvPr id="73" name="Rounded Rectangle 72"/>
            <p:cNvSpPr/>
            <p:nvPr/>
          </p:nvSpPr>
          <p:spPr>
            <a:xfrm>
              <a:off x="2896689" y="2922104"/>
              <a:ext cx="5590470" cy="1252331"/>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032728" y="3162817"/>
              <a:ext cx="5454432" cy="697797"/>
            </a:xfrm>
            <a:prstGeom prst="rect">
              <a:avLst/>
            </a:prstGeom>
            <a:noFill/>
          </p:spPr>
          <p:txBody>
            <a:bodyPr wrap="none" rtlCol="0">
              <a:spAutoFit/>
            </a:bodyPr>
            <a:lstStyle/>
            <a:p>
              <a:pPr algn="ctr"/>
              <a:r>
                <a:rPr lang="en-US" sz="3600" smtClean="0"/>
                <a:t>P3. Adversarial Robustness</a:t>
              </a:r>
              <a:endParaRPr lang="en-US" sz="3600"/>
            </a:p>
          </p:txBody>
        </p:sp>
      </p:grpSp>
      <p:grpSp>
        <p:nvGrpSpPr>
          <p:cNvPr id="75" name="Group 74"/>
          <p:cNvGrpSpPr/>
          <p:nvPr/>
        </p:nvGrpSpPr>
        <p:grpSpPr>
          <a:xfrm>
            <a:off x="7519193" y="1346731"/>
            <a:ext cx="4060376" cy="1159965"/>
            <a:chOff x="3617843" y="2922104"/>
            <a:chExt cx="4253948" cy="1252331"/>
          </a:xfrm>
        </p:grpSpPr>
        <p:sp>
          <p:nvSpPr>
            <p:cNvPr id="76" name="Rounded Rectangle 75"/>
            <p:cNvSpPr/>
            <p:nvPr/>
          </p:nvSpPr>
          <p:spPr>
            <a:xfrm>
              <a:off x="3617843" y="2922104"/>
              <a:ext cx="4253948" cy="125233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828539" y="3162817"/>
              <a:ext cx="3862809" cy="697797"/>
            </a:xfrm>
            <a:prstGeom prst="rect">
              <a:avLst/>
            </a:prstGeom>
            <a:noFill/>
          </p:spPr>
          <p:txBody>
            <a:bodyPr wrap="none" rtlCol="0">
              <a:spAutoFit/>
            </a:bodyPr>
            <a:lstStyle/>
            <a:p>
              <a:pPr algn="ctr"/>
              <a:r>
                <a:rPr lang="en-US" sz="3600" smtClean="0"/>
                <a:t>P2. Interpretability</a:t>
              </a:r>
              <a:endParaRPr lang="en-US" sz="3600"/>
            </a:p>
          </p:txBody>
        </p:sp>
      </p:grpSp>
      <p:grpSp>
        <p:nvGrpSpPr>
          <p:cNvPr id="78" name="Group 77"/>
          <p:cNvGrpSpPr/>
          <p:nvPr/>
        </p:nvGrpSpPr>
        <p:grpSpPr>
          <a:xfrm>
            <a:off x="470451" y="1375898"/>
            <a:ext cx="4060376" cy="1159965"/>
            <a:chOff x="3617843" y="2922104"/>
            <a:chExt cx="4253948" cy="1252331"/>
          </a:xfrm>
        </p:grpSpPr>
        <p:sp>
          <p:nvSpPr>
            <p:cNvPr id="79" name="Rounded Rectangle 78"/>
            <p:cNvSpPr/>
            <p:nvPr/>
          </p:nvSpPr>
          <p:spPr>
            <a:xfrm>
              <a:off x="3617843" y="2922104"/>
              <a:ext cx="4253948" cy="1252331"/>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4095399" y="3162817"/>
              <a:ext cx="3329088" cy="697797"/>
            </a:xfrm>
            <a:prstGeom prst="rect">
              <a:avLst/>
            </a:prstGeom>
            <a:noFill/>
          </p:spPr>
          <p:txBody>
            <a:bodyPr wrap="none" rtlCol="0">
              <a:spAutoFit/>
            </a:bodyPr>
            <a:lstStyle/>
            <a:p>
              <a:pPr algn="ctr"/>
              <a:r>
                <a:rPr lang="en-US" sz="3600" smtClean="0"/>
                <a:t>P1. Applications</a:t>
              </a:r>
              <a:endParaRPr lang="en-US" sz="3600"/>
            </a:p>
          </p:txBody>
        </p:sp>
      </p:grpSp>
      <p:sp>
        <p:nvSpPr>
          <p:cNvPr id="81" name="Arrow: Right 10">
            <a:extLst>
              <a:ext uri="{FF2B5EF4-FFF2-40B4-BE49-F238E27FC236}">
                <a16:creationId xmlns="" xmlns:a16="http://schemas.microsoft.com/office/drawing/2014/main" id="{F67492D5-EA09-4A03-A50E-CBB9EE5ACD83}"/>
              </a:ext>
            </a:extLst>
          </p:cNvPr>
          <p:cNvSpPr/>
          <p:nvPr/>
        </p:nvSpPr>
        <p:spPr>
          <a:xfrm rot="14138816">
            <a:off x="2949131" y="2613997"/>
            <a:ext cx="393808" cy="774700"/>
          </a:xfrm>
          <a:prstGeom prst="rightArrow">
            <a:avLst/>
          </a:prstGeom>
          <a:noFill/>
          <a:ln w="38100">
            <a:solidFill>
              <a:srgbClr val="E52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Arrow: Right 12">
            <a:extLst>
              <a:ext uri="{FF2B5EF4-FFF2-40B4-BE49-F238E27FC236}">
                <a16:creationId xmlns="" xmlns:a16="http://schemas.microsoft.com/office/drawing/2014/main" id="{88F7E5A6-16FA-42B6-B691-0F24FB90E31C}"/>
              </a:ext>
            </a:extLst>
          </p:cNvPr>
          <p:cNvSpPr/>
          <p:nvPr/>
        </p:nvSpPr>
        <p:spPr>
          <a:xfrm rot="5400000">
            <a:off x="5803490" y="4334323"/>
            <a:ext cx="393808" cy="774700"/>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Arrow: Right 11">
            <a:extLst>
              <a:ext uri="{FF2B5EF4-FFF2-40B4-BE49-F238E27FC236}">
                <a16:creationId xmlns="" xmlns:a16="http://schemas.microsoft.com/office/drawing/2014/main" id="{4D24244E-073B-4623-A31C-A14775B52CA7}"/>
              </a:ext>
            </a:extLst>
          </p:cNvPr>
          <p:cNvSpPr/>
          <p:nvPr/>
        </p:nvSpPr>
        <p:spPr>
          <a:xfrm rot="17984713">
            <a:off x="8654742" y="2613998"/>
            <a:ext cx="393808" cy="774700"/>
          </a:xfrm>
          <a:prstGeom prst="rightArrow">
            <a:avLst/>
          </a:prstGeom>
          <a:noFill/>
          <a:ln w="38100">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19" name="Straight Connector 1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21" name="Content Placeholder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12729543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P1. Applications</a:t>
            </a:r>
            <a:endParaRPr lang="en-US"/>
          </a:p>
        </p:txBody>
      </p:sp>
      <p:grpSp>
        <p:nvGrpSpPr>
          <p:cNvPr id="37" name="Group 36"/>
          <p:cNvGrpSpPr/>
          <p:nvPr/>
        </p:nvGrpSpPr>
        <p:grpSpPr>
          <a:xfrm>
            <a:off x="321015" y="1958052"/>
            <a:ext cx="2967570" cy="856974"/>
            <a:chOff x="-205457" y="2681389"/>
            <a:chExt cx="8892681" cy="1810351"/>
          </a:xfrm>
        </p:grpSpPr>
        <p:sp>
          <p:nvSpPr>
            <p:cNvPr id="38" name="Rounded Rectangle 37"/>
            <p:cNvSpPr/>
            <p:nvPr/>
          </p:nvSpPr>
          <p:spPr>
            <a:xfrm>
              <a:off x="-205457" y="2681389"/>
              <a:ext cx="8892681" cy="1810351"/>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TextBox 38"/>
            <p:cNvSpPr txBox="1"/>
            <p:nvPr/>
          </p:nvSpPr>
          <p:spPr>
            <a:xfrm>
              <a:off x="495165" y="2729414"/>
              <a:ext cx="7916511" cy="1755475"/>
            </a:xfrm>
            <a:prstGeom prst="rect">
              <a:avLst/>
            </a:prstGeom>
            <a:noFill/>
          </p:spPr>
          <p:txBody>
            <a:bodyPr wrap="none" rtlCol="0">
              <a:spAutoFit/>
            </a:bodyPr>
            <a:lstStyle/>
            <a:p>
              <a:pPr algn="ctr"/>
              <a:r>
                <a:rPr lang="en-US" sz="2400" b="1" smtClean="0"/>
                <a:t>Flows </a:t>
              </a:r>
            </a:p>
            <a:p>
              <a:pPr algn="ctr"/>
              <a:r>
                <a:rPr lang="en-US" sz="2400" smtClean="0"/>
                <a:t>(money laundering)</a:t>
              </a:r>
              <a:endParaRPr lang="en-US" sz="2400"/>
            </a:p>
          </p:txBody>
        </p:sp>
      </p:grpSp>
      <p:grpSp>
        <p:nvGrpSpPr>
          <p:cNvPr id="68" name="Group 67"/>
          <p:cNvGrpSpPr/>
          <p:nvPr/>
        </p:nvGrpSpPr>
        <p:grpSpPr>
          <a:xfrm>
            <a:off x="8623321" y="1967400"/>
            <a:ext cx="3026622" cy="864476"/>
            <a:chOff x="-388417" y="2681389"/>
            <a:chExt cx="9075641" cy="1812040"/>
          </a:xfrm>
        </p:grpSpPr>
        <p:sp>
          <p:nvSpPr>
            <p:cNvPr id="69" name="Rounded Rectangle 68"/>
            <p:cNvSpPr/>
            <p:nvPr/>
          </p:nvSpPr>
          <p:spPr>
            <a:xfrm>
              <a:off x="-205457" y="2681389"/>
              <a:ext cx="8892681" cy="1810351"/>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0" name="TextBox 69"/>
            <p:cNvSpPr txBox="1"/>
            <p:nvPr/>
          </p:nvSpPr>
          <p:spPr>
            <a:xfrm>
              <a:off x="-388417" y="2751564"/>
              <a:ext cx="9075641" cy="1741865"/>
            </a:xfrm>
            <a:prstGeom prst="rect">
              <a:avLst/>
            </a:prstGeom>
            <a:noFill/>
          </p:spPr>
          <p:txBody>
            <a:bodyPr wrap="square" rtlCol="0">
              <a:spAutoFit/>
            </a:bodyPr>
            <a:lstStyle/>
            <a:p>
              <a:pPr algn="ctr"/>
              <a:r>
                <a:rPr lang="en-US" sz="2400" b="1" smtClean="0"/>
                <a:t>Medical</a:t>
              </a:r>
              <a:r>
                <a:rPr lang="en-US" sz="2400" smtClean="0"/>
                <a:t> </a:t>
              </a:r>
            </a:p>
            <a:p>
              <a:pPr algn="ctr"/>
              <a:r>
                <a:rPr lang="en-US" sz="2400" smtClean="0"/>
                <a:t>(post-coma EEG)</a:t>
              </a:r>
            </a:p>
          </p:txBody>
        </p:sp>
      </p:grpSp>
      <p:grpSp>
        <p:nvGrpSpPr>
          <p:cNvPr id="85" name="Group 84"/>
          <p:cNvGrpSpPr/>
          <p:nvPr/>
        </p:nvGrpSpPr>
        <p:grpSpPr>
          <a:xfrm>
            <a:off x="3858467" y="1956293"/>
            <a:ext cx="4364411" cy="860610"/>
            <a:chOff x="-1673043" y="-1008298"/>
            <a:chExt cx="12152898" cy="1814310"/>
          </a:xfrm>
        </p:grpSpPr>
        <p:sp>
          <p:nvSpPr>
            <p:cNvPr id="86" name="Rounded Rectangle 85"/>
            <p:cNvSpPr/>
            <p:nvPr/>
          </p:nvSpPr>
          <p:spPr>
            <a:xfrm>
              <a:off x="-1673043" y="-1008298"/>
              <a:ext cx="12152898" cy="1810351"/>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TextBox 86"/>
            <p:cNvSpPr txBox="1"/>
            <p:nvPr/>
          </p:nvSpPr>
          <p:spPr>
            <a:xfrm>
              <a:off x="-1647470" y="-945869"/>
              <a:ext cx="12124122" cy="1751881"/>
            </a:xfrm>
            <a:prstGeom prst="rect">
              <a:avLst/>
            </a:prstGeom>
            <a:noFill/>
          </p:spPr>
          <p:txBody>
            <a:bodyPr wrap="none" rtlCol="0">
              <a:spAutoFit/>
            </a:bodyPr>
            <a:lstStyle/>
            <a:p>
              <a:pPr algn="ctr"/>
              <a:r>
                <a:rPr lang="en-US" sz="2400" b="1" smtClean="0"/>
                <a:t>Images / Video / Spatiotemporal</a:t>
              </a:r>
            </a:p>
            <a:p>
              <a:pPr algn="ctr"/>
              <a:r>
                <a:rPr lang="en-US" sz="2400" smtClean="0"/>
                <a:t>(pollution, fires, diseases, </a:t>
              </a:r>
              <a:r>
                <a:rPr lang="is-IS" sz="2400" smtClean="0"/>
                <a:t>…)</a:t>
              </a:r>
              <a:endParaRPr lang="en-US" sz="2400" smtClean="0"/>
            </a:p>
          </p:txBody>
        </p:sp>
      </p:grpSp>
      <p:pic>
        <p:nvPicPr>
          <p:cNvPr id="51" name="Picture 50"/>
          <p:cNvPicPr>
            <a:picLocks noChangeAspect="1"/>
          </p:cNvPicPr>
          <p:nvPr/>
        </p:nvPicPr>
        <p:blipFill>
          <a:blip r:embed="rId5"/>
          <a:stretch>
            <a:fillRect/>
          </a:stretch>
        </p:blipFill>
        <p:spPr>
          <a:xfrm>
            <a:off x="8623321" y="3053272"/>
            <a:ext cx="3099699" cy="2077388"/>
          </a:xfrm>
          <a:prstGeom prst="rect">
            <a:avLst/>
          </a:prstGeom>
        </p:spPr>
      </p:pic>
      <p:pic>
        <p:nvPicPr>
          <p:cNvPr id="88" name="volcan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3609" y="3025525"/>
            <a:ext cx="4079665" cy="2294812"/>
          </a:xfrm>
          <a:prstGeom prst="rect">
            <a:avLst/>
          </a:prstGeom>
        </p:spPr>
      </p:pic>
      <p:sp>
        <p:nvSpPr>
          <p:cNvPr id="89" name="TextBox 88">
            <a:extLst>
              <a:ext uri="{FF2B5EF4-FFF2-40B4-BE49-F238E27FC236}">
                <a16:creationId xmlns="" xmlns:a16="http://schemas.microsoft.com/office/drawing/2014/main" id="{6C1000BE-3E85-44C9-BF5C-55806249B1E9}"/>
              </a:ext>
            </a:extLst>
          </p:cNvPr>
          <p:cNvSpPr txBox="1"/>
          <p:nvPr/>
        </p:nvSpPr>
        <p:spPr>
          <a:xfrm>
            <a:off x="681490" y="5440086"/>
            <a:ext cx="1925974" cy="461665"/>
          </a:xfrm>
          <a:prstGeom prst="rect">
            <a:avLst/>
          </a:prstGeom>
          <a:noFill/>
        </p:spPr>
        <p:txBody>
          <a:bodyPr wrap="square" rtlCol="0">
            <a:spAutoFit/>
          </a:bodyPr>
          <a:lstStyle/>
          <a:p>
            <a:pPr algn="ctr"/>
            <a:r>
              <a:rPr lang="en-US" altLang="ko-KR" sz="2400" b="1" u="sng" smtClean="0">
                <a:solidFill>
                  <a:srgbClr val="0070C0"/>
                </a:solidFill>
              </a:rPr>
              <a:t>Current</a:t>
            </a:r>
            <a:endParaRPr lang="en-US" altLang="ko-KR" sz="2400" b="1" u="sng">
              <a:solidFill>
                <a:srgbClr val="0070C0"/>
              </a:solidFill>
            </a:endParaRPr>
          </a:p>
        </p:txBody>
      </p:sp>
      <p:sp>
        <p:nvSpPr>
          <p:cNvPr id="90" name="TextBox 89">
            <a:extLst>
              <a:ext uri="{FF2B5EF4-FFF2-40B4-BE49-F238E27FC236}">
                <a16:creationId xmlns="" xmlns:a16="http://schemas.microsoft.com/office/drawing/2014/main" id="{40AB5AF1-B233-4B74-9D72-8F306C62628B}"/>
              </a:ext>
            </a:extLst>
          </p:cNvPr>
          <p:cNvSpPr txBox="1"/>
          <p:nvPr/>
        </p:nvSpPr>
        <p:spPr>
          <a:xfrm>
            <a:off x="3502615" y="5420579"/>
            <a:ext cx="4059195" cy="461665"/>
          </a:xfrm>
          <a:prstGeom prst="rect">
            <a:avLst/>
          </a:prstGeom>
          <a:noFill/>
        </p:spPr>
        <p:txBody>
          <a:bodyPr wrap="square" rtlCol="0">
            <a:spAutoFit/>
          </a:bodyPr>
          <a:lstStyle/>
          <a:p>
            <a:pPr algn="ctr"/>
            <a:r>
              <a:rPr lang="en-US" altLang="ko-KR" sz="2400" b="1" u="sng">
                <a:solidFill>
                  <a:srgbClr val="0070C0"/>
                </a:solidFill>
              </a:rPr>
              <a:t>Short Term</a:t>
            </a:r>
          </a:p>
        </p:txBody>
      </p:sp>
      <p:sp>
        <p:nvSpPr>
          <p:cNvPr id="91" name="Arrow: Right 82">
            <a:extLst>
              <a:ext uri="{FF2B5EF4-FFF2-40B4-BE49-F238E27FC236}">
                <a16:creationId xmlns="" xmlns:a16="http://schemas.microsoft.com/office/drawing/2014/main" id="{7D0B9FEF-B0B1-4EBB-ADFE-12D6E8528482}"/>
              </a:ext>
            </a:extLst>
          </p:cNvPr>
          <p:cNvSpPr/>
          <p:nvPr/>
        </p:nvSpPr>
        <p:spPr>
          <a:xfrm>
            <a:off x="3532667" y="5648099"/>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Rectangle 91">
            <a:extLst>
              <a:ext uri="{FF2B5EF4-FFF2-40B4-BE49-F238E27FC236}">
                <a16:creationId xmlns="" xmlns:a16="http://schemas.microsoft.com/office/drawing/2014/main" id="{8B6D94DF-8DDE-4555-9A94-F8DF94A10268}"/>
              </a:ext>
            </a:extLst>
          </p:cNvPr>
          <p:cNvSpPr/>
          <p:nvPr/>
        </p:nvSpPr>
        <p:spPr>
          <a:xfrm>
            <a:off x="3962883" y="5852772"/>
            <a:ext cx="3138660" cy="461665"/>
          </a:xfrm>
          <a:prstGeom prst="rect">
            <a:avLst/>
          </a:prstGeom>
        </p:spPr>
        <p:txBody>
          <a:bodyPr wrap="square">
            <a:spAutoFit/>
          </a:bodyPr>
          <a:lstStyle/>
          <a:p>
            <a:pPr algn="ctr"/>
            <a:r>
              <a:rPr lang="en-US" altLang="ko-KR" sz="2400" smtClean="0">
                <a:solidFill>
                  <a:schemeClr val="tx1">
                    <a:lumMod val="75000"/>
                    <a:lumOff val="25000"/>
                  </a:schemeClr>
                </a:solidFill>
              </a:rPr>
              <a:t>Spreading Anomalies</a:t>
            </a:r>
            <a:endParaRPr lang="ko-KR" altLang="en-US" sz="2400">
              <a:solidFill>
                <a:schemeClr val="tx1">
                  <a:lumMod val="75000"/>
                  <a:lumOff val="25000"/>
                </a:schemeClr>
              </a:solidFill>
            </a:endParaRPr>
          </a:p>
        </p:txBody>
      </p:sp>
      <p:sp>
        <p:nvSpPr>
          <p:cNvPr id="93" name="Arrow: Right 84">
            <a:extLst>
              <a:ext uri="{FF2B5EF4-FFF2-40B4-BE49-F238E27FC236}">
                <a16:creationId xmlns="" xmlns:a16="http://schemas.microsoft.com/office/drawing/2014/main" id="{8664D1EF-D36A-4F7E-9290-9DCA526FE178}"/>
              </a:ext>
            </a:extLst>
          </p:cNvPr>
          <p:cNvSpPr/>
          <p:nvPr/>
        </p:nvSpPr>
        <p:spPr>
          <a:xfrm>
            <a:off x="7110223" y="5682175"/>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TextBox 93">
            <a:extLst>
              <a:ext uri="{FF2B5EF4-FFF2-40B4-BE49-F238E27FC236}">
                <a16:creationId xmlns="" xmlns:a16="http://schemas.microsoft.com/office/drawing/2014/main" id="{380B1EBE-816C-475C-B6BC-6C803FA4CCF3}"/>
              </a:ext>
            </a:extLst>
          </p:cNvPr>
          <p:cNvSpPr txBox="1"/>
          <p:nvPr/>
        </p:nvSpPr>
        <p:spPr>
          <a:xfrm>
            <a:off x="7478840" y="5417267"/>
            <a:ext cx="4472635" cy="461665"/>
          </a:xfrm>
          <a:prstGeom prst="rect">
            <a:avLst/>
          </a:prstGeom>
          <a:noFill/>
        </p:spPr>
        <p:txBody>
          <a:bodyPr wrap="square" rtlCol="0">
            <a:spAutoFit/>
          </a:bodyPr>
          <a:lstStyle/>
          <a:p>
            <a:pPr algn="ctr"/>
            <a:r>
              <a:rPr lang="en-US" altLang="ko-KR" sz="2400" b="1" u="sng">
                <a:solidFill>
                  <a:srgbClr val="0070C0"/>
                </a:solidFill>
              </a:rPr>
              <a:t>Long Term</a:t>
            </a:r>
            <a:endParaRPr lang="en-US" altLang="ko-KR" sz="2400">
              <a:solidFill>
                <a:srgbClr val="0070C0"/>
              </a:solidFill>
            </a:endParaRPr>
          </a:p>
        </p:txBody>
      </p:sp>
      <p:sp>
        <p:nvSpPr>
          <p:cNvPr id="95" name="Rectangle 94">
            <a:extLst>
              <a:ext uri="{FF2B5EF4-FFF2-40B4-BE49-F238E27FC236}">
                <a16:creationId xmlns="" xmlns:a16="http://schemas.microsoft.com/office/drawing/2014/main" id="{A1CAE628-C1C3-4D93-8A02-8AFF1B78D32A}"/>
              </a:ext>
            </a:extLst>
          </p:cNvPr>
          <p:cNvSpPr/>
          <p:nvPr/>
        </p:nvSpPr>
        <p:spPr>
          <a:xfrm>
            <a:off x="6432815" y="5860591"/>
            <a:ext cx="6766372" cy="461665"/>
          </a:xfrm>
          <a:prstGeom prst="rect">
            <a:avLst/>
          </a:prstGeom>
        </p:spPr>
        <p:txBody>
          <a:bodyPr wrap="square">
            <a:spAutoFit/>
          </a:bodyPr>
          <a:lstStyle/>
          <a:p>
            <a:pPr algn="ctr"/>
            <a:r>
              <a:rPr lang="en-US" altLang="ko-KR" sz="2400" smtClean="0">
                <a:solidFill>
                  <a:schemeClr val="tx1">
                    <a:lumMod val="75000"/>
                    <a:lumOff val="25000"/>
                  </a:schemeClr>
                </a:solidFill>
              </a:rPr>
              <a:t>General Spatiotemporal Anomalies</a:t>
            </a:r>
            <a:endParaRPr lang="ko-KR" altLang="en-US" sz="2400">
              <a:solidFill>
                <a:schemeClr val="tx1">
                  <a:lumMod val="75000"/>
                  <a:lumOff val="25000"/>
                </a:schemeClr>
              </a:solidFill>
            </a:endParaRPr>
          </a:p>
        </p:txBody>
      </p:sp>
      <p:sp>
        <p:nvSpPr>
          <p:cNvPr id="96" name="Rectangle 95">
            <a:extLst>
              <a:ext uri="{FF2B5EF4-FFF2-40B4-BE49-F238E27FC236}">
                <a16:creationId xmlns="" xmlns:a16="http://schemas.microsoft.com/office/drawing/2014/main" id="{670631FD-439E-4C99-9DBA-A2BDD37B31C5}"/>
              </a:ext>
            </a:extLst>
          </p:cNvPr>
          <p:cNvSpPr/>
          <p:nvPr/>
        </p:nvSpPr>
        <p:spPr>
          <a:xfrm>
            <a:off x="-197151" y="5815093"/>
            <a:ext cx="4015176" cy="461665"/>
          </a:xfrm>
          <a:prstGeom prst="rect">
            <a:avLst/>
          </a:prstGeom>
        </p:spPr>
        <p:txBody>
          <a:bodyPr wrap="square">
            <a:spAutoFit/>
          </a:bodyPr>
          <a:lstStyle/>
          <a:p>
            <a:pPr algn="ctr"/>
            <a:r>
              <a:rPr lang="en-US" altLang="ko-KR" sz="2400" smtClean="0">
                <a:solidFill>
                  <a:schemeClr val="tx1">
                    <a:lumMod val="75000"/>
                    <a:lumOff val="25000"/>
                  </a:schemeClr>
                </a:solidFill>
              </a:rPr>
              <a:t>Dynamic Graphs [CIKM18]</a:t>
            </a:r>
            <a:endParaRPr lang="ko-KR" altLang="en-US" sz="2400"/>
          </a:p>
        </p:txBody>
      </p:sp>
      <p:grpSp>
        <p:nvGrpSpPr>
          <p:cNvPr id="54" name="Group 53"/>
          <p:cNvGrpSpPr/>
          <p:nvPr/>
        </p:nvGrpSpPr>
        <p:grpSpPr>
          <a:xfrm>
            <a:off x="199587" y="2863153"/>
            <a:ext cx="2880497" cy="2397377"/>
            <a:chOff x="209683" y="3042731"/>
            <a:chExt cx="2871523" cy="2217800"/>
          </a:xfrm>
        </p:grpSpPr>
        <p:grpSp>
          <p:nvGrpSpPr>
            <p:cNvPr id="53" name="Group 52"/>
            <p:cNvGrpSpPr/>
            <p:nvPr/>
          </p:nvGrpSpPr>
          <p:grpSpPr>
            <a:xfrm>
              <a:off x="209683" y="3042731"/>
              <a:ext cx="2871523" cy="2217800"/>
              <a:chOff x="-144156" y="3236630"/>
              <a:chExt cx="3573104" cy="3065960"/>
            </a:xfrm>
          </p:grpSpPr>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4156" y="3236630"/>
                <a:ext cx="963401" cy="963402"/>
              </a:xfrm>
              <a:prstGeom prst="rect">
                <a:avLst/>
              </a:prstGeom>
            </p:spPr>
          </p:pic>
          <p:grpSp>
            <p:nvGrpSpPr>
              <p:cNvPr id="17" name="Group 16"/>
              <p:cNvGrpSpPr/>
              <p:nvPr/>
            </p:nvGrpSpPr>
            <p:grpSpPr>
              <a:xfrm>
                <a:off x="505346" y="3413998"/>
                <a:ext cx="2923602" cy="2888592"/>
                <a:chOff x="750404" y="3452573"/>
                <a:chExt cx="2469874" cy="2391635"/>
              </a:xfrm>
            </p:grpSpPr>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68435" y="3452573"/>
                  <a:ext cx="537589" cy="592104"/>
                </a:xfrm>
                <a:prstGeom prst="rect">
                  <a:avLst/>
                </a:prstGeom>
              </p:spPr>
            </p:pic>
            <p:pic>
              <p:nvPicPr>
                <p:cNvPr id="42" name="Picture 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404" y="4485197"/>
                  <a:ext cx="537589" cy="592104"/>
                </a:xfrm>
                <a:prstGeom prst="rect">
                  <a:avLst/>
                </a:prstGeom>
              </p:spPr>
            </p:pic>
            <p:pic>
              <p:nvPicPr>
                <p:cNvPr id="44" name="Picture 4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68683" y="5252104"/>
                  <a:ext cx="537589" cy="592104"/>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39719" y="3490935"/>
                  <a:ext cx="537589" cy="592104"/>
                </a:xfrm>
                <a:prstGeom prst="rect">
                  <a:avLst/>
                </a:prstGeom>
              </p:spPr>
            </p:pic>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99500" y="3786986"/>
                  <a:ext cx="537589" cy="592104"/>
                </a:xfrm>
                <a:prstGeom prst="rect">
                  <a:avLst/>
                </a:prstGeom>
              </p:spPr>
            </p:pic>
            <p:pic>
              <p:nvPicPr>
                <p:cNvPr id="50" name="Picture 4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82689" y="4431122"/>
                  <a:ext cx="537589" cy="592104"/>
                </a:xfrm>
                <a:prstGeom prst="rect">
                  <a:avLst/>
                </a:prstGeom>
              </p:spPr>
            </p:pic>
            <p:pic>
              <p:nvPicPr>
                <p:cNvPr id="8" name="Picture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281751" y="4922820"/>
                  <a:ext cx="584447" cy="584447"/>
                </a:xfrm>
                <a:prstGeom prst="rect">
                  <a:avLst/>
                </a:prstGeom>
              </p:spPr>
            </p:pic>
            <p:pic>
              <p:nvPicPr>
                <p:cNvPr id="55" name="Picture 5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5602" y="3783287"/>
                  <a:ext cx="584447" cy="584447"/>
                </a:xfrm>
                <a:prstGeom prst="rect">
                  <a:avLst/>
                </a:prstGeom>
              </p:spPr>
            </p:pic>
            <p:pic>
              <p:nvPicPr>
                <p:cNvPr id="56" name="Picture 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2310" y="5073806"/>
                  <a:ext cx="584447" cy="584447"/>
                </a:xfrm>
                <a:prstGeom prst="rect">
                  <a:avLst/>
                </a:prstGeom>
              </p:spPr>
            </p:pic>
            <p:cxnSp>
              <p:nvCxnSpPr>
                <p:cNvPr id="11" name="Straight Connector 10"/>
                <p:cNvCxnSpPr/>
                <p:nvPr/>
              </p:nvCxnSpPr>
              <p:spPr>
                <a:xfrm flipH="1" flipV="1">
                  <a:off x="1287993" y="4379090"/>
                  <a:ext cx="80443" cy="644136"/>
                </a:xfrm>
                <a:prstGeom prst="line">
                  <a:avLst/>
                </a:prstGeom>
                <a:ln w="635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560854" y="5073806"/>
                  <a:ext cx="720898" cy="141237"/>
                </a:xfrm>
                <a:prstGeom prst="line">
                  <a:avLst/>
                </a:prstGeom>
                <a:ln w="635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1768683" y="4142077"/>
                  <a:ext cx="906619" cy="534895"/>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209293" y="4174081"/>
                  <a:ext cx="922988" cy="553094"/>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40" name="Picture 3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96928" y="4835698"/>
                <a:ext cx="343454" cy="343454"/>
              </a:xfrm>
              <a:prstGeom prst="rect">
                <a:avLst/>
              </a:prstGeom>
            </p:spPr>
          </p:pic>
        </p:grpSp>
        <p:pic>
          <p:nvPicPr>
            <p:cNvPr id="97" name="Picture 9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70195" y="4355207"/>
              <a:ext cx="276017" cy="248442"/>
            </a:xfrm>
            <a:prstGeom prst="rect">
              <a:avLst/>
            </a:prstGeom>
          </p:spPr>
        </p:pic>
      </p:grpSp>
      <p:pic>
        <p:nvPicPr>
          <p:cNvPr id="43" name="Picture 4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45" name="Straight Connector 44"/>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49" name="Content Placeholder 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57" name="Picture 5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grpSp>
        <p:nvGrpSpPr>
          <p:cNvPr id="58" name="Group 57"/>
          <p:cNvGrpSpPr/>
          <p:nvPr/>
        </p:nvGrpSpPr>
        <p:grpSpPr>
          <a:xfrm>
            <a:off x="80210" y="1201885"/>
            <a:ext cx="13431662" cy="829933"/>
            <a:chOff x="130652" y="1219010"/>
            <a:chExt cx="13431662" cy="829933"/>
          </a:xfrm>
        </p:grpSpPr>
        <p:sp>
          <p:nvSpPr>
            <p:cNvPr id="60" name="Content Placeholder 2"/>
            <p:cNvSpPr txBox="1">
              <a:spLocks/>
            </p:cNvSpPr>
            <p:nvPr/>
          </p:nvSpPr>
          <p:spPr>
            <a:xfrm>
              <a:off x="700534" y="1303463"/>
              <a:ext cx="12861780" cy="745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a:t>Can we detect other types of anomalies in more domains?</a:t>
              </a:r>
            </a:p>
          </p:txBody>
        </p:sp>
        <p:pic>
          <p:nvPicPr>
            <p:cNvPr id="62" name="Picture 6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64" name="Rectangle 63"/>
            <p:cNvSpPr/>
            <p:nvPr/>
          </p:nvSpPr>
          <p:spPr>
            <a:xfrm>
              <a:off x="130652" y="1219010"/>
              <a:ext cx="10942462"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7536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8"/>
                                        </p:tgtEl>
                                      </p:cBhvr>
                                    </p:cmd>
                                  </p:childTnLst>
                                </p:cTn>
                              </p:par>
                            </p:childTnLst>
                          </p:cTn>
                        </p:par>
                      </p:childTnLst>
                    </p:cTn>
                  </p:par>
                </p:childTnLst>
              </p:cTn>
              <p:nextCondLst>
                <p:cond evt="onClick" delay="0">
                  <p:tgtEl>
                    <p:spTgt spid="88"/>
                  </p:tgtEl>
                </p:cond>
              </p:nextCondLst>
            </p:seq>
            <p:video>
              <p:cMediaNode vol="80000">
                <p:cTn id="7" fill="hold" display="0">
                  <p:stCondLst>
                    <p:cond delay="indefinite"/>
                  </p:stCondLst>
                </p:cTn>
                <p:tgtEl>
                  <p:spTgt spid="88"/>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77077" y="1962911"/>
            <a:ext cx="7832035" cy="1060704"/>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77077" y="5183904"/>
            <a:ext cx="7832035" cy="105858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5282072"/>
            <a:ext cx="835277" cy="835277"/>
          </a:xfrm>
          <a:prstGeom prst="rect">
            <a:avLst/>
          </a:prstGeom>
        </p:spPr>
      </p:pic>
      <p:pic>
        <p:nvPicPr>
          <p:cNvPr id="7" name="Picture 6"/>
          <p:cNvPicPr>
            <a:picLocks noChangeAspect="1"/>
          </p:cNvPicPr>
          <p:nvPr/>
        </p:nvPicPr>
        <p:blipFill>
          <a:blip r:embed="rId3"/>
          <a:stretch>
            <a:fillRect/>
          </a:stretch>
        </p:blipFill>
        <p:spPr>
          <a:xfrm>
            <a:off x="1556504" y="1971855"/>
            <a:ext cx="954560" cy="954560"/>
          </a:xfrm>
          <a:prstGeom prst="rect">
            <a:avLst/>
          </a:prstGeom>
        </p:spPr>
      </p:pic>
      <p:sp>
        <p:nvSpPr>
          <p:cNvPr id="28" name="TextBox 27"/>
          <p:cNvSpPr txBox="1"/>
          <p:nvPr/>
        </p:nvSpPr>
        <p:spPr>
          <a:xfrm>
            <a:off x="4575173" y="5515183"/>
            <a:ext cx="954107" cy="584775"/>
          </a:xfrm>
          <a:prstGeom prst="rect">
            <a:avLst/>
          </a:prstGeom>
          <a:noFill/>
        </p:spPr>
        <p:txBody>
          <a:bodyPr wrap="none" rtlCol="0">
            <a:spAutoFit/>
          </a:bodyPr>
          <a:lstStyle/>
          <a:p>
            <a:pPr algn="ctr"/>
            <a:r>
              <a:rPr lang="en-US" sz="3200" smtClean="0"/>
              <a:t>User</a:t>
            </a:r>
            <a:endParaRPr lang="en-US" sz="3200"/>
          </a:p>
        </p:txBody>
      </p:sp>
      <p:sp>
        <p:nvSpPr>
          <p:cNvPr id="33" name="TextBox 32"/>
          <p:cNvSpPr txBox="1"/>
          <p:nvPr/>
        </p:nvSpPr>
        <p:spPr>
          <a:xfrm>
            <a:off x="2756921" y="2173324"/>
            <a:ext cx="4665701" cy="584775"/>
          </a:xfrm>
          <a:prstGeom prst="rect">
            <a:avLst/>
          </a:prstGeom>
          <a:noFill/>
        </p:spPr>
        <p:txBody>
          <a:bodyPr wrap="none" rtlCol="0">
            <a:spAutoFit/>
          </a:bodyPr>
          <a:lstStyle/>
          <a:p>
            <a:pPr algn="ctr"/>
            <a:r>
              <a:rPr lang="en-US" sz="3200" smtClean="0"/>
              <a:t>Anomaly Detection System</a:t>
            </a:r>
            <a:endParaRPr lang="en-US" sz="3200"/>
          </a:p>
        </p:txBody>
      </p:sp>
      <p:sp>
        <p:nvSpPr>
          <p:cNvPr id="38" name="TextBox 37"/>
          <p:cNvSpPr txBox="1"/>
          <p:nvPr/>
        </p:nvSpPr>
        <p:spPr>
          <a:xfrm>
            <a:off x="-120565" y="3313228"/>
            <a:ext cx="1917529" cy="1569660"/>
          </a:xfrm>
          <a:prstGeom prst="rect">
            <a:avLst/>
          </a:prstGeom>
          <a:noFill/>
        </p:spPr>
        <p:txBody>
          <a:bodyPr wrap="square" rtlCol="0">
            <a:spAutoFit/>
          </a:bodyPr>
          <a:lstStyle/>
          <a:p>
            <a:pPr algn="ctr"/>
            <a:r>
              <a:rPr lang="en-US" sz="3200" smtClean="0"/>
              <a:t>Newly received data</a:t>
            </a:r>
            <a:endParaRPr lang="en-US" sz="3200"/>
          </a:p>
        </p:txBody>
      </p:sp>
      <p:sp>
        <p:nvSpPr>
          <p:cNvPr id="18" name="Arrow: Right 12">
            <a:extLst>
              <a:ext uri="{FF2B5EF4-FFF2-40B4-BE49-F238E27FC236}">
                <a16:creationId xmlns="" xmlns:a16="http://schemas.microsoft.com/office/drawing/2014/main" id="{88F7E5A6-16FA-42B6-B691-0F24FB90E31C}"/>
              </a:ext>
            </a:extLst>
          </p:cNvPr>
          <p:cNvSpPr/>
          <p:nvPr/>
        </p:nvSpPr>
        <p:spPr>
          <a:xfrm rot="16200000">
            <a:off x="838147" y="3892039"/>
            <a:ext cx="2108551" cy="389590"/>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13" name="Straight Connector 1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15"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grpSp>
        <p:nvGrpSpPr>
          <p:cNvPr id="23" name="Group 22"/>
          <p:cNvGrpSpPr/>
          <p:nvPr/>
        </p:nvGrpSpPr>
        <p:grpSpPr>
          <a:xfrm>
            <a:off x="205740" y="1202213"/>
            <a:ext cx="13431662" cy="829933"/>
            <a:chOff x="130652" y="1219010"/>
            <a:chExt cx="13431662" cy="829933"/>
          </a:xfrm>
        </p:grpSpPr>
        <p:sp>
          <p:nvSpPr>
            <p:cNvPr id="24" name="Content Placeholder 2"/>
            <p:cNvSpPr txBox="1">
              <a:spLocks/>
            </p:cNvSpPr>
            <p:nvPr/>
          </p:nvSpPr>
          <p:spPr>
            <a:xfrm>
              <a:off x="700534" y="1303463"/>
              <a:ext cx="12861780" cy="745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smtClean="0"/>
                <a:t> How </a:t>
              </a:r>
              <a:r>
                <a:rPr lang="en-US" i="1"/>
                <a:t>can we provide more </a:t>
              </a:r>
              <a:r>
                <a:rPr lang="en-US" b="1" i="1"/>
                <a:t>interpretable</a:t>
              </a:r>
              <a:r>
                <a:rPr lang="en-US" i="1"/>
                <a:t> and </a:t>
              </a:r>
              <a:r>
                <a:rPr lang="en-US" b="1" i="1"/>
                <a:t>useful</a:t>
              </a:r>
              <a:r>
                <a:rPr lang="en-US" i="1"/>
                <a:t> output for users?</a:t>
              </a:r>
            </a:p>
          </p:txBody>
        </p: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26" name="Rectangle 25"/>
            <p:cNvSpPr/>
            <p:nvPr/>
          </p:nvSpPr>
          <p:spPr>
            <a:xfrm>
              <a:off x="130652" y="1219010"/>
              <a:ext cx="10942462"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3797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77076" y="1203227"/>
            <a:ext cx="7832035" cy="1060704"/>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77077" y="5183904"/>
            <a:ext cx="7832035" cy="105858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37724" y="5282072"/>
            <a:ext cx="835277" cy="835277"/>
          </a:xfrm>
          <a:prstGeom prst="rect">
            <a:avLst/>
          </a:prstGeom>
        </p:spPr>
      </p:pic>
      <p:pic>
        <p:nvPicPr>
          <p:cNvPr id="7" name="Picture 6"/>
          <p:cNvPicPr>
            <a:picLocks noChangeAspect="1"/>
          </p:cNvPicPr>
          <p:nvPr/>
        </p:nvPicPr>
        <p:blipFill>
          <a:blip r:embed="rId3"/>
          <a:stretch>
            <a:fillRect/>
          </a:stretch>
        </p:blipFill>
        <p:spPr>
          <a:xfrm>
            <a:off x="1556503" y="1212171"/>
            <a:ext cx="954560" cy="954560"/>
          </a:xfrm>
          <a:prstGeom prst="rect">
            <a:avLst/>
          </a:prstGeom>
        </p:spPr>
      </p:pic>
      <p:sp>
        <p:nvSpPr>
          <p:cNvPr id="28" name="TextBox 27"/>
          <p:cNvSpPr txBox="1"/>
          <p:nvPr/>
        </p:nvSpPr>
        <p:spPr>
          <a:xfrm>
            <a:off x="4575173" y="5515183"/>
            <a:ext cx="954107" cy="584775"/>
          </a:xfrm>
          <a:prstGeom prst="rect">
            <a:avLst/>
          </a:prstGeom>
          <a:noFill/>
        </p:spPr>
        <p:txBody>
          <a:bodyPr wrap="none" rtlCol="0">
            <a:spAutoFit/>
          </a:bodyPr>
          <a:lstStyle/>
          <a:p>
            <a:pPr algn="ctr"/>
            <a:r>
              <a:rPr lang="en-US" sz="3200" smtClean="0"/>
              <a:t>User</a:t>
            </a:r>
            <a:endParaRPr lang="en-US" sz="3200"/>
          </a:p>
        </p:txBody>
      </p:sp>
      <p:sp>
        <p:nvSpPr>
          <p:cNvPr id="29" name="Arrow: Right 12">
            <a:extLst>
              <a:ext uri="{FF2B5EF4-FFF2-40B4-BE49-F238E27FC236}">
                <a16:creationId xmlns="" xmlns:a16="http://schemas.microsoft.com/office/drawing/2014/main" id="{88F7E5A6-16FA-42B6-B691-0F24FB90E31C}"/>
              </a:ext>
            </a:extLst>
          </p:cNvPr>
          <p:cNvSpPr/>
          <p:nvPr/>
        </p:nvSpPr>
        <p:spPr>
          <a:xfrm rot="5400000">
            <a:off x="1105973" y="3576061"/>
            <a:ext cx="2810179" cy="365752"/>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550505" y="2569802"/>
            <a:ext cx="3119507" cy="584775"/>
          </a:xfrm>
          <a:prstGeom prst="rect">
            <a:avLst/>
          </a:prstGeom>
          <a:noFill/>
        </p:spPr>
        <p:txBody>
          <a:bodyPr wrap="none" rtlCol="0">
            <a:spAutoFit/>
          </a:bodyPr>
          <a:lstStyle/>
          <a:p>
            <a:r>
              <a:rPr lang="en-US" sz="3200" smtClean="0"/>
              <a:t>Anomaly? Yes/No</a:t>
            </a:r>
            <a:endParaRPr lang="en-US" sz="3200"/>
          </a:p>
        </p:txBody>
      </p:sp>
      <p:sp>
        <p:nvSpPr>
          <p:cNvPr id="31" name="TextBox 30"/>
          <p:cNvSpPr txBox="1"/>
          <p:nvPr/>
        </p:nvSpPr>
        <p:spPr>
          <a:xfrm>
            <a:off x="3566499" y="3382017"/>
            <a:ext cx="3566425" cy="584775"/>
          </a:xfrm>
          <a:prstGeom prst="rect">
            <a:avLst/>
          </a:prstGeom>
          <a:noFill/>
        </p:spPr>
        <p:txBody>
          <a:bodyPr wrap="none" rtlCol="0">
            <a:spAutoFit/>
          </a:bodyPr>
          <a:lstStyle/>
          <a:p>
            <a:r>
              <a:rPr lang="en-US" sz="3200" smtClean="0"/>
              <a:t>Location of anomaly</a:t>
            </a:r>
            <a:endParaRPr lang="en-US" sz="3200"/>
          </a:p>
        </p:txBody>
      </p:sp>
      <p:sp>
        <p:nvSpPr>
          <p:cNvPr id="33" name="TextBox 32"/>
          <p:cNvSpPr txBox="1"/>
          <p:nvPr/>
        </p:nvSpPr>
        <p:spPr>
          <a:xfrm>
            <a:off x="2756920" y="1413640"/>
            <a:ext cx="4665701" cy="584775"/>
          </a:xfrm>
          <a:prstGeom prst="rect">
            <a:avLst/>
          </a:prstGeom>
          <a:noFill/>
        </p:spPr>
        <p:txBody>
          <a:bodyPr wrap="none" rtlCol="0">
            <a:spAutoFit/>
          </a:bodyPr>
          <a:lstStyle/>
          <a:p>
            <a:pPr algn="ctr"/>
            <a:r>
              <a:rPr lang="en-US" sz="3200" smtClean="0"/>
              <a:t>Anomaly Detection System</a:t>
            </a:r>
            <a:endParaRPr lang="en-US" sz="3200"/>
          </a:p>
        </p:txBody>
      </p:sp>
      <p:sp>
        <p:nvSpPr>
          <p:cNvPr id="38" name="TextBox 37"/>
          <p:cNvSpPr txBox="1"/>
          <p:nvPr/>
        </p:nvSpPr>
        <p:spPr>
          <a:xfrm>
            <a:off x="-135253" y="3013605"/>
            <a:ext cx="1917529" cy="1569660"/>
          </a:xfrm>
          <a:prstGeom prst="rect">
            <a:avLst/>
          </a:prstGeom>
          <a:noFill/>
        </p:spPr>
        <p:txBody>
          <a:bodyPr wrap="square" rtlCol="0">
            <a:spAutoFit/>
          </a:bodyPr>
          <a:lstStyle/>
          <a:p>
            <a:pPr algn="ctr"/>
            <a:r>
              <a:rPr lang="en-US" sz="3200" smtClean="0"/>
              <a:t>Newly received data</a:t>
            </a:r>
            <a:endParaRPr lang="en-US" sz="3200"/>
          </a:p>
        </p:txBody>
      </p: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68299" y="2511708"/>
            <a:ext cx="571905" cy="571905"/>
          </a:xfrm>
          <a:prstGeom prst="rect">
            <a:avLst/>
          </a:prstGeom>
        </p:spPr>
      </p:pic>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68873" y="3380009"/>
            <a:ext cx="563231" cy="563231"/>
          </a:xfrm>
          <a:prstGeom prst="rect">
            <a:avLst/>
          </a:prstGeom>
        </p:spPr>
      </p:pic>
      <p:sp>
        <p:nvSpPr>
          <p:cNvPr id="17" name="Right Brace 16"/>
          <p:cNvSpPr/>
          <p:nvPr/>
        </p:nvSpPr>
        <p:spPr>
          <a:xfrm rot="1800000">
            <a:off x="7124991" y="3231477"/>
            <a:ext cx="357754" cy="113613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7422621" y="3758937"/>
            <a:ext cx="2195858" cy="584775"/>
          </a:xfrm>
          <a:prstGeom prst="rect">
            <a:avLst/>
          </a:prstGeom>
          <a:noFill/>
        </p:spPr>
        <p:txBody>
          <a:bodyPr wrap="none" rtlCol="0">
            <a:spAutoFit/>
          </a:bodyPr>
          <a:lstStyle/>
          <a:p>
            <a:pPr algn="ctr"/>
            <a:r>
              <a:rPr lang="en-US" sz="3200" b="1" i="1" err="1" smtClean="0">
                <a:solidFill>
                  <a:srgbClr val="FF0000"/>
                </a:solidFill>
              </a:rPr>
              <a:t>ChangeDAR</a:t>
            </a:r>
            <a:endParaRPr lang="en-US" sz="3200" b="1" i="1">
              <a:solidFill>
                <a:srgbClr val="FF0000"/>
              </a:solidFill>
            </a:endParaRPr>
          </a:p>
        </p:txBody>
      </p:sp>
      <p:sp>
        <p:nvSpPr>
          <p:cNvPr id="44" name="Arrow: Right 12">
            <a:extLst>
              <a:ext uri="{FF2B5EF4-FFF2-40B4-BE49-F238E27FC236}">
                <a16:creationId xmlns="" xmlns:a16="http://schemas.microsoft.com/office/drawing/2014/main" id="{88F7E5A6-16FA-42B6-B691-0F24FB90E31C}"/>
              </a:ext>
            </a:extLst>
          </p:cNvPr>
          <p:cNvSpPr/>
          <p:nvPr/>
        </p:nvSpPr>
        <p:spPr>
          <a:xfrm rot="16200000">
            <a:off x="484032" y="355895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19" name="Straight Connector 1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21"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22" name="Picture 2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20561434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sp>
        <p:nvSpPr>
          <p:cNvPr id="29" name="Arrow: Right 12">
            <a:extLst>
              <a:ext uri="{FF2B5EF4-FFF2-40B4-BE49-F238E27FC236}">
                <a16:creationId xmlns="" xmlns:a16="http://schemas.microsoft.com/office/drawing/2014/main" id="{88F7E5A6-16FA-42B6-B691-0F24FB90E31C}"/>
              </a:ext>
            </a:extLst>
          </p:cNvPr>
          <p:cNvSpPr/>
          <p:nvPr/>
        </p:nvSpPr>
        <p:spPr>
          <a:xfrm rot="5400000">
            <a:off x="1105973" y="3576061"/>
            <a:ext cx="2810179" cy="365752"/>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550505" y="2569802"/>
            <a:ext cx="3119507" cy="584775"/>
          </a:xfrm>
          <a:prstGeom prst="rect">
            <a:avLst/>
          </a:prstGeom>
          <a:noFill/>
        </p:spPr>
        <p:txBody>
          <a:bodyPr wrap="none" rtlCol="0">
            <a:spAutoFit/>
          </a:bodyPr>
          <a:lstStyle/>
          <a:p>
            <a:r>
              <a:rPr lang="en-US" sz="3200" smtClean="0"/>
              <a:t>Anomaly? Yes/No</a:t>
            </a:r>
            <a:endParaRPr lang="en-US" sz="3200"/>
          </a:p>
        </p:txBody>
      </p:sp>
      <p:sp>
        <p:nvSpPr>
          <p:cNvPr id="31" name="TextBox 30"/>
          <p:cNvSpPr txBox="1"/>
          <p:nvPr/>
        </p:nvSpPr>
        <p:spPr>
          <a:xfrm>
            <a:off x="3566499" y="3382017"/>
            <a:ext cx="3566425" cy="584775"/>
          </a:xfrm>
          <a:prstGeom prst="rect">
            <a:avLst/>
          </a:prstGeom>
          <a:noFill/>
        </p:spPr>
        <p:txBody>
          <a:bodyPr wrap="none" rtlCol="0">
            <a:spAutoFit/>
          </a:bodyPr>
          <a:lstStyle/>
          <a:p>
            <a:r>
              <a:rPr lang="en-US" sz="3200" smtClean="0"/>
              <a:t>Location of anomaly</a:t>
            </a:r>
            <a:endParaRPr lang="en-US" sz="3200"/>
          </a:p>
        </p:txBody>
      </p:sp>
      <p:sp>
        <p:nvSpPr>
          <p:cNvPr id="32" name="TextBox 31"/>
          <p:cNvSpPr txBox="1"/>
          <p:nvPr/>
        </p:nvSpPr>
        <p:spPr>
          <a:xfrm>
            <a:off x="3537939" y="4174353"/>
            <a:ext cx="4349011" cy="584775"/>
          </a:xfrm>
          <a:prstGeom prst="rect">
            <a:avLst/>
          </a:prstGeom>
          <a:noFill/>
        </p:spPr>
        <p:txBody>
          <a:bodyPr wrap="none" rtlCol="0">
            <a:spAutoFit/>
          </a:bodyPr>
          <a:lstStyle/>
          <a:p>
            <a:r>
              <a:rPr lang="en-US" sz="3200" b="1" smtClean="0"/>
              <a:t>Explanation for anomaly</a:t>
            </a:r>
            <a:endParaRPr lang="en-US" sz="3200" b="1"/>
          </a:p>
        </p:txBody>
      </p:sp>
      <p:sp>
        <p:nvSpPr>
          <p:cNvPr id="38" name="TextBox 37"/>
          <p:cNvSpPr txBox="1"/>
          <p:nvPr/>
        </p:nvSpPr>
        <p:spPr>
          <a:xfrm>
            <a:off x="-135253" y="3013605"/>
            <a:ext cx="1917529" cy="1569660"/>
          </a:xfrm>
          <a:prstGeom prst="rect">
            <a:avLst/>
          </a:prstGeom>
          <a:noFill/>
        </p:spPr>
        <p:txBody>
          <a:bodyPr wrap="square" rtlCol="0">
            <a:spAutoFit/>
          </a:bodyPr>
          <a:lstStyle/>
          <a:p>
            <a:pPr algn="ctr"/>
            <a:r>
              <a:rPr lang="en-US" sz="3200" smtClean="0"/>
              <a:t>Newly received data</a:t>
            </a:r>
            <a:endParaRPr lang="en-US" sz="320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8299" y="2511708"/>
            <a:ext cx="571905" cy="571905"/>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8873" y="3380009"/>
            <a:ext cx="563231" cy="563231"/>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3143" y="2572981"/>
            <a:ext cx="583682" cy="583682"/>
          </a:xfrm>
          <a:prstGeom prst="rect">
            <a:avLst/>
          </a:prstGeom>
        </p:spPr>
      </p:pic>
      <p:sp>
        <p:nvSpPr>
          <p:cNvPr id="18" name="Rounded Rectangle 17"/>
          <p:cNvSpPr/>
          <p:nvPr/>
        </p:nvSpPr>
        <p:spPr>
          <a:xfrm>
            <a:off x="477076" y="1203227"/>
            <a:ext cx="7832035" cy="1060704"/>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77077" y="5183904"/>
            <a:ext cx="7832035" cy="105858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37724" y="5282072"/>
            <a:ext cx="835277" cy="835277"/>
          </a:xfrm>
          <a:prstGeom prst="rect">
            <a:avLst/>
          </a:prstGeom>
        </p:spPr>
      </p:pic>
      <p:pic>
        <p:nvPicPr>
          <p:cNvPr id="21" name="Picture 20"/>
          <p:cNvPicPr>
            <a:picLocks noChangeAspect="1"/>
          </p:cNvPicPr>
          <p:nvPr/>
        </p:nvPicPr>
        <p:blipFill>
          <a:blip r:embed="rId6"/>
          <a:stretch>
            <a:fillRect/>
          </a:stretch>
        </p:blipFill>
        <p:spPr>
          <a:xfrm>
            <a:off x="1556503" y="1212171"/>
            <a:ext cx="954560" cy="954560"/>
          </a:xfrm>
          <a:prstGeom prst="rect">
            <a:avLst/>
          </a:prstGeom>
        </p:spPr>
      </p:pic>
      <p:sp>
        <p:nvSpPr>
          <p:cNvPr id="22" name="TextBox 21"/>
          <p:cNvSpPr txBox="1"/>
          <p:nvPr/>
        </p:nvSpPr>
        <p:spPr>
          <a:xfrm>
            <a:off x="4575173" y="5515183"/>
            <a:ext cx="954107" cy="584775"/>
          </a:xfrm>
          <a:prstGeom prst="rect">
            <a:avLst/>
          </a:prstGeom>
          <a:noFill/>
        </p:spPr>
        <p:txBody>
          <a:bodyPr wrap="none" rtlCol="0">
            <a:spAutoFit/>
          </a:bodyPr>
          <a:lstStyle/>
          <a:p>
            <a:pPr algn="ctr"/>
            <a:r>
              <a:rPr lang="en-US" sz="3200" smtClean="0"/>
              <a:t>User</a:t>
            </a:r>
            <a:endParaRPr lang="en-US" sz="3200"/>
          </a:p>
        </p:txBody>
      </p:sp>
      <p:sp>
        <p:nvSpPr>
          <p:cNvPr id="23" name="TextBox 22"/>
          <p:cNvSpPr txBox="1"/>
          <p:nvPr/>
        </p:nvSpPr>
        <p:spPr>
          <a:xfrm>
            <a:off x="2756920" y="1413640"/>
            <a:ext cx="4665701" cy="584775"/>
          </a:xfrm>
          <a:prstGeom prst="rect">
            <a:avLst/>
          </a:prstGeom>
          <a:noFill/>
        </p:spPr>
        <p:txBody>
          <a:bodyPr wrap="none" rtlCol="0">
            <a:spAutoFit/>
          </a:bodyPr>
          <a:lstStyle/>
          <a:p>
            <a:pPr algn="ctr"/>
            <a:r>
              <a:rPr lang="en-US" sz="3200" smtClean="0"/>
              <a:t>Anomaly Detection System</a:t>
            </a:r>
            <a:endParaRPr lang="en-US" sz="3200"/>
          </a:p>
        </p:txBody>
      </p:sp>
      <p:sp>
        <p:nvSpPr>
          <p:cNvPr id="26" name="Arrow: Right 12">
            <a:extLst>
              <a:ext uri="{FF2B5EF4-FFF2-40B4-BE49-F238E27FC236}">
                <a16:creationId xmlns="" xmlns:a16="http://schemas.microsoft.com/office/drawing/2014/main" id="{88F7E5A6-16FA-42B6-B691-0F24FB90E31C}"/>
              </a:ext>
            </a:extLst>
          </p:cNvPr>
          <p:cNvSpPr/>
          <p:nvPr/>
        </p:nvSpPr>
        <p:spPr>
          <a:xfrm rot="16200000">
            <a:off x="484032" y="355895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Straight Connector 4"/>
          <p:cNvCxnSpPr/>
          <p:nvPr/>
        </p:nvCxnSpPr>
        <p:spPr>
          <a:xfrm flipV="1">
            <a:off x="7886950" y="3013605"/>
            <a:ext cx="897501" cy="1459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813733" y="2572981"/>
            <a:ext cx="2059410" cy="584775"/>
          </a:xfrm>
          <a:prstGeom prst="rect">
            <a:avLst/>
          </a:prstGeom>
          <a:noFill/>
        </p:spPr>
        <p:txBody>
          <a:bodyPr wrap="none" rtlCol="0">
            <a:spAutoFit/>
          </a:bodyPr>
          <a:lstStyle/>
          <a:p>
            <a:r>
              <a:rPr lang="en-US" sz="3200" smtClean="0"/>
              <a:t>Scatterplot</a:t>
            </a:r>
            <a:endParaRPr lang="en-US" sz="3200"/>
          </a:p>
        </p:txBody>
      </p:sp>
      <p:cxnSp>
        <p:nvCxnSpPr>
          <p:cNvPr id="36" name="Straight Connector 35"/>
          <p:cNvCxnSpPr>
            <a:stCxn id="32" idx="3"/>
            <a:endCxn id="41" idx="1"/>
          </p:cNvCxnSpPr>
          <p:nvPr/>
        </p:nvCxnSpPr>
        <p:spPr>
          <a:xfrm flipV="1">
            <a:off x="7886950" y="3874021"/>
            <a:ext cx="898419" cy="5927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785369" y="3335412"/>
            <a:ext cx="2106539" cy="1077218"/>
          </a:xfrm>
          <a:prstGeom prst="rect">
            <a:avLst/>
          </a:prstGeom>
          <a:noFill/>
        </p:spPr>
        <p:txBody>
          <a:bodyPr wrap="none" rtlCol="0">
            <a:spAutoFit/>
          </a:bodyPr>
          <a:lstStyle/>
          <a:p>
            <a:r>
              <a:rPr lang="en-US" sz="3200" smtClean="0"/>
              <a:t>Variable</a:t>
            </a:r>
          </a:p>
          <a:p>
            <a:r>
              <a:rPr lang="en-US" sz="3200" smtClean="0"/>
              <a:t>importance</a:t>
            </a:r>
            <a:endParaRPr lang="en-US" sz="3200"/>
          </a:p>
        </p:txBody>
      </p:sp>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73750" y="3523016"/>
            <a:ext cx="744143" cy="744143"/>
          </a:xfrm>
          <a:prstGeom prst="rect">
            <a:avLst/>
          </a:prstGeom>
        </p:spPr>
      </p:pic>
      <p:cxnSp>
        <p:nvCxnSpPr>
          <p:cNvPr id="42" name="Straight Connector 41"/>
          <p:cNvCxnSpPr>
            <a:stCxn id="32" idx="3"/>
            <a:endCxn id="44" idx="1"/>
          </p:cNvCxnSpPr>
          <p:nvPr/>
        </p:nvCxnSpPr>
        <p:spPr>
          <a:xfrm>
            <a:off x="7886950" y="4466741"/>
            <a:ext cx="897501" cy="6249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784451" y="4553077"/>
            <a:ext cx="2089299" cy="1077218"/>
          </a:xfrm>
          <a:prstGeom prst="rect">
            <a:avLst/>
          </a:prstGeom>
          <a:noFill/>
        </p:spPr>
        <p:txBody>
          <a:bodyPr wrap="square" rtlCol="0">
            <a:spAutoFit/>
          </a:bodyPr>
          <a:lstStyle/>
          <a:p>
            <a:r>
              <a:rPr lang="en-US" sz="3200" smtClean="0"/>
              <a:t>Decision rules</a:t>
            </a:r>
            <a:endParaRPr lang="en-US" sz="3200"/>
          </a:p>
        </p:txBody>
      </p:sp>
      <p:sp>
        <p:nvSpPr>
          <p:cNvPr id="47" name="TextBox 46"/>
          <p:cNvSpPr txBox="1"/>
          <p:nvPr/>
        </p:nvSpPr>
        <p:spPr>
          <a:xfrm>
            <a:off x="10817397" y="4367758"/>
            <a:ext cx="774296" cy="830997"/>
          </a:xfrm>
          <a:prstGeom prst="rect">
            <a:avLst/>
          </a:prstGeom>
          <a:noFill/>
        </p:spPr>
        <p:txBody>
          <a:bodyPr wrap="square" rtlCol="0">
            <a:spAutoFit/>
          </a:bodyPr>
          <a:lstStyle/>
          <a:p>
            <a:r>
              <a:rPr lang="en-US" sz="4800" b="1" smtClean="0"/>
              <a:t>.</a:t>
            </a:r>
            <a:endParaRPr lang="en-US" sz="4800" b="1"/>
          </a:p>
        </p:txBody>
      </p:sp>
      <p:grpSp>
        <p:nvGrpSpPr>
          <p:cNvPr id="70" name="Group 69"/>
          <p:cNvGrpSpPr/>
          <p:nvPr/>
        </p:nvGrpSpPr>
        <p:grpSpPr>
          <a:xfrm>
            <a:off x="10700369" y="4466743"/>
            <a:ext cx="1246641" cy="1035226"/>
            <a:chOff x="10682529" y="4606432"/>
            <a:chExt cx="1246641" cy="1035226"/>
          </a:xfrm>
        </p:grpSpPr>
        <p:sp>
          <p:nvSpPr>
            <p:cNvPr id="45" name="TextBox 44"/>
            <p:cNvSpPr txBox="1"/>
            <p:nvPr/>
          </p:nvSpPr>
          <p:spPr>
            <a:xfrm>
              <a:off x="10958947" y="4606432"/>
              <a:ext cx="774296" cy="830997"/>
            </a:xfrm>
            <a:prstGeom prst="rect">
              <a:avLst/>
            </a:prstGeom>
            <a:noFill/>
          </p:spPr>
          <p:txBody>
            <a:bodyPr wrap="square" rtlCol="0">
              <a:spAutoFit/>
            </a:bodyPr>
            <a:lstStyle/>
            <a:p>
              <a:r>
                <a:rPr lang="en-US" sz="4800" b="1" smtClean="0"/>
                <a:t>.</a:t>
              </a:r>
              <a:endParaRPr lang="en-US" sz="4800" b="1"/>
            </a:p>
          </p:txBody>
        </p:sp>
        <p:sp>
          <p:nvSpPr>
            <p:cNvPr id="46" name="TextBox 45"/>
            <p:cNvSpPr txBox="1"/>
            <p:nvPr/>
          </p:nvSpPr>
          <p:spPr>
            <a:xfrm>
              <a:off x="10682529" y="4672313"/>
              <a:ext cx="774296" cy="830997"/>
            </a:xfrm>
            <a:prstGeom prst="rect">
              <a:avLst/>
            </a:prstGeom>
            <a:noFill/>
          </p:spPr>
          <p:txBody>
            <a:bodyPr wrap="square" rtlCol="0">
              <a:spAutoFit/>
            </a:bodyPr>
            <a:lstStyle/>
            <a:p>
              <a:r>
                <a:rPr lang="en-US" sz="4800" b="1" smtClean="0"/>
                <a:t>.</a:t>
              </a:r>
              <a:endParaRPr lang="en-US" sz="4800" b="1"/>
            </a:p>
          </p:txBody>
        </p:sp>
        <p:sp>
          <p:nvSpPr>
            <p:cNvPr id="48" name="TextBox 47"/>
            <p:cNvSpPr txBox="1"/>
            <p:nvPr/>
          </p:nvSpPr>
          <p:spPr>
            <a:xfrm>
              <a:off x="11154874" y="4742781"/>
              <a:ext cx="774296" cy="830997"/>
            </a:xfrm>
            <a:prstGeom prst="rect">
              <a:avLst/>
            </a:prstGeom>
            <a:noFill/>
          </p:spPr>
          <p:txBody>
            <a:bodyPr wrap="square" rtlCol="0">
              <a:spAutoFit/>
            </a:bodyPr>
            <a:lstStyle/>
            <a:p>
              <a:r>
                <a:rPr lang="en-US" sz="4800" b="1" smtClean="0"/>
                <a:t>.</a:t>
              </a:r>
              <a:endParaRPr lang="en-US" sz="4800" b="1"/>
            </a:p>
          </p:txBody>
        </p:sp>
        <p:sp>
          <p:nvSpPr>
            <p:cNvPr id="49" name="TextBox 48"/>
            <p:cNvSpPr txBox="1"/>
            <p:nvPr/>
          </p:nvSpPr>
          <p:spPr>
            <a:xfrm>
              <a:off x="10948915" y="4810661"/>
              <a:ext cx="774296" cy="830997"/>
            </a:xfrm>
            <a:prstGeom prst="rect">
              <a:avLst/>
            </a:prstGeom>
            <a:noFill/>
          </p:spPr>
          <p:txBody>
            <a:bodyPr wrap="square" rtlCol="0">
              <a:spAutoFit/>
            </a:bodyPr>
            <a:lstStyle/>
            <a:p>
              <a:r>
                <a:rPr lang="en-US" sz="4800" b="1" smtClean="0"/>
                <a:t>.</a:t>
              </a:r>
              <a:endParaRPr lang="en-US" sz="4800" b="1"/>
            </a:p>
          </p:txBody>
        </p:sp>
        <p:cxnSp>
          <p:nvCxnSpPr>
            <p:cNvPr id="50" name="Straight Connector 49"/>
            <p:cNvCxnSpPr/>
            <p:nvPr/>
          </p:nvCxnSpPr>
          <p:spPr>
            <a:xfrm>
              <a:off x="10948915" y="4876064"/>
              <a:ext cx="546960" cy="4256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167788" y="4672313"/>
              <a:ext cx="364202" cy="523220"/>
            </a:xfrm>
            <a:prstGeom prst="rect">
              <a:avLst/>
            </a:prstGeom>
            <a:noFill/>
          </p:spPr>
          <p:txBody>
            <a:bodyPr wrap="none" rtlCol="0">
              <a:spAutoFit/>
            </a:bodyPr>
            <a:lstStyle/>
            <a:p>
              <a:r>
                <a:rPr lang="en-US" sz="2800" b="1">
                  <a:solidFill>
                    <a:srgbClr val="FF0000"/>
                  </a:solidFill>
                </a:rPr>
                <a:t>×</a:t>
              </a:r>
            </a:p>
          </p:txBody>
        </p:sp>
      </p:grpSp>
      <p:sp>
        <p:nvSpPr>
          <p:cNvPr id="53" name="TextBox 52"/>
          <p:cNvSpPr txBox="1"/>
          <p:nvPr/>
        </p:nvSpPr>
        <p:spPr>
          <a:xfrm>
            <a:off x="8827049" y="5417067"/>
            <a:ext cx="2089299" cy="769441"/>
          </a:xfrm>
          <a:prstGeom prst="rect">
            <a:avLst/>
          </a:prstGeom>
          <a:noFill/>
        </p:spPr>
        <p:txBody>
          <a:bodyPr wrap="square" rtlCol="0">
            <a:spAutoFit/>
          </a:bodyPr>
          <a:lstStyle/>
          <a:p>
            <a:r>
              <a:rPr lang="is-IS" sz="4400" smtClean="0"/>
              <a:t>…</a:t>
            </a:r>
            <a:endParaRPr lang="en-US" sz="4400"/>
          </a:p>
        </p:txBody>
      </p:sp>
      <p:cxnSp>
        <p:nvCxnSpPr>
          <p:cNvPr id="58" name="Straight Connector 57"/>
          <p:cNvCxnSpPr/>
          <p:nvPr/>
        </p:nvCxnSpPr>
        <p:spPr>
          <a:xfrm>
            <a:off x="7886950" y="4460803"/>
            <a:ext cx="887469" cy="1246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67446" y="4181076"/>
            <a:ext cx="552628" cy="552628"/>
          </a:xfrm>
          <a:prstGeom prst="rect">
            <a:avLst/>
          </a:prstGeom>
        </p:spPr>
      </p:pic>
      <p:pic>
        <p:nvPicPr>
          <p:cNvPr id="37" name="Picture 3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40" name="Straight Connector 39"/>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51" name="Content Placeholder 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54" name="Picture 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13475273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sp>
        <p:nvSpPr>
          <p:cNvPr id="29" name="Arrow: Right 12">
            <a:extLst>
              <a:ext uri="{FF2B5EF4-FFF2-40B4-BE49-F238E27FC236}">
                <a16:creationId xmlns="" xmlns:a16="http://schemas.microsoft.com/office/drawing/2014/main" id="{88F7E5A6-16FA-42B6-B691-0F24FB90E31C}"/>
              </a:ext>
            </a:extLst>
          </p:cNvPr>
          <p:cNvSpPr/>
          <p:nvPr/>
        </p:nvSpPr>
        <p:spPr>
          <a:xfrm rot="5400000">
            <a:off x="1105973" y="3576061"/>
            <a:ext cx="2810179" cy="365752"/>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550505" y="2569802"/>
            <a:ext cx="1851789" cy="584775"/>
          </a:xfrm>
          <a:prstGeom prst="rect">
            <a:avLst/>
          </a:prstGeom>
          <a:noFill/>
        </p:spPr>
        <p:txBody>
          <a:bodyPr wrap="none" rtlCol="0">
            <a:spAutoFit/>
          </a:bodyPr>
          <a:lstStyle/>
          <a:p>
            <a:r>
              <a:rPr lang="en-US" sz="3200" smtClean="0"/>
              <a:t>Anomaly?</a:t>
            </a:r>
            <a:endParaRPr lang="en-US" sz="3200"/>
          </a:p>
        </p:txBody>
      </p:sp>
      <p:sp>
        <p:nvSpPr>
          <p:cNvPr id="31" name="TextBox 30"/>
          <p:cNvSpPr txBox="1"/>
          <p:nvPr/>
        </p:nvSpPr>
        <p:spPr>
          <a:xfrm>
            <a:off x="3566499" y="3382017"/>
            <a:ext cx="1602746" cy="584775"/>
          </a:xfrm>
          <a:prstGeom prst="rect">
            <a:avLst/>
          </a:prstGeom>
          <a:noFill/>
        </p:spPr>
        <p:txBody>
          <a:bodyPr wrap="none" rtlCol="0">
            <a:spAutoFit/>
          </a:bodyPr>
          <a:lstStyle/>
          <a:p>
            <a:r>
              <a:rPr lang="en-US" sz="3200" smtClean="0"/>
              <a:t>Location</a:t>
            </a:r>
            <a:endParaRPr lang="en-US" sz="3200"/>
          </a:p>
        </p:txBody>
      </p:sp>
      <p:sp>
        <p:nvSpPr>
          <p:cNvPr id="32" name="TextBox 31"/>
          <p:cNvSpPr txBox="1"/>
          <p:nvPr/>
        </p:nvSpPr>
        <p:spPr>
          <a:xfrm>
            <a:off x="3537939" y="4174353"/>
            <a:ext cx="2199128" cy="584775"/>
          </a:xfrm>
          <a:prstGeom prst="rect">
            <a:avLst/>
          </a:prstGeom>
          <a:noFill/>
        </p:spPr>
        <p:txBody>
          <a:bodyPr wrap="none" rtlCol="0">
            <a:spAutoFit/>
          </a:bodyPr>
          <a:lstStyle/>
          <a:p>
            <a:r>
              <a:rPr lang="en-US" sz="3200" b="1" smtClean="0"/>
              <a:t>Explanation</a:t>
            </a:r>
            <a:endParaRPr lang="en-US" sz="3200" b="1"/>
          </a:p>
        </p:txBody>
      </p:sp>
      <p:sp>
        <p:nvSpPr>
          <p:cNvPr id="38" name="TextBox 37"/>
          <p:cNvSpPr txBox="1"/>
          <p:nvPr/>
        </p:nvSpPr>
        <p:spPr>
          <a:xfrm>
            <a:off x="-135253" y="3013605"/>
            <a:ext cx="1917529" cy="1569660"/>
          </a:xfrm>
          <a:prstGeom prst="rect">
            <a:avLst/>
          </a:prstGeom>
          <a:noFill/>
        </p:spPr>
        <p:txBody>
          <a:bodyPr wrap="square" rtlCol="0">
            <a:spAutoFit/>
          </a:bodyPr>
          <a:lstStyle/>
          <a:p>
            <a:pPr algn="ctr"/>
            <a:r>
              <a:rPr lang="en-US" sz="3200" smtClean="0"/>
              <a:t>Newly received data</a:t>
            </a:r>
            <a:endParaRPr lang="en-US" sz="320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8299" y="2511708"/>
            <a:ext cx="571905" cy="571905"/>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8873" y="3380009"/>
            <a:ext cx="563231" cy="563231"/>
          </a:xfrm>
          <a:prstGeom prst="rect">
            <a:avLst/>
          </a:prstGeom>
        </p:spPr>
      </p:pic>
      <p:sp>
        <p:nvSpPr>
          <p:cNvPr id="18" name="Rounded Rectangle 17"/>
          <p:cNvSpPr/>
          <p:nvPr/>
        </p:nvSpPr>
        <p:spPr>
          <a:xfrm>
            <a:off x="477076" y="1203227"/>
            <a:ext cx="7832035" cy="1060704"/>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77077" y="5183904"/>
            <a:ext cx="7832035" cy="105858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7724" y="5282072"/>
            <a:ext cx="835277" cy="835277"/>
          </a:xfrm>
          <a:prstGeom prst="rect">
            <a:avLst/>
          </a:prstGeom>
        </p:spPr>
      </p:pic>
      <p:pic>
        <p:nvPicPr>
          <p:cNvPr id="21" name="Picture 20"/>
          <p:cNvPicPr>
            <a:picLocks noChangeAspect="1"/>
          </p:cNvPicPr>
          <p:nvPr/>
        </p:nvPicPr>
        <p:blipFill>
          <a:blip r:embed="rId5"/>
          <a:stretch>
            <a:fillRect/>
          </a:stretch>
        </p:blipFill>
        <p:spPr>
          <a:xfrm>
            <a:off x="1556503" y="1212171"/>
            <a:ext cx="954560" cy="954560"/>
          </a:xfrm>
          <a:prstGeom prst="rect">
            <a:avLst/>
          </a:prstGeom>
        </p:spPr>
      </p:pic>
      <p:sp>
        <p:nvSpPr>
          <p:cNvPr id="22" name="TextBox 21"/>
          <p:cNvSpPr txBox="1"/>
          <p:nvPr/>
        </p:nvSpPr>
        <p:spPr>
          <a:xfrm>
            <a:off x="4575173" y="5515183"/>
            <a:ext cx="954107" cy="584775"/>
          </a:xfrm>
          <a:prstGeom prst="rect">
            <a:avLst/>
          </a:prstGeom>
          <a:noFill/>
        </p:spPr>
        <p:txBody>
          <a:bodyPr wrap="none" rtlCol="0">
            <a:spAutoFit/>
          </a:bodyPr>
          <a:lstStyle/>
          <a:p>
            <a:pPr algn="ctr"/>
            <a:r>
              <a:rPr lang="en-US" sz="3200" smtClean="0"/>
              <a:t>User</a:t>
            </a:r>
            <a:endParaRPr lang="en-US" sz="3200"/>
          </a:p>
        </p:txBody>
      </p:sp>
      <p:sp>
        <p:nvSpPr>
          <p:cNvPr id="23" name="TextBox 22"/>
          <p:cNvSpPr txBox="1"/>
          <p:nvPr/>
        </p:nvSpPr>
        <p:spPr>
          <a:xfrm>
            <a:off x="2756920" y="1413640"/>
            <a:ext cx="4665701" cy="584775"/>
          </a:xfrm>
          <a:prstGeom prst="rect">
            <a:avLst/>
          </a:prstGeom>
          <a:noFill/>
        </p:spPr>
        <p:txBody>
          <a:bodyPr wrap="none" rtlCol="0">
            <a:spAutoFit/>
          </a:bodyPr>
          <a:lstStyle/>
          <a:p>
            <a:pPr algn="ctr"/>
            <a:r>
              <a:rPr lang="en-US" sz="3200" smtClean="0"/>
              <a:t>Anomaly Detection System</a:t>
            </a:r>
            <a:endParaRPr lang="en-US" sz="3200"/>
          </a:p>
        </p:txBody>
      </p:sp>
      <p:sp>
        <p:nvSpPr>
          <p:cNvPr id="25" name="TextBox 24"/>
          <p:cNvSpPr txBox="1"/>
          <p:nvPr/>
        </p:nvSpPr>
        <p:spPr>
          <a:xfrm>
            <a:off x="6040614" y="3101159"/>
            <a:ext cx="1804789" cy="1077218"/>
          </a:xfrm>
          <a:prstGeom prst="rect">
            <a:avLst/>
          </a:prstGeom>
          <a:noFill/>
        </p:spPr>
        <p:txBody>
          <a:bodyPr wrap="none" rtlCol="0">
            <a:spAutoFit/>
          </a:bodyPr>
          <a:lstStyle/>
          <a:p>
            <a:r>
              <a:rPr lang="en-US" sz="3200" smtClean="0"/>
              <a:t>“Not an</a:t>
            </a:r>
          </a:p>
          <a:p>
            <a:r>
              <a:rPr lang="en-US" sz="3200" smtClean="0"/>
              <a:t>anomaly”</a:t>
            </a:r>
            <a:endParaRPr lang="en-US" sz="3200"/>
          </a:p>
        </p:txBody>
      </p:sp>
      <p:sp>
        <p:nvSpPr>
          <p:cNvPr id="36" name="Arrow: Right 12">
            <a:extLst>
              <a:ext uri="{FF2B5EF4-FFF2-40B4-BE49-F238E27FC236}">
                <a16:creationId xmlns="" xmlns:a16="http://schemas.microsoft.com/office/drawing/2014/main" id="{88F7E5A6-16FA-42B6-B691-0F24FB90E31C}"/>
              </a:ext>
            </a:extLst>
          </p:cNvPr>
          <p:cNvSpPr/>
          <p:nvPr/>
        </p:nvSpPr>
        <p:spPr>
          <a:xfrm rot="16200000">
            <a:off x="4523472" y="356038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Arrow: Right 12">
            <a:extLst>
              <a:ext uri="{FF2B5EF4-FFF2-40B4-BE49-F238E27FC236}">
                <a16:creationId xmlns="" xmlns:a16="http://schemas.microsoft.com/office/drawing/2014/main" id="{88F7E5A6-16FA-42B6-B691-0F24FB90E31C}"/>
              </a:ext>
            </a:extLst>
          </p:cNvPr>
          <p:cNvSpPr/>
          <p:nvPr/>
        </p:nvSpPr>
        <p:spPr>
          <a:xfrm rot="16200000">
            <a:off x="484032" y="355895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3" name="Picture 4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67446" y="4181076"/>
            <a:ext cx="552628" cy="552628"/>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26" name="Straight Connector 25"/>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2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33" name="Picture 3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453395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2106363" y="4341047"/>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Research Topics</a:t>
            </a:r>
          </a:p>
        </p:txBody>
      </p:sp>
      <p:sp>
        <p:nvSpPr>
          <p:cNvPr id="4" name="TextBox 3"/>
          <p:cNvSpPr txBox="1"/>
          <p:nvPr/>
        </p:nvSpPr>
        <p:spPr>
          <a:xfrm>
            <a:off x="2518059" y="2549282"/>
            <a:ext cx="1778500" cy="523220"/>
          </a:xfrm>
          <a:prstGeom prst="rect">
            <a:avLst/>
          </a:prstGeom>
          <a:noFill/>
        </p:spPr>
        <p:txBody>
          <a:bodyPr wrap="none" rtlCol="0">
            <a:spAutoFit/>
          </a:bodyPr>
          <a:lstStyle/>
          <a:p>
            <a:pPr algn="ctr"/>
            <a:r>
              <a:rPr lang="en-US" sz="2800" b="1" smtClean="0"/>
              <a:t>T1. Graphs</a:t>
            </a:r>
            <a:endParaRPr lang="en-US" sz="2800" b="1"/>
          </a:p>
        </p:txBody>
      </p:sp>
      <p:sp>
        <p:nvSpPr>
          <p:cNvPr id="5" name="TextBox 4"/>
          <p:cNvSpPr txBox="1"/>
          <p:nvPr/>
        </p:nvSpPr>
        <p:spPr>
          <a:xfrm>
            <a:off x="5550342" y="2383192"/>
            <a:ext cx="1985884" cy="954107"/>
          </a:xfrm>
          <a:prstGeom prst="rect">
            <a:avLst/>
          </a:prstGeom>
          <a:noFill/>
        </p:spPr>
        <p:txBody>
          <a:bodyPr wrap="square" rtlCol="0">
            <a:spAutoFit/>
          </a:bodyPr>
          <a:lstStyle/>
          <a:p>
            <a:pPr algn="ctr"/>
            <a:r>
              <a:rPr lang="en-US" sz="2800" b="1" smtClean="0"/>
              <a:t>T2. Time </a:t>
            </a:r>
          </a:p>
          <a:p>
            <a:pPr algn="ctr"/>
            <a:r>
              <a:rPr lang="en-US" sz="2800" b="1" smtClean="0"/>
              <a:t>Series</a:t>
            </a:r>
            <a:endParaRPr lang="en-US" sz="2800" b="1"/>
          </a:p>
        </p:txBody>
      </p:sp>
      <p:sp>
        <p:nvSpPr>
          <p:cNvPr id="6" name="TextBox 5"/>
          <p:cNvSpPr txBox="1"/>
          <p:nvPr/>
        </p:nvSpPr>
        <p:spPr>
          <a:xfrm>
            <a:off x="8655655" y="2353156"/>
            <a:ext cx="2101857" cy="954107"/>
          </a:xfrm>
          <a:prstGeom prst="rect">
            <a:avLst/>
          </a:prstGeom>
          <a:noFill/>
        </p:spPr>
        <p:txBody>
          <a:bodyPr wrap="none" rtlCol="0">
            <a:spAutoFit/>
          </a:bodyPr>
          <a:lstStyle/>
          <a:p>
            <a:pPr algn="ctr"/>
            <a:r>
              <a:rPr lang="en-US" sz="2800" b="1" smtClean="0"/>
              <a:t>T3. Dynamic </a:t>
            </a:r>
          </a:p>
          <a:p>
            <a:pPr algn="ctr"/>
            <a:r>
              <a:rPr lang="en-US" sz="2800" b="1" smtClean="0"/>
              <a:t>Graphs</a:t>
            </a:r>
            <a:endParaRPr lang="en-US" sz="2800" b="1"/>
          </a:p>
        </p:txBody>
      </p:sp>
      <p:cxnSp>
        <p:nvCxnSpPr>
          <p:cNvPr id="8" name="Straight Connector 7"/>
          <p:cNvCxnSpPr/>
          <p:nvPr/>
        </p:nvCxnSpPr>
        <p:spPr>
          <a:xfrm>
            <a:off x="2092602" y="3311655"/>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78360" y="2417519"/>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476053" y="2415810"/>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4832" y="3310128"/>
            <a:ext cx="3200400" cy="523220"/>
          </a:xfrm>
          <a:prstGeom prst="rect">
            <a:avLst/>
          </a:prstGeom>
          <a:noFill/>
        </p:spPr>
        <p:txBody>
          <a:bodyPr wrap="square" rtlCol="0">
            <a:spAutoFit/>
          </a:bodyPr>
          <a:lstStyle/>
          <a:p>
            <a:r>
              <a:rPr lang="en-US" sz="2800" smtClean="0"/>
              <a:t> • Link Fraud</a:t>
            </a:r>
            <a:endParaRPr lang="en-US" sz="2800"/>
          </a:p>
        </p:txBody>
      </p:sp>
      <p:sp>
        <p:nvSpPr>
          <p:cNvPr id="14" name="TextBox 13"/>
          <p:cNvSpPr txBox="1"/>
          <p:nvPr/>
        </p:nvSpPr>
        <p:spPr>
          <a:xfrm>
            <a:off x="5285232" y="4368461"/>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Power Grid</a:t>
            </a:r>
            <a:endParaRPr lang="en-US" sz="2800">
              <a:solidFill>
                <a:schemeClr val="bg1">
                  <a:lumMod val="50000"/>
                </a:schemeClr>
              </a:solidFill>
            </a:endParaRPr>
          </a:p>
        </p:txBody>
      </p:sp>
      <p:sp>
        <p:nvSpPr>
          <p:cNvPr id="16" name="TextBox 15"/>
          <p:cNvSpPr txBox="1"/>
          <p:nvPr/>
        </p:nvSpPr>
        <p:spPr>
          <a:xfrm>
            <a:off x="5285232" y="3310128"/>
            <a:ext cx="3200400" cy="523220"/>
          </a:xfrm>
          <a:prstGeom prst="rect">
            <a:avLst/>
          </a:prstGeom>
          <a:noFill/>
        </p:spPr>
        <p:txBody>
          <a:bodyPr wrap="square" rtlCol="0">
            <a:spAutoFit/>
          </a:bodyPr>
          <a:lstStyle/>
          <a:p>
            <a:r>
              <a:rPr lang="en-US" sz="2800"/>
              <a:t> • </a:t>
            </a:r>
            <a:r>
              <a:rPr lang="en-US" sz="2800" smtClean="0"/>
              <a:t>Ratings Fraud</a:t>
            </a:r>
            <a:endParaRPr lang="en-US" sz="1600"/>
          </a:p>
        </p:txBody>
      </p:sp>
      <p:sp>
        <p:nvSpPr>
          <p:cNvPr id="21" name="TextBox 20"/>
          <p:cNvSpPr txBox="1"/>
          <p:nvPr/>
        </p:nvSpPr>
        <p:spPr>
          <a:xfrm>
            <a:off x="8485632" y="3310128"/>
            <a:ext cx="3488565" cy="523220"/>
          </a:xfrm>
          <a:prstGeom prst="rect">
            <a:avLst/>
          </a:prstGeom>
          <a:noFill/>
        </p:spPr>
        <p:txBody>
          <a:bodyPr wrap="square" rtlCol="0">
            <a:spAutoFit/>
          </a:bodyPr>
          <a:lstStyle/>
          <a:p>
            <a:r>
              <a:rPr lang="en-US" sz="2800"/>
              <a:t> </a:t>
            </a:r>
            <a:r>
              <a:rPr lang="en-US" sz="2800" smtClean="0"/>
              <a:t>• Dynamic Subgraphs</a:t>
            </a:r>
            <a:endParaRPr lang="en-US" sz="2800"/>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0355" y="2550414"/>
            <a:ext cx="583613" cy="583613"/>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6356" y="2544914"/>
            <a:ext cx="640080" cy="640080"/>
          </a:xfrm>
          <a:prstGeom prst="rect">
            <a:avLst/>
          </a:prstGeom>
        </p:spPr>
      </p:pic>
      <p:sp>
        <p:nvSpPr>
          <p:cNvPr id="31" name="TextBox 30"/>
          <p:cNvSpPr txBox="1"/>
          <p:nvPr/>
        </p:nvSpPr>
        <p:spPr>
          <a:xfrm>
            <a:off x="412548" y="4023535"/>
            <a:ext cx="2532694" cy="954107"/>
          </a:xfrm>
          <a:prstGeom prst="rect">
            <a:avLst/>
          </a:prstGeom>
          <a:noFill/>
        </p:spPr>
        <p:txBody>
          <a:bodyPr wrap="square" rtlCol="0">
            <a:spAutoFit/>
          </a:bodyPr>
          <a:lstStyle/>
          <a:p>
            <a:r>
              <a:rPr lang="en-US" sz="2800" b="1" smtClean="0"/>
              <a:t>Type of Anomaly</a:t>
            </a:r>
            <a:endParaRPr lang="en-US" sz="2800" b="1"/>
          </a:p>
        </p:txBody>
      </p:sp>
      <p:sp>
        <p:nvSpPr>
          <p:cNvPr id="33" name="TextBox 32"/>
          <p:cNvSpPr txBox="1"/>
          <p:nvPr/>
        </p:nvSpPr>
        <p:spPr>
          <a:xfrm>
            <a:off x="5285232" y="5399867"/>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Patterns</a:t>
            </a:r>
            <a:endParaRPr lang="en-US" sz="2800">
              <a:solidFill>
                <a:schemeClr val="bg1">
                  <a:lumMod val="50000"/>
                </a:schemeClr>
              </a:solidFill>
            </a:endParaRPr>
          </a:p>
        </p:txBody>
      </p:sp>
      <p:cxnSp>
        <p:nvCxnSpPr>
          <p:cNvPr id="38" name="Straight Connector 37"/>
          <p:cNvCxnSpPr/>
          <p:nvPr/>
        </p:nvCxnSpPr>
        <p:spPr>
          <a:xfrm>
            <a:off x="2076134" y="2443513"/>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138771" y="2528703"/>
            <a:ext cx="550034" cy="670060"/>
            <a:chOff x="11201094" y="2216762"/>
            <a:chExt cx="550034" cy="670060"/>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34" name="Rectangle 33"/>
          <p:cNvSpPr/>
          <p:nvPr/>
        </p:nvSpPr>
        <p:spPr>
          <a:xfrm>
            <a:off x="2081790" y="2450131"/>
            <a:ext cx="3200400" cy="1891302"/>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98507" y="1211170"/>
            <a:ext cx="2989214" cy="1271532"/>
          </a:xfrm>
          <a:prstGeom prst="rect">
            <a:avLst/>
          </a:prstGeom>
        </p:spPr>
      </p:pic>
      <p:sp>
        <p:nvSpPr>
          <p:cNvPr id="30" name="TextBox 29"/>
          <p:cNvSpPr txBox="1"/>
          <p:nvPr/>
        </p:nvSpPr>
        <p:spPr>
          <a:xfrm>
            <a:off x="2084832" y="4343400"/>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Subtensors</a:t>
            </a:r>
            <a:endParaRPr lang="en-US" sz="2800">
              <a:solidFill>
                <a:schemeClr val="bg1">
                  <a:lumMod val="50000"/>
                </a:schemeClr>
              </a:solidFill>
            </a:endParaRPr>
          </a:p>
        </p:txBody>
      </p:sp>
      <p:cxnSp>
        <p:nvCxnSpPr>
          <p:cNvPr id="39" name="Straight Connector 38"/>
          <p:cNvCxnSpPr/>
          <p:nvPr/>
        </p:nvCxnSpPr>
        <p:spPr>
          <a:xfrm>
            <a:off x="2113874" y="5376672"/>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85232" y="4778608"/>
            <a:ext cx="3200400" cy="646331"/>
          </a:xfrm>
          <a:prstGeom prst="rect">
            <a:avLst/>
          </a:prstGeom>
          <a:noFill/>
        </p:spPr>
        <p:txBody>
          <a:bodyPr wrap="square" rtlCol="0">
            <a:spAutoFit/>
          </a:bodyPr>
          <a:lstStyle/>
          <a:p>
            <a:pPr algn="ctr"/>
            <a:r>
              <a:rPr lang="en-US" smtClean="0">
                <a:solidFill>
                  <a:schemeClr val="bg1">
                    <a:lumMod val="50000"/>
                  </a:schemeClr>
                </a:solidFill>
              </a:rPr>
              <a:t>[ECML17, ISGT17, IJCAI18, SDM18] </a:t>
            </a:r>
            <a:endParaRPr lang="en-US">
              <a:solidFill>
                <a:schemeClr val="bg1">
                  <a:lumMod val="50000"/>
                </a:schemeClr>
              </a:solidFill>
            </a:endParaRPr>
          </a:p>
        </p:txBody>
      </p:sp>
      <p:sp>
        <p:nvSpPr>
          <p:cNvPr id="32" name="TextBox 31"/>
          <p:cNvSpPr txBox="1"/>
          <p:nvPr/>
        </p:nvSpPr>
        <p:spPr>
          <a:xfrm>
            <a:off x="5285232" y="5808452"/>
            <a:ext cx="3200400" cy="369332"/>
          </a:xfrm>
          <a:prstGeom prst="rect">
            <a:avLst/>
          </a:prstGeom>
          <a:noFill/>
        </p:spPr>
        <p:txBody>
          <a:bodyPr wrap="square" rtlCol="0">
            <a:spAutoFit/>
          </a:bodyPr>
          <a:lstStyle/>
          <a:p>
            <a:pPr algn="ctr"/>
            <a:r>
              <a:rPr lang="en-US" smtClean="0">
                <a:solidFill>
                  <a:schemeClr val="bg1">
                    <a:lumMod val="50000"/>
                  </a:schemeClr>
                </a:solidFill>
              </a:rPr>
              <a:t>[ECML17, SDM19] </a:t>
            </a:r>
            <a:endParaRPr lang="en-US">
              <a:solidFill>
                <a:schemeClr val="bg1">
                  <a:lumMod val="50000"/>
                </a:schemeClr>
              </a:solidFill>
            </a:endParaRPr>
          </a:p>
        </p:txBody>
      </p:sp>
      <p:sp>
        <p:nvSpPr>
          <p:cNvPr id="35" name="TextBox 34"/>
          <p:cNvSpPr txBox="1"/>
          <p:nvPr/>
        </p:nvSpPr>
        <p:spPr>
          <a:xfrm>
            <a:off x="5285232" y="3769226"/>
            <a:ext cx="3200400" cy="369332"/>
          </a:xfrm>
          <a:prstGeom prst="rect">
            <a:avLst/>
          </a:prstGeom>
          <a:noFill/>
        </p:spPr>
        <p:txBody>
          <a:bodyPr wrap="square" rtlCol="0">
            <a:spAutoFit/>
          </a:bodyPr>
          <a:lstStyle/>
          <a:p>
            <a:pPr algn="ctr"/>
            <a:r>
              <a:rPr lang="en-US" smtClean="0"/>
              <a:t>[SDM16] </a:t>
            </a:r>
            <a:endParaRPr lang="en-US"/>
          </a:p>
        </p:txBody>
      </p:sp>
      <p:sp>
        <p:nvSpPr>
          <p:cNvPr id="37" name="TextBox 36"/>
          <p:cNvSpPr txBox="1"/>
          <p:nvPr/>
        </p:nvSpPr>
        <p:spPr>
          <a:xfrm>
            <a:off x="2084832" y="3761744"/>
            <a:ext cx="3200400" cy="369332"/>
          </a:xfrm>
          <a:prstGeom prst="rect">
            <a:avLst/>
          </a:prstGeom>
          <a:noFill/>
        </p:spPr>
        <p:txBody>
          <a:bodyPr wrap="square" rtlCol="0">
            <a:spAutoFit/>
          </a:bodyPr>
          <a:lstStyle/>
          <a:p>
            <a:pPr algn="ctr"/>
            <a:r>
              <a:rPr lang="en-US" smtClean="0"/>
              <a:t>[KDD16, TKDD17, </a:t>
            </a:r>
            <a:r>
              <a:rPr lang="en-US"/>
              <a:t>WSDM18</a:t>
            </a:r>
            <a:r>
              <a:rPr lang="en-US" smtClean="0"/>
              <a:t>] </a:t>
            </a:r>
            <a:endParaRPr lang="en-US"/>
          </a:p>
        </p:txBody>
      </p:sp>
      <p:sp>
        <p:nvSpPr>
          <p:cNvPr id="40" name="TextBox 39"/>
          <p:cNvSpPr txBox="1"/>
          <p:nvPr/>
        </p:nvSpPr>
        <p:spPr>
          <a:xfrm>
            <a:off x="2084832" y="4777723"/>
            <a:ext cx="3200400" cy="646331"/>
          </a:xfrm>
          <a:prstGeom prst="rect">
            <a:avLst/>
          </a:prstGeom>
          <a:noFill/>
        </p:spPr>
        <p:txBody>
          <a:bodyPr wrap="square" rtlCol="0">
            <a:spAutoFit/>
          </a:bodyPr>
          <a:lstStyle/>
          <a:p>
            <a:pPr algn="ctr"/>
            <a:r>
              <a:rPr lang="en-US" smtClean="0">
                <a:solidFill>
                  <a:schemeClr val="bg1">
                    <a:lumMod val="50000"/>
                  </a:schemeClr>
                </a:solidFill>
              </a:rPr>
              <a:t>[ICDM15, TKDE16, ECML16, WSDM17, TKDD18] </a:t>
            </a:r>
            <a:endParaRPr lang="en-US">
              <a:solidFill>
                <a:schemeClr val="bg1">
                  <a:lumMod val="50000"/>
                </a:schemeClr>
              </a:solidFill>
            </a:endParaRPr>
          </a:p>
        </p:txBody>
      </p:sp>
      <p:sp>
        <p:nvSpPr>
          <p:cNvPr id="41" name="TextBox 40"/>
          <p:cNvSpPr txBox="1"/>
          <p:nvPr/>
        </p:nvSpPr>
        <p:spPr>
          <a:xfrm>
            <a:off x="8485632" y="4368261"/>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Tensor Streams</a:t>
            </a:r>
            <a:endParaRPr lang="en-US" sz="2800">
              <a:solidFill>
                <a:schemeClr val="bg1">
                  <a:lumMod val="50000"/>
                </a:schemeClr>
              </a:solidFill>
            </a:endParaRPr>
          </a:p>
        </p:txBody>
      </p:sp>
      <p:sp>
        <p:nvSpPr>
          <p:cNvPr id="42" name="TextBox 41"/>
          <p:cNvSpPr txBox="1"/>
          <p:nvPr/>
        </p:nvSpPr>
        <p:spPr>
          <a:xfrm>
            <a:off x="8485632" y="4765286"/>
            <a:ext cx="3200400" cy="646331"/>
          </a:xfrm>
          <a:prstGeom prst="rect">
            <a:avLst/>
          </a:prstGeom>
          <a:noFill/>
        </p:spPr>
        <p:txBody>
          <a:bodyPr wrap="square" rtlCol="0">
            <a:spAutoFit/>
          </a:bodyPr>
          <a:lstStyle/>
          <a:p>
            <a:pPr algn="ctr"/>
            <a:r>
              <a:rPr lang="en-US" smtClean="0">
                <a:solidFill>
                  <a:schemeClr val="bg1">
                    <a:lumMod val="50000"/>
                  </a:schemeClr>
                </a:solidFill>
              </a:rPr>
              <a:t>[</a:t>
            </a:r>
            <a:r>
              <a:rPr lang="en-US">
                <a:solidFill>
                  <a:schemeClr val="bg1">
                    <a:lumMod val="50000"/>
                  </a:schemeClr>
                </a:solidFill>
              </a:rPr>
              <a:t>KDD17, </a:t>
            </a:r>
            <a:r>
              <a:rPr lang="en-US" smtClean="0">
                <a:solidFill>
                  <a:schemeClr val="bg1">
                    <a:lumMod val="50000"/>
                  </a:schemeClr>
                </a:solidFill>
              </a:rPr>
              <a:t>WWW17, ECML17</a:t>
            </a:r>
            <a:r>
              <a:rPr lang="en-US">
                <a:solidFill>
                  <a:schemeClr val="bg1">
                    <a:lumMod val="50000"/>
                  </a:schemeClr>
                </a:solidFill>
              </a:rPr>
              <a:t>, </a:t>
            </a:r>
            <a:r>
              <a:rPr lang="en-US" smtClean="0">
                <a:solidFill>
                  <a:schemeClr val="bg1">
                    <a:lumMod val="50000"/>
                  </a:schemeClr>
                </a:solidFill>
              </a:rPr>
              <a:t>CIKM17, TKDE18, SDM19] </a:t>
            </a:r>
            <a:endParaRPr lang="en-US">
              <a:solidFill>
                <a:schemeClr val="bg1">
                  <a:lumMod val="50000"/>
                </a:schemeClr>
              </a:solidFill>
            </a:endParaRPr>
          </a:p>
        </p:txBody>
      </p:sp>
      <p:sp>
        <p:nvSpPr>
          <p:cNvPr id="46" name="TextBox 45"/>
          <p:cNvSpPr txBox="1"/>
          <p:nvPr/>
        </p:nvSpPr>
        <p:spPr>
          <a:xfrm>
            <a:off x="8485632" y="3787413"/>
            <a:ext cx="3200400" cy="369332"/>
          </a:xfrm>
          <a:prstGeom prst="rect">
            <a:avLst/>
          </a:prstGeom>
          <a:noFill/>
        </p:spPr>
        <p:txBody>
          <a:bodyPr wrap="square" rtlCol="0">
            <a:spAutoFit/>
          </a:bodyPr>
          <a:lstStyle/>
          <a:p>
            <a:pPr algn="ctr"/>
            <a:r>
              <a:rPr lang="en-US" smtClean="0"/>
              <a:t>[ECML18, CIKM18]</a:t>
            </a:r>
            <a:endParaRPr lang="en-US"/>
          </a:p>
        </p:txBody>
      </p:sp>
      <p:sp>
        <p:nvSpPr>
          <p:cNvPr id="47" name="Rectangle 46">
            <a:extLst>
              <a:ext uri="{FF2B5EF4-FFF2-40B4-BE49-F238E27FC236}">
                <a16:creationId xmlns="" xmlns:a16="http://schemas.microsoft.com/office/drawing/2014/main" id="{E01F5624-0188-7942-A3C1-BE36A8818AC1}"/>
              </a:ext>
            </a:extLst>
          </p:cNvPr>
          <p:cNvSpPr/>
          <p:nvPr/>
        </p:nvSpPr>
        <p:spPr>
          <a:xfrm>
            <a:off x="0" y="6225550"/>
            <a:ext cx="12192000" cy="632450"/>
          </a:xfrm>
          <a:prstGeom prst="rect">
            <a:avLst/>
          </a:prstGeom>
          <a:solidFill>
            <a:srgbClr val="BEE88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rPr>
              <a:t>Hooi</a:t>
            </a:r>
            <a:r>
              <a:rPr lang="en-US">
                <a:solidFill>
                  <a:schemeClr val="tx1">
                    <a:lumMod val="85000"/>
                    <a:lumOff val="15000"/>
                  </a:schemeClr>
                </a:solidFill>
              </a:rPr>
              <a:t>, Song, Beutel, Shah, Shin, and Faloutsos. </a:t>
            </a:r>
            <a:r>
              <a:rPr lang="en-US" smtClean="0">
                <a:solidFill>
                  <a:schemeClr val="tx1">
                    <a:lumMod val="85000"/>
                    <a:lumOff val="15000"/>
                  </a:schemeClr>
                </a:solidFill>
              </a:rPr>
              <a:t>“FRAUDAR</a:t>
            </a:r>
            <a:r>
              <a:rPr lang="en-US">
                <a:solidFill>
                  <a:schemeClr val="tx1">
                    <a:lumMod val="85000"/>
                    <a:lumOff val="15000"/>
                  </a:schemeClr>
                </a:solidFill>
              </a:rPr>
              <a:t>: Bounding Graph Fraud in the Face of Camouflage</a:t>
            </a:r>
            <a:r>
              <a:rPr lang="en-US" smtClean="0">
                <a:solidFill>
                  <a:schemeClr val="tx1">
                    <a:lumMod val="85000"/>
                    <a:lumOff val="15000"/>
                  </a:schemeClr>
                </a:solidFill>
              </a:rPr>
              <a:t>.” </a:t>
            </a:r>
            <a:r>
              <a:rPr lang="en-US">
                <a:solidFill>
                  <a:schemeClr val="tx1">
                    <a:lumMod val="85000"/>
                    <a:lumOff val="15000"/>
                  </a:schemeClr>
                </a:solidFill>
              </a:rPr>
              <a:t>KDD 2016</a:t>
            </a:r>
            <a:r>
              <a:rPr lang="en-US" smtClean="0">
                <a:solidFill>
                  <a:schemeClr val="tx1">
                    <a:lumMod val="85000"/>
                    <a:lumOff val="15000"/>
                  </a:schemeClr>
                </a:solidFill>
              </a:rPr>
              <a:t>.</a:t>
            </a:r>
          </a:p>
        </p:txBody>
      </p:sp>
    </p:spTree>
    <p:extLst>
      <p:ext uri="{BB962C8B-B14F-4D97-AF65-F5344CB8AC3E}">
        <p14:creationId xmlns:p14="http://schemas.microsoft.com/office/powerpoint/2010/main" val="5888715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sp>
        <p:nvSpPr>
          <p:cNvPr id="29" name="Arrow: Right 12">
            <a:extLst>
              <a:ext uri="{FF2B5EF4-FFF2-40B4-BE49-F238E27FC236}">
                <a16:creationId xmlns="" xmlns:a16="http://schemas.microsoft.com/office/drawing/2014/main" id="{88F7E5A6-16FA-42B6-B691-0F24FB90E31C}"/>
              </a:ext>
            </a:extLst>
          </p:cNvPr>
          <p:cNvSpPr/>
          <p:nvPr/>
        </p:nvSpPr>
        <p:spPr>
          <a:xfrm rot="5400000">
            <a:off x="1105973" y="3576061"/>
            <a:ext cx="2810179" cy="365752"/>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3550505" y="2569802"/>
            <a:ext cx="1851789" cy="584775"/>
          </a:xfrm>
          <a:prstGeom prst="rect">
            <a:avLst/>
          </a:prstGeom>
          <a:noFill/>
        </p:spPr>
        <p:txBody>
          <a:bodyPr wrap="none" rtlCol="0">
            <a:spAutoFit/>
          </a:bodyPr>
          <a:lstStyle/>
          <a:p>
            <a:r>
              <a:rPr lang="en-US" sz="3200" smtClean="0"/>
              <a:t>Anomaly?</a:t>
            </a:r>
            <a:endParaRPr lang="en-US" sz="3200"/>
          </a:p>
        </p:txBody>
      </p:sp>
      <p:sp>
        <p:nvSpPr>
          <p:cNvPr id="31" name="TextBox 30"/>
          <p:cNvSpPr txBox="1"/>
          <p:nvPr/>
        </p:nvSpPr>
        <p:spPr>
          <a:xfrm>
            <a:off x="3566499" y="3382017"/>
            <a:ext cx="1602746" cy="584775"/>
          </a:xfrm>
          <a:prstGeom prst="rect">
            <a:avLst/>
          </a:prstGeom>
          <a:noFill/>
        </p:spPr>
        <p:txBody>
          <a:bodyPr wrap="none" rtlCol="0">
            <a:spAutoFit/>
          </a:bodyPr>
          <a:lstStyle/>
          <a:p>
            <a:r>
              <a:rPr lang="en-US" sz="3200" smtClean="0"/>
              <a:t>Location</a:t>
            </a:r>
            <a:endParaRPr lang="en-US" sz="3200"/>
          </a:p>
        </p:txBody>
      </p:sp>
      <p:sp>
        <p:nvSpPr>
          <p:cNvPr id="32" name="TextBox 31"/>
          <p:cNvSpPr txBox="1"/>
          <p:nvPr/>
        </p:nvSpPr>
        <p:spPr>
          <a:xfrm>
            <a:off x="3537939" y="4174353"/>
            <a:ext cx="2199128" cy="584775"/>
          </a:xfrm>
          <a:prstGeom prst="rect">
            <a:avLst/>
          </a:prstGeom>
          <a:noFill/>
        </p:spPr>
        <p:txBody>
          <a:bodyPr wrap="none" rtlCol="0">
            <a:spAutoFit/>
          </a:bodyPr>
          <a:lstStyle/>
          <a:p>
            <a:r>
              <a:rPr lang="en-US" sz="3200" b="1" smtClean="0"/>
              <a:t>Explanation</a:t>
            </a:r>
            <a:endParaRPr lang="en-US" sz="3200" b="1"/>
          </a:p>
        </p:txBody>
      </p:sp>
      <p:sp>
        <p:nvSpPr>
          <p:cNvPr id="38" name="TextBox 37"/>
          <p:cNvSpPr txBox="1"/>
          <p:nvPr/>
        </p:nvSpPr>
        <p:spPr>
          <a:xfrm>
            <a:off x="-135253" y="3013605"/>
            <a:ext cx="1917529" cy="1569660"/>
          </a:xfrm>
          <a:prstGeom prst="rect">
            <a:avLst/>
          </a:prstGeom>
          <a:noFill/>
        </p:spPr>
        <p:txBody>
          <a:bodyPr wrap="square" rtlCol="0">
            <a:spAutoFit/>
          </a:bodyPr>
          <a:lstStyle/>
          <a:p>
            <a:pPr algn="ctr"/>
            <a:r>
              <a:rPr lang="en-US" sz="3200" smtClean="0"/>
              <a:t>Newly received data</a:t>
            </a:r>
            <a:endParaRPr lang="en-US" sz="320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68299" y="2511708"/>
            <a:ext cx="571905" cy="571905"/>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8873" y="3380009"/>
            <a:ext cx="563231" cy="563231"/>
          </a:xfrm>
          <a:prstGeom prst="rect">
            <a:avLst/>
          </a:prstGeom>
        </p:spPr>
      </p:pic>
      <p:sp>
        <p:nvSpPr>
          <p:cNvPr id="18" name="Rounded Rectangle 17"/>
          <p:cNvSpPr/>
          <p:nvPr/>
        </p:nvSpPr>
        <p:spPr>
          <a:xfrm>
            <a:off x="477076" y="1203227"/>
            <a:ext cx="7832035" cy="1060704"/>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77077" y="5183904"/>
            <a:ext cx="7832035" cy="1058581"/>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7724" y="5282072"/>
            <a:ext cx="835277" cy="835277"/>
          </a:xfrm>
          <a:prstGeom prst="rect">
            <a:avLst/>
          </a:prstGeom>
        </p:spPr>
      </p:pic>
      <p:pic>
        <p:nvPicPr>
          <p:cNvPr id="21" name="Picture 20"/>
          <p:cNvPicPr>
            <a:picLocks noChangeAspect="1"/>
          </p:cNvPicPr>
          <p:nvPr/>
        </p:nvPicPr>
        <p:blipFill>
          <a:blip r:embed="rId5"/>
          <a:stretch>
            <a:fillRect/>
          </a:stretch>
        </p:blipFill>
        <p:spPr>
          <a:xfrm>
            <a:off x="1556503" y="1212171"/>
            <a:ext cx="954560" cy="954560"/>
          </a:xfrm>
          <a:prstGeom prst="rect">
            <a:avLst/>
          </a:prstGeom>
        </p:spPr>
      </p:pic>
      <p:sp>
        <p:nvSpPr>
          <p:cNvPr id="22" name="TextBox 21"/>
          <p:cNvSpPr txBox="1"/>
          <p:nvPr/>
        </p:nvSpPr>
        <p:spPr>
          <a:xfrm>
            <a:off x="4575173" y="5515183"/>
            <a:ext cx="954107" cy="584775"/>
          </a:xfrm>
          <a:prstGeom prst="rect">
            <a:avLst/>
          </a:prstGeom>
          <a:noFill/>
        </p:spPr>
        <p:txBody>
          <a:bodyPr wrap="none" rtlCol="0">
            <a:spAutoFit/>
          </a:bodyPr>
          <a:lstStyle/>
          <a:p>
            <a:pPr algn="ctr"/>
            <a:r>
              <a:rPr lang="en-US" sz="3200" smtClean="0"/>
              <a:t>User</a:t>
            </a:r>
            <a:endParaRPr lang="en-US" sz="3200"/>
          </a:p>
        </p:txBody>
      </p:sp>
      <p:sp>
        <p:nvSpPr>
          <p:cNvPr id="23" name="TextBox 22"/>
          <p:cNvSpPr txBox="1"/>
          <p:nvPr/>
        </p:nvSpPr>
        <p:spPr>
          <a:xfrm>
            <a:off x="2756920" y="1413640"/>
            <a:ext cx="4665701" cy="584775"/>
          </a:xfrm>
          <a:prstGeom prst="rect">
            <a:avLst/>
          </a:prstGeom>
          <a:noFill/>
        </p:spPr>
        <p:txBody>
          <a:bodyPr wrap="none" rtlCol="0">
            <a:spAutoFit/>
          </a:bodyPr>
          <a:lstStyle/>
          <a:p>
            <a:pPr algn="ctr"/>
            <a:r>
              <a:rPr lang="en-US" sz="3200" smtClean="0"/>
              <a:t>Anomaly Detection System</a:t>
            </a:r>
            <a:endParaRPr lang="en-US" sz="3200"/>
          </a:p>
        </p:txBody>
      </p:sp>
      <p:sp>
        <p:nvSpPr>
          <p:cNvPr id="25" name="TextBox 24"/>
          <p:cNvSpPr txBox="1"/>
          <p:nvPr/>
        </p:nvSpPr>
        <p:spPr>
          <a:xfrm>
            <a:off x="6040614" y="3101159"/>
            <a:ext cx="1804789" cy="1077218"/>
          </a:xfrm>
          <a:prstGeom prst="rect">
            <a:avLst/>
          </a:prstGeom>
          <a:noFill/>
        </p:spPr>
        <p:txBody>
          <a:bodyPr wrap="none" rtlCol="0">
            <a:spAutoFit/>
          </a:bodyPr>
          <a:lstStyle/>
          <a:p>
            <a:r>
              <a:rPr lang="en-US" sz="3200" smtClean="0"/>
              <a:t>“Not an</a:t>
            </a:r>
          </a:p>
          <a:p>
            <a:r>
              <a:rPr lang="en-US" sz="3200" smtClean="0"/>
              <a:t>anomaly”</a:t>
            </a:r>
            <a:endParaRPr lang="en-US" sz="3200"/>
          </a:p>
        </p:txBody>
      </p:sp>
      <p:sp>
        <p:nvSpPr>
          <p:cNvPr id="26" name="Arrow: Right 12">
            <a:extLst>
              <a:ext uri="{FF2B5EF4-FFF2-40B4-BE49-F238E27FC236}">
                <a16:creationId xmlns="" xmlns:a16="http://schemas.microsoft.com/office/drawing/2014/main" id="{88F7E5A6-16FA-42B6-B691-0F24FB90E31C}"/>
              </a:ext>
            </a:extLst>
          </p:cNvPr>
          <p:cNvSpPr/>
          <p:nvPr/>
        </p:nvSpPr>
        <p:spPr>
          <a:xfrm rot="5400000">
            <a:off x="6466094" y="3568845"/>
            <a:ext cx="2810179" cy="365752"/>
          </a:xfrm>
          <a:prstGeom prst="rightArrow">
            <a:avLst/>
          </a:prstGeom>
          <a:noFill/>
          <a:ln w="38100">
            <a:solidFill>
              <a:srgbClr val="56B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9114735" y="1587940"/>
            <a:ext cx="3077265" cy="584775"/>
          </a:xfrm>
          <a:prstGeom prst="rect">
            <a:avLst/>
          </a:prstGeom>
          <a:noFill/>
        </p:spPr>
        <p:txBody>
          <a:bodyPr wrap="square" rtlCol="0">
            <a:spAutoFit/>
          </a:bodyPr>
          <a:lstStyle/>
          <a:p>
            <a:r>
              <a:rPr lang="en-US" sz="3200" b="1" smtClean="0">
                <a:solidFill>
                  <a:srgbClr val="FF0000"/>
                </a:solidFill>
              </a:rPr>
              <a:t>Updated output</a:t>
            </a:r>
            <a:endParaRPr lang="en-US" sz="3200" b="1">
              <a:solidFill>
                <a:srgbClr val="FF0000"/>
              </a:solidFill>
            </a:endParaRPr>
          </a:p>
        </p:txBody>
      </p:sp>
      <p:sp>
        <p:nvSpPr>
          <p:cNvPr id="33" name="TextBox 32"/>
          <p:cNvSpPr txBox="1"/>
          <p:nvPr/>
        </p:nvSpPr>
        <p:spPr>
          <a:xfrm>
            <a:off x="8909773" y="2569802"/>
            <a:ext cx="1851789" cy="584775"/>
          </a:xfrm>
          <a:prstGeom prst="rect">
            <a:avLst/>
          </a:prstGeom>
          <a:noFill/>
        </p:spPr>
        <p:txBody>
          <a:bodyPr wrap="none" rtlCol="0">
            <a:spAutoFit/>
          </a:bodyPr>
          <a:lstStyle/>
          <a:p>
            <a:r>
              <a:rPr lang="en-US" sz="3200" smtClean="0"/>
              <a:t>Anomaly?</a:t>
            </a:r>
            <a:endParaRPr lang="en-US" sz="3200"/>
          </a:p>
        </p:txBody>
      </p:sp>
      <p:sp>
        <p:nvSpPr>
          <p:cNvPr id="34" name="TextBox 33"/>
          <p:cNvSpPr txBox="1"/>
          <p:nvPr/>
        </p:nvSpPr>
        <p:spPr>
          <a:xfrm>
            <a:off x="8925767" y="3382017"/>
            <a:ext cx="1602746" cy="584775"/>
          </a:xfrm>
          <a:prstGeom prst="rect">
            <a:avLst/>
          </a:prstGeom>
          <a:noFill/>
        </p:spPr>
        <p:txBody>
          <a:bodyPr wrap="none" rtlCol="0">
            <a:spAutoFit/>
          </a:bodyPr>
          <a:lstStyle/>
          <a:p>
            <a:r>
              <a:rPr lang="en-US" sz="3200" smtClean="0"/>
              <a:t>Location</a:t>
            </a:r>
            <a:endParaRPr lang="en-US" sz="3200"/>
          </a:p>
        </p:txBody>
      </p:sp>
      <p:sp>
        <p:nvSpPr>
          <p:cNvPr id="35" name="TextBox 34"/>
          <p:cNvSpPr txBox="1"/>
          <p:nvPr/>
        </p:nvSpPr>
        <p:spPr>
          <a:xfrm>
            <a:off x="8897207" y="4174353"/>
            <a:ext cx="2199128" cy="584775"/>
          </a:xfrm>
          <a:prstGeom prst="rect">
            <a:avLst/>
          </a:prstGeom>
          <a:noFill/>
        </p:spPr>
        <p:txBody>
          <a:bodyPr wrap="none" rtlCol="0">
            <a:spAutoFit/>
          </a:bodyPr>
          <a:lstStyle/>
          <a:p>
            <a:r>
              <a:rPr lang="en-US" sz="3200" b="1" smtClean="0"/>
              <a:t>Explanation</a:t>
            </a:r>
            <a:endParaRPr lang="en-US" sz="3200" b="1"/>
          </a:p>
        </p:txBody>
      </p:sp>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7567" y="2511708"/>
            <a:ext cx="571905" cy="571905"/>
          </a:xfrm>
          <a:prstGeom prst="rect">
            <a:avLst/>
          </a:prstGeom>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28141" y="3380009"/>
            <a:ext cx="563231" cy="563231"/>
          </a:xfrm>
          <a:prstGeom prst="rect">
            <a:avLst/>
          </a:prstGeom>
        </p:spPr>
      </p:pic>
      <p:sp>
        <p:nvSpPr>
          <p:cNvPr id="41" name="Right Brace 40"/>
          <p:cNvSpPr/>
          <p:nvPr/>
        </p:nvSpPr>
        <p:spPr>
          <a:xfrm rot="17400000">
            <a:off x="10264488" y="1794095"/>
            <a:ext cx="377563" cy="145893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row: Right 12">
            <a:extLst>
              <a:ext uri="{FF2B5EF4-FFF2-40B4-BE49-F238E27FC236}">
                <a16:creationId xmlns="" xmlns:a16="http://schemas.microsoft.com/office/drawing/2014/main" id="{88F7E5A6-16FA-42B6-B691-0F24FB90E31C}"/>
              </a:ext>
            </a:extLst>
          </p:cNvPr>
          <p:cNvSpPr/>
          <p:nvPr/>
        </p:nvSpPr>
        <p:spPr>
          <a:xfrm rot="16200000">
            <a:off x="4523472" y="356038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Arrow: Right 12">
            <a:extLst>
              <a:ext uri="{FF2B5EF4-FFF2-40B4-BE49-F238E27FC236}">
                <a16:creationId xmlns="" xmlns:a16="http://schemas.microsoft.com/office/drawing/2014/main" id="{88F7E5A6-16FA-42B6-B691-0F24FB90E31C}"/>
              </a:ext>
            </a:extLst>
          </p:cNvPr>
          <p:cNvSpPr/>
          <p:nvPr/>
        </p:nvSpPr>
        <p:spPr>
          <a:xfrm rot="16200000">
            <a:off x="484032" y="3558957"/>
            <a:ext cx="2795749" cy="368559"/>
          </a:xfrm>
          <a:prstGeom prst="rightArrow">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27567" y="4172838"/>
            <a:ext cx="552628" cy="552628"/>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67446" y="4181076"/>
            <a:ext cx="552628" cy="552628"/>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44" name="Straight Connector 43"/>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4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992887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P2. Interpretability</a:t>
            </a:r>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8082" y="1320800"/>
            <a:ext cx="6849113" cy="2972904"/>
          </a:xfrm>
          <a:prstGeom prst="rect">
            <a:avLst/>
          </a:prstGeom>
        </p:spPr>
      </p:pic>
      <p:sp>
        <p:nvSpPr>
          <p:cNvPr id="44" name="TextBox 43">
            <a:extLst>
              <a:ext uri="{FF2B5EF4-FFF2-40B4-BE49-F238E27FC236}">
                <a16:creationId xmlns="" xmlns:a16="http://schemas.microsoft.com/office/drawing/2014/main" id="{6C1000BE-3E85-44C9-BF5C-55806249B1E9}"/>
              </a:ext>
            </a:extLst>
          </p:cNvPr>
          <p:cNvSpPr txBox="1"/>
          <p:nvPr/>
        </p:nvSpPr>
        <p:spPr>
          <a:xfrm>
            <a:off x="1699323" y="4461565"/>
            <a:ext cx="2248408" cy="954107"/>
          </a:xfrm>
          <a:prstGeom prst="rect">
            <a:avLst/>
          </a:prstGeom>
          <a:noFill/>
        </p:spPr>
        <p:txBody>
          <a:bodyPr wrap="square" rtlCol="0">
            <a:spAutoFit/>
          </a:bodyPr>
          <a:lstStyle/>
          <a:p>
            <a:pPr algn="ctr"/>
            <a:r>
              <a:rPr lang="en-US" altLang="ko-KR" sz="2800" b="1" u="sng">
                <a:solidFill>
                  <a:srgbClr val="0070C0"/>
                </a:solidFill>
              </a:rPr>
              <a:t>Current</a:t>
            </a:r>
          </a:p>
          <a:p>
            <a:pPr algn="ctr"/>
            <a:endParaRPr lang="ko-KR" altLang="en-US" sz="2800">
              <a:solidFill>
                <a:schemeClr val="tx1">
                  <a:lumMod val="75000"/>
                  <a:lumOff val="25000"/>
                </a:schemeClr>
              </a:solidFill>
            </a:endParaRPr>
          </a:p>
        </p:txBody>
      </p:sp>
      <p:sp>
        <p:nvSpPr>
          <p:cNvPr id="45" name="TextBox 44">
            <a:extLst>
              <a:ext uri="{FF2B5EF4-FFF2-40B4-BE49-F238E27FC236}">
                <a16:creationId xmlns="" xmlns:a16="http://schemas.microsoft.com/office/drawing/2014/main" id="{40AB5AF1-B233-4B74-9D72-8F306C62628B}"/>
              </a:ext>
            </a:extLst>
          </p:cNvPr>
          <p:cNvSpPr txBox="1"/>
          <p:nvPr/>
        </p:nvSpPr>
        <p:spPr>
          <a:xfrm>
            <a:off x="4019418" y="4461565"/>
            <a:ext cx="2248408" cy="523220"/>
          </a:xfrm>
          <a:prstGeom prst="rect">
            <a:avLst/>
          </a:prstGeom>
          <a:noFill/>
        </p:spPr>
        <p:txBody>
          <a:bodyPr wrap="square" rtlCol="0">
            <a:spAutoFit/>
          </a:bodyPr>
          <a:lstStyle/>
          <a:p>
            <a:pPr algn="ctr"/>
            <a:r>
              <a:rPr lang="en-US" altLang="ko-KR" sz="2800" b="1" u="sng">
                <a:solidFill>
                  <a:srgbClr val="0070C0"/>
                </a:solidFill>
              </a:rPr>
              <a:t>Short Term</a:t>
            </a:r>
          </a:p>
        </p:txBody>
      </p:sp>
      <p:sp>
        <p:nvSpPr>
          <p:cNvPr id="46" name="Arrow: Right 82">
            <a:extLst>
              <a:ext uri="{FF2B5EF4-FFF2-40B4-BE49-F238E27FC236}">
                <a16:creationId xmlns="" xmlns:a16="http://schemas.microsoft.com/office/drawing/2014/main" id="{7D0B9FEF-B0B1-4EBB-ADFE-12D6E8528482}"/>
              </a:ext>
            </a:extLst>
          </p:cNvPr>
          <p:cNvSpPr/>
          <p:nvPr/>
        </p:nvSpPr>
        <p:spPr>
          <a:xfrm>
            <a:off x="3698671" y="5413728"/>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Rectangle 46">
            <a:extLst>
              <a:ext uri="{FF2B5EF4-FFF2-40B4-BE49-F238E27FC236}">
                <a16:creationId xmlns="" xmlns:a16="http://schemas.microsoft.com/office/drawing/2014/main" id="{8B6D94DF-8DDE-4555-9A94-F8DF94A10268}"/>
              </a:ext>
            </a:extLst>
          </p:cNvPr>
          <p:cNvSpPr/>
          <p:nvPr/>
        </p:nvSpPr>
        <p:spPr>
          <a:xfrm>
            <a:off x="4269790" y="5077220"/>
            <a:ext cx="1895071" cy="954107"/>
          </a:xfrm>
          <a:prstGeom prst="rect">
            <a:avLst/>
          </a:prstGeom>
        </p:spPr>
        <p:txBody>
          <a:bodyPr wrap="none">
            <a:spAutoFit/>
          </a:bodyPr>
          <a:lstStyle/>
          <a:p>
            <a:pPr algn="ctr"/>
            <a:r>
              <a:rPr lang="en-US" altLang="ko-KR" sz="2800" smtClean="0">
                <a:solidFill>
                  <a:schemeClr val="tx1">
                    <a:lumMod val="75000"/>
                    <a:lumOff val="25000"/>
                  </a:schemeClr>
                </a:solidFill>
              </a:rPr>
              <a:t>Anomaly</a:t>
            </a:r>
          </a:p>
          <a:p>
            <a:pPr algn="ctr"/>
            <a:r>
              <a:rPr lang="en-US" altLang="ko-KR" sz="2800" smtClean="0">
                <a:solidFill>
                  <a:schemeClr val="tx1">
                    <a:lumMod val="75000"/>
                    <a:lumOff val="25000"/>
                  </a:schemeClr>
                </a:solidFill>
              </a:rPr>
              <a:t>Explanation</a:t>
            </a:r>
            <a:endParaRPr lang="ko-KR" altLang="en-US" sz="2800">
              <a:solidFill>
                <a:schemeClr val="tx1">
                  <a:lumMod val="75000"/>
                  <a:lumOff val="25000"/>
                </a:schemeClr>
              </a:solidFill>
            </a:endParaRPr>
          </a:p>
        </p:txBody>
      </p:sp>
      <p:sp>
        <p:nvSpPr>
          <p:cNvPr id="49" name="Arrow: Right 84">
            <a:extLst>
              <a:ext uri="{FF2B5EF4-FFF2-40B4-BE49-F238E27FC236}">
                <a16:creationId xmlns="" xmlns:a16="http://schemas.microsoft.com/office/drawing/2014/main" id="{8664D1EF-D36A-4F7E-9290-9DCA526FE178}"/>
              </a:ext>
            </a:extLst>
          </p:cNvPr>
          <p:cNvSpPr/>
          <p:nvPr/>
        </p:nvSpPr>
        <p:spPr>
          <a:xfrm>
            <a:off x="6251640" y="5413728"/>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 xmlns:a16="http://schemas.microsoft.com/office/drawing/2014/main" id="{380B1EBE-816C-475C-B6BC-6C803FA4CCF3}"/>
              </a:ext>
            </a:extLst>
          </p:cNvPr>
          <p:cNvSpPr txBox="1"/>
          <p:nvPr/>
        </p:nvSpPr>
        <p:spPr>
          <a:xfrm>
            <a:off x="7540983" y="4453729"/>
            <a:ext cx="2477414" cy="523220"/>
          </a:xfrm>
          <a:prstGeom prst="rect">
            <a:avLst/>
          </a:prstGeom>
          <a:noFill/>
        </p:spPr>
        <p:txBody>
          <a:bodyPr wrap="square" rtlCol="0">
            <a:spAutoFit/>
          </a:bodyPr>
          <a:lstStyle/>
          <a:p>
            <a:pPr algn="ctr"/>
            <a:r>
              <a:rPr lang="en-US" altLang="ko-KR" sz="2800" b="1" u="sng">
                <a:solidFill>
                  <a:srgbClr val="0070C0"/>
                </a:solidFill>
              </a:rPr>
              <a:t>Long Term</a:t>
            </a:r>
            <a:endParaRPr lang="en-US" altLang="ko-KR" sz="2800">
              <a:solidFill>
                <a:srgbClr val="0070C0"/>
              </a:solidFill>
            </a:endParaRPr>
          </a:p>
        </p:txBody>
      </p:sp>
      <p:sp>
        <p:nvSpPr>
          <p:cNvPr id="53" name="Rectangle 52">
            <a:extLst>
              <a:ext uri="{FF2B5EF4-FFF2-40B4-BE49-F238E27FC236}">
                <a16:creationId xmlns="" xmlns:a16="http://schemas.microsoft.com/office/drawing/2014/main" id="{A1CAE628-C1C3-4D93-8A02-8AFF1B78D32A}"/>
              </a:ext>
            </a:extLst>
          </p:cNvPr>
          <p:cNvSpPr/>
          <p:nvPr/>
        </p:nvSpPr>
        <p:spPr>
          <a:xfrm>
            <a:off x="6725130" y="5069384"/>
            <a:ext cx="3747926" cy="954107"/>
          </a:xfrm>
          <a:prstGeom prst="rect">
            <a:avLst/>
          </a:prstGeom>
        </p:spPr>
        <p:txBody>
          <a:bodyPr wrap="square">
            <a:spAutoFit/>
          </a:bodyPr>
          <a:lstStyle/>
          <a:p>
            <a:pPr algn="ctr"/>
            <a:r>
              <a:rPr lang="en-US" altLang="ko-KR" sz="2800" smtClean="0">
                <a:solidFill>
                  <a:schemeClr val="tx1">
                    <a:lumMod val="75000"/>
                    <a:lumOff val="25000"/>
                  </a:schemeClr>
                </a:solidFill>
              </a:rPr>
              <a:t>Interactive Anomaly Detection &amp; Explanation</a:t>
            </a:r>
            <a:endParaRPr lang="ko-KR" altLang="en-US" sz="2800">
              <a:solidFill>
                <a:schemeClr val="tx1">
                  <a:lumMod val="75000"/>
                  <a:lumOff val="25000"/>
                </a:schemeClr>
              </a:solidFill>
            </a:endParaRPr>
          </a:p>
        </p:txBody>
      </p:sp>
      <p:sp>
        <p:nvSpPr>
          <p:cNvPr id="54" name="Rectangle 53">
            <a:extLst>
              <a:ext uri="{FF2B5EF4-FFF2-40B4-BE49-F238E27FC236}">
                <a16:creationId xmlns="" xmlns:a16="http://schemas.microsoft.com/office/drawing/2014/main" id="{670631FD-439E-4C99-9DBA-A2BDD37B31C5}"/>
              </a:ext>
            </a:extLst>
          </p:cNvPr>
          <p:cNvSpPr/>
          <p:nvPr/>
        </p:nvSpPr>
        <p:spPr>
          <a:xfrm>
            <a:off x="1856464" y="5077220"/>
            <a:ext cx="1980105" cy="954107"/>
          </a:xfrm>
          <a:prstGeom prst="rect">
            <a:avLst/>
          </a:prstGeom>
        </p:spPr>
        <p:txBody>
          <a:bodyPr wrap="square">
            <a:spAutoFit/>
          </a:bodyPr>
          <a:lstStyle/>
          <a:p>
            <a:pPr algn="ctr"/>
            <a:r>
              <a:rPr lang="en-US" altLang="ko-KR" sz="2800" smtClean="0">
                <a:solidFill>
                  <a:schemeClr val="tx1">
                    <a:lumMod val="75000"/>
                    <a:lumOff val="25000"/>
                  </a:schemeClr>
                </a:solidFill>
              </a:rPr>
              <a:t>Localization</a:t>
            </a:r>
            <a:endParaRPr lang="en-US" altLang="ko-KR" sz="2800">
              <a:solidFill>
                <a:schemeClr val="tx1">
                  <a:lumMod val="75000"/>
                  <a:lumOff val="25000"/>
                </a:schemeClr>
              </a:solidFill>
            </a:endParaRPr>
          </a:p>
          <a:p>
            <a:pPr algn="ctr"/>
            <a:r>
              <a:rPr lang="en-US" altLang="ko-KR" sz="2800" smtClean="0">
                <a:solidFill>
                  <a:schemeClr val="tx1">
                    <a:lumMod val="75000"/>
                    <a:lumOff val="25000"/>
                  </a:schemeClr>
                </a:solidFill>
              </a:rPr>
              <a:t>[CIKM18</a:t>
            </a:r>
            <a:r>
              <a:rPr lang="en-US" altLang="ko-KR" sz="2800">
                <a:solidFill>
                  <a:schemeClr val="tx1">
                    <a:lumMod val="75000"/>
                    <a:lumOff val="25000"/>
                  </a:schemeClr>
                </a:solidFill>
              </a:rPr>
              <a:t>]</a:t>
            </a:r>
            <a:endParaRPr lang="ko-KR" altLang="en-US" sz="280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13" name="Straight Connector 1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15" name="Content Placeholder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spTree>
    <p:extLst>
      <p:ext uri="{BB962C8B-B14F-4D97-AF65-F5344CB8AC3E}">
        <p14:creationId xmlns:p14="http://schemas.microsoft.com/office/powerpoint/2010/main" val="180080884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68878" cy="1124696"/>
          </a:xfrm>
        </p:spPr>
        <p:txBody>
          <a:bodyPr>
            <a:normAutofit/>
          </a:bodyPr>
          <a:lstStyle/>
          <a:p>
            <a:r>
              <a:rPr lang="en-US" smtClean="0"/>
              <a:t>P3. Adversarial Robustness</a:t>
            </a:r>
            <a:endParaRPr lang="en-US"/>
          </a:p>
        </p:txBody>
      </p:sp>
      <p:sp>
        <p:nvSpPr>
          <p:cNvPr id="4" name="TextBox 3">
            <a:extLst>
              <a:ext uri="{FF2B5EF4-FFF2-40B4-BE49-F238E27FC236}">
                <a16:creationId xmlns="" xmlns:a16="http://schemas.microsoft.com/office/drawing/2014/main" id="{6C1000BE-3E85-44C9-BF5C-55806249B1E9}"/>
              </a:ext>
            </a:extLst>
          </p:cNvPr>
          <p:cNvSpPr txBox="1"/>
          <p:nvPr/>
        </p:nvSpPr>
        <p:spPr>
          <a:xfrm>
            <a:off x="1699323" y="4461565"/>
            <a:ext cx="2248408" cy="954107"/>
          </a:xfrm>
          <a:prstGeom prst="rect">
            <a:avLst/>
          </a:prstGeom>
          <a:noFill/>
        </p:spPr>
        <p:txBody>
          <a:bodyPr wrap="square" rtlCol="0">
            <a:spAutoFit/>
          </a:bodyPr>
          <a:lstStyle/>
          <a:p>
            <a:pPr algn="ctr"/>
            <a:r>
              <a:rPr lang="en-US" altLang="ko-KR" sz="2800" b="1" u="sng">
                <a:solidFill>
                  <a:srgbClr val="0070C0"/>
                </a:solidFill>
              </a:rPr>
              <a:t>Current</a:t>
            </a:r>
          </a:p>
          <a:p>
            <a:pPr algn="ctr"/>
            <a:endParaRPr lang="ko-KR" altLang="en-US" sz="2800">
              <a:solidFill>
                <a:schemeClr val="tx1">
                  <a:lumMod val="75000"/>
                  <a:lumOff val="25000"/>
                </a:schemeClr>
              </a:solidFill>
            </a:endParaRPr>
          </a:p>
        </p:txBody>
      </p:sp>
      <p:sp>
        <p:nvSpPr>
          <p:cNvPr id="5" name="TextBox 4">
            <a:extLst>
              <a:ext uri="{FF2B5EF4-FFF2-40B4-BE49-F238E27FC236}">
                <a16:creationId xmlns="" xmlns:a16="http://schemas.microsoft.com/office/drawing/2014/main" id="{40AB5AF1-B233-4B74-9D72-8F306C62628B}"/>
              </a:ext>
            </a:extLst>
          </p:cNvPr>
          <p:cNvSpPr txBox="1"/>
          <p:nvPr/>
        </p:nvSpPr>
        <p:spPr>
          <a:xfrm>
            <a:off x="4019418" y="4461565"/>
            <a:ext cx="2248408" cy="523220"/>
          </a:xfrm>
          <a:prstGeom prst="rect">
            <a:avLst/>
          </a:prstGeom>
          <a:noFill/>
        </p:spPr>
        <p:txBody>
          <a:bodyPr wrap="square" rtlCol="0">
            <a:spAutoFit/>
          </a:bodyPr>
          <a:lstStyle/>
          <a:p>
            <a:pPr algn="ctr"/>
            <a:r>
              <a:rPr lang="en-US" altLang="ko-KR" sz="2800" b="1" u="sng">
                <a:solidFill>
                  <a:srgbClr val="0070C0"/>
                </a:solidFill>
              </a:rPr>
              <a:t>Short Term</a:t>
            </a:r>
          </a:p>
        </p:txBody>
      </p:sp>
      <p:sp>
        <p:nvSpPr>
          <p:cNvPr id="6" name="Arrow: Right 82">
            <a:extLst>
              <a:ext uri="{FF2B5EF4-FFF2-40B4-BE49-F238E27FC236}">
                <a16:creationId xmlns="" xmlns:a16="http://schemas.microsoft.com/office/drawing/2014/main" id="{7D0B9FEF-B0B1-4EBB-ADFE-12D6E8528482}"/>
              </a:ext>
            </a:extLst>
          </p:cNvPr>
          <p:cNvSpPr/>
          <p:nvPr/>
        </p:nvSpPr>
        <p:spPr>
          <a:xfrm>
            <a:off x="3698671" y="5413728"/>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ectangle 6">
            <a:extLst>
              <a:ext uri="{FF2B5EF4-FFF2-40B4-BE49-F238E27FC236}">
                <a16:creationId xmlns="" xmlns:a16="http://schemas.microsoft.com/office/drawing/2014/main" id="{8B6D94DF-8DDE-4555-9A94-F8DF94A10268}"/>
              </a:ext>
            </a:extLst>
          </p:cNvPr>
          <p:cNvSpPr/>
          <p:nvPr/>
        </p:nvSpPr>
        <p:spPr>
          <a:xfrm>
            <a:off x="4208560" y="5077220"/>
            <a:ext cx="1738519" cy="954107"/>
          </a:xfrm>
          <a:prstGeom prst="rect">
            <a:avLst/>
          </a:prstGeom>
        </p:spPr>
        <p:txBody>
          <a:bodyPr wrap="square">
            <a:spAutoFit/>
          </a:bodyPr>
          <a:lstStyle/>
          <a:p>
            <a:pPr algn="ctr"/>
            <a:r>
              <a:rPr lang="en-US" altLang="ko-KR" sz="2800" smtClean="0">
                <a:solidFill>
                  <a:schemeClr val="tx1">
                    <a:lumMod val="75000"/>
                    <a:lumOff val="25000"/>
                  </a:schemeClr>
                </a:solidFill>
              </a:rPr>
              <a:t>Profit Model</a:t>
            </a:r>
            <a:endParaRPr lang="ko-KR" altLang="en-US" sz="2800">
              <a:solidFill>
                <a:schemeClr val="tx1">
                  <a:lumMod val="75000"/>
                  <a:lumOff val="25000"/>
                </a:schemeClr>
              </a:solidFill>
            </a:endParaRPr>
          </a:p>
        </p:txBody>
      </p:sp>
      <p:sp>
        <p:nvSpPr>
          <p:cNvPr id="8" name="Arrow: Right 84">
            <a:extLst>
              <a:ext uri="{FF2B5EF4-FFF2-40B4-BE49-F238E27FC236}">
                <a16:creationId xmlns="" xmlns:a16="http://schemas.microsoft.com/office/drawing/2014/main" id="{8664D1EF-D36A-4F7E-9290-9DCA526FE178}"/>
              </a:ext>
            </a:extLst>
          </p:cNvPr>
          <p:cNvSpPr/>
          <p:nvPr/>
        </p:nvSpPr>
        <p:spPr>
          <a:xfrm>
            <a:off x="6251640" y="5413728"/>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 xmlns:a16="http://schemas.microsoft.com/office/drawing/2014/main" id="{380B1EBE-816C-475C-B6BC-6C803FA4CCF3}"/>
              </a:ext>
            </a:extLst>
          </p:cNvPr>
          <p:cNvSpPr txBox="1"/>
          <p:nvPr/>
        </p:nvSpPr>
        <p:spPr>
          <a:xfrm>
            <a:off x="7165122" y="4461565"/>
            <a:ext cx="2477414" cy="523220"/>
          </a:xfrm>
          <a:prstGeom prst="rect">
            <a:avLst/>
          </a:prstGeom>
          <a:noFill/>
        </p:spPr>
        <p:txBody>
          <a:bodyPr wrap="square" rtlCol="0">
            <a:spAutoFit/>
          </a:bodyPr>
          <a:lstStyle/>
          <a:p>
            <a:pPr algn="ctr"/>
            <a:r>
              <a:rPr lang="en-US" altLang="ko-KR" sz="2800" b="1" u="sng">
                <a:solidFill>
                  <a:srgbClr val="0070C0"/>
                </a:solidFill>
              </a:rPr>
              <a:t>Long Term</a:t>
            </a:r>
            <a:endParaRPr lang="en-US" altLang="ko-KR" sz="2800">
              <a:solidFill>
                <a:srgbClr val="0070C0"/>
              </a:solidFill>
            </a:endParaRPr>
          </a:p>
        </p:txBody>
      </p:sp>
      <p:sp>
        <p:nvSpPr>
          <p:cNvPr id="10" name="Rectangle 9">
            <a:extLst>
              <a:ext uri="{FF2B5EF4-FFF2-40B4-BE49-F238E27FC236}">
                <a16:creationId xmlns="" xmlns:a16="http://schemas.microsoft.com/office/drawing/2014/main" id="{A1CAE628-C1C3-4D93-8A02-8AFF1B78D32A}"/>
              </a:ext>
            </a:extLst>
          </p:cNvPr>
          <p:cNvSpPr/>
          <p:nvPr/>
        </p:nvSpPr>
        <p:spPr>
          <a:xfrm>
            <a:off x="6349269" y="5077220"/>
            <a:ext cx="3747926" cy="954107"/>
          </a:xfrm>
          <a:prstGeom prst="rect">
            <a:avLst/>
          </a:prstGeom>
        </p:spPr>
        <p:txBody>
          <a:bodyPr wrap="square">
            <a:spAutoFit/>
          </a:bodyPr>
          <a:lstStyle/>
          <a:p>
            <a:pPr algn="ctr"/>
            <a:r>
              <a:rPr lang="en-US" altLang="ko-KR" sz="2800" err="1" smtClean="0">
                <a:solidFill>
                  <a:schemeClr val="tx1">
                    <a:lumMod val="75000"/>
                    <a:lumOff val="25000"/>
                  </a:schemeClr>
                </a:solidFill>
              </a:rPr>
              <a:t>Adversarially</a:t>
            </a:r>
            <a:r>
              <a:rPr lang="en-US" altLang="ko-KR" sz="2800" smtClean="0">
                <a:solidFill>
                  <a:schemeClr val="tx1">
                    <a:lumMod val="75000"/>
                    <a:lumOff val="25000"/>
                  </a:schemeClr>
                </a:solidFill>
              </a:rPr>
              <a:t> Robust Framework</a:t>
            </a:r>
            <a:endParaRPr lang="ko-KR" altLang="en-US" sz="2800">
              <a:solidFill>
                <a:schemeClr val="tx1">
                  <a:lumMod val="75000"/>
                  <a:lumOff val="25000"/>
                </a:schemeClr>
              </a:solidFill>
            </a:endParaRPr>
          </a:p>
        </p:txBody>
      </p:sp>
      <p:sp>
        <p:nvSpPr>
          <p:cNvPr id="11" name="Rectangle 10">
            <a:extLst>
              <a:ext uri="{FF2B5EF4-FFF2-40B4-BE49-F238E27FC236}">
                <a16:creationId xmlns="" xmlns:a16="http://schemas.microsoft.com/office/drawing/2014/main" id="{670631FD-439E-4C99-9DBA-A2BDD37B31C5}"/>
              </a:ext>
            </a:extLst>
          </p:cNvPr>
          <p:cNvSpPr/>
          <p:nvPr/>
        </p:nvSpPr>
        <p:spPr>
          <a:xfrm>
            <a:off x="1612544" y="5077220"/>
            <a:ext cx="2224025" cy="954107"/>
          </a:xfrm>
          <a:prstGeom prst="rect">
            <a:avLst/>
          </a:prstGeom>
        </p:spPr>
        <p:txBody>
          <a:bodyPr wrap="square">
            <a:spAutoFit/>
          </a:bodyPr>
          <a:lstStyle/>
          <a:p>
            <a:pPr algn="ctr"/>
            <a:r>
              <a:rPr lang="en-US" altLang="ko-KR" sz="2800" smtClean="0">
                <a:solidFill>
                  <a:schemeClr val="tx1">
                    <a:lumMod val="75000"/>
                    <a:lumOff val="25000"/>
                  </a:schemeClr>
                </a:solidFill>
              </a:rPr>
              <a:t>Static Graphs</a:t>
            </a:r>
            <a:endParaRPr lang="en-US" altLang="ko-KR" sz="2800">
              <a:solidFill>
                <a:schemeClr val="tx1">
                  <a:lumMod val="75000"/>
                  <a:lumOff val="25000"/>
                </a:schemeClr>
              </a:solidFill>
            </a:endParaRPr>
          </a:p>
          <a:p>
            <a:pPr algn="ctr"/>
            <a:r>
              <a:rPr lang="en-US" altLang="ko-KR" sz="2800" smtClean="0">
                <a:solidFill>
                  <a:schemeClr val="tx1">
                    <a:lumMod val="75000"/>
                    <a:lumOff val="25000"/>
                  </a:schemeClr>
                </a:solidFill>
              </a:rPr>
              <a:t>[KDD16]</a:t>
            </a:r>
            <a:endParaRPr lang="ko-KR" altLang="en-US" sz="2800"/>
          </a:p>
        </p:txBody>
      </p:sp>
      <p:sp>
        <p:nvSpPr>
          <p:cNvPr id="12" name="Rectangle 11">
            <a:extLst>
              <a:ext uri="{FF2B5EF4-FFF2-40B4-BE49-F238E27FC236}">
                <a16:creationId xmlns="" xmlns:a16="http://schemas.microsoft.com/office/drawing/2014/main" id="{8B6D94DF-8DDE-4555-9A94-F8DF94A10268}"/>
              </a:ext>
            </a:extLst>
          </p:cNvPr>
          <p:cNvSpPr/>
          <p:nvPr/>
        </p:nvSpPr>
        <p:spPr>
          <a:xfrm>
            <a:off x="1677442" y="2487391"/>
            <a:ext cx="1922271" cy="523220"/>
          </a:xfrm>
          <a:prstGeom prst="rect">
            <a:avLst/>
          </a:prstGeom>
        </p:spPr>
        <p:txBody>
          <a:bodyPr wrap="square">
            <a:spAutoFit/>
          </a:bodyPr>
          <a:lstStyle/>
          <a:p>
            <a:pPr algn="ctr"/>
            <a:r>
              <a:rPr lang="en-US" altLang="ko-KR" sz="2800" smtClean="0">
                <a:solidFill>
                  <a:schemeClr val="tx1">
                    <a:lumMod val="75000"/>
                    <a:lumOff val="25000"/>
                  </a:schemeClr>
                </a:solidFill>
              </a:rPr>
              <a:t>Adversaries</a:t>
            </a:r>
            <a:endParaRPr lang="ko-KR" altLang="en-US" sz="2800">
              <a:solidFill>
                <a:schemeClr val="tx1">
                  <a:lumMod val="75000"/>
                  <a:lumOff val="25000"/>
                </a:schemeClr>
              </a:solidFill>
            </a:endParaRPr>
          </a:p>
        </p:txBody>
      </p:sp>
      <p:sp>
        <p:nvSpPr>
          <p:cNvPr id="13" name="Rectangle 12">
            <a:extLst>
              <a:ext uri="{FF2B5EF4-FFF2-40B4-BE49-F238E27FC236}">
                <a16:creationId xmlns="" xmlns:a16="http://schemas.microsoft.com/office/drawing/2014/main" id="{8B6D94DF-8DDE-4555-9A94-F8DF94A10268}"/>
              </a:ext>
            </a:extLst>
          </p:cNvPr>
          <p:cNvSpPr/>
          <p:nvPr/>
        </p:nvSpPr>
        <p:spPr>
          <a:xfrm>
            <a:off x="5677215" y="2470090"/>
            <a:ext cx="1922271" cy="954107"/>
          </a:xfrm>
          <a:prstGeom prst="rect">
            <a:avLst/>
          </a:prstGeom>
        </p:spPr>
        <p:txBody>
          <a:bodyPr wrap="square">
            <a:spAutoFit/>
          </a:bodyPr>
          <a:lstStyle/>
          <a:p>
            <a:pPr algn="ctr"/>
            <a:r>
              <a:rPr lang="en-US" altLang="ko-KR" sz="2800" smtClean="0">
                <a:solidFill>
                  <a:schemeClr val="tx1">
                    <a:lumMod val="75000"/>
                    <a:lumOff val="25000"/>
                  </a:schemeClr>
                </a:solidFill>
              </a:rPr>
              <a:t>Detection</a:t>
            </a:r>
          </a:p>
          <a:p>
            <a:pPr algn="ctr"/>
            <a:r>
              <a:rPr lang="en-US" altLang="ko-KR" sz="2800" smtClean="0">
                <a:solidFill>
                  <a:schemeClr val="tx1">
                    <a:lumMod val="75000"/>
                    <a:lumOff val="25000"/>
                  </a:schemeClr>
                </a:solidFill>
              </a:rPr>
              <a:t>Algorithm</a:t>
            </a:r>
            <a:endParaRPr lang="ko-KR" altLang="en-US" sz="2800">
              <a:solidFill>
                <a:schemeClr val="tx1">
                  <a:lumMod val="75000"/>
                  <a:lumOff val="25000"/>
                </a:schemeClr>
              </a:solidFill>
            </a:endParaRPr>
          </a:p>
        </p:txBody>
      </p:sp>
      <p:sp>
        <p:nvSpPr>
          <p:cNvPr id="15" name="Circular Arrow 14"/>
          <p:cNvSpPr/>
          <p:nvPr/>
        </p:nvSpPr>
        <p:spPr>
          <a:xfrm>
            <a:off x="3599715" y="2168955"/>
            <a:ext cx="2176457" cy="1488048"/>
          </a:xfrm>
          <a:prstGeom prst="circularArrow">
            <a:avLst>
              <a:gd name="adj1" fmla="val 9713"/>
              <a:gd name="adj2" fmla="val 1142319"/>
              <a:gd name="adj3" fmla="val 20557132"/>
              <a:gd name="adj4" fmla="val 10851084"/>
              <a:gd name="adj5" fmla="val 132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p:cNvSpPr/>
          <p:nvPr/>
        </p:nvSpPr>
        <p:spPr>
          <a:xfrm flipH="1" flipV="1">
            <a:off x="3599714" y="2306712"/>
            <a:ext cx="2161221" cy="1567531"/>
          </a:xfrm>
          <a:prstGeom prst="circularArrow">
            <a:avLst>
              <a:gd name="adj1" fmla="val 9713"/>
              <a:gd name="adj2" fmla="val 1142319"/>
              <a:gd name="adj3" fmla="val 20557132"/>
              <a:gd name="adj4" fmla="val 10851084"/>
              <a:gd name="adj5" fmla="val 132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86553" y="3030252"/>
            <a:ext cx="648012" cy="648012"/>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9802" y="3030252"/>
            <a:ext cx="600161" cy="600161"/>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3605" y="3389661"/>
            <a:ext cx="641500" cy="641500"/>
          </a:xfrm>
          <a:prstGeom prst="rect">
            <a:avLst/>
          </a:prstGeom>
        </p:spPr>
      </p:pic>
      <p:sp>
        <p:nvSpPr>
          <p:cNvPr id="20" name="Rectangle 19">
            <a:extLst>
              <a:ext uri="{FF2B5EF4-FFF2-40B4-BE49-F238E27FC236}">
                <a16:creationId xmlns="" xmlns:a16="http://schemas.microsoft.com/office/drawing/2014/main" id="{8B6D94DF-8DDE-4555-9A94-F8DF94A10268}"/>
              </a:ext>
            </a:extLst>
          </p:cNvPr>
          <p:cNvSpPr/>
          <p:nvPr/>
        </p:nvSpPr>
        <p:spPr>
          <a:xfrm>
            <a:off x="3746424" y="3730912"/>
            <a:ext cx="1922271" cy="523220"/>
          </a:xfrm>
          <a:prstGeom prst="rect">
            <a:avLst/>
          </a:prstGeom>
        </p:spPr>
        <p:txBody>
          <a:bodyPr wrap="square">
            <a:spAutoFit/>
          </a:bodyPr>
          <a:lstStyle/>
          <a:p>
            <a:pPr algn="ctr"/>
            <a:r>
              <a:rPr lang="en-US" altLang="ko-KR" sz="2800" smtClean="0">
                <a:solidFill>
                  <a:schemeClr val="tx1">
                    <a:lumMod val="75000"/>
                    <a:lumOff val="25000"/>
                  </a:schemeClr>
                </a:solidFill>
              </a:rPr>
              <a:t>catches</a:t>
            </a:r>
            <a:endParaRPr lang="ko-KR" altLang="en-US" sz="2800">
              <a:solidFill>
                <a:schemeClr val="tx1">
                  <a:lumMod val="75000"/>
                  <a:lumOff val="25000"/>
                </a:schemeClr>
              </a:solidFill>
            </a:endParaRPr>
          </a:p>
        </p:txBody>
      </p:sp>
      <p:sp>
        <p:nvSpPr>
          <p:cNvPr id="21" name="Rectangle 20">
            <a:extLst>
              <a:ext uri="{FF2B5EF4-FFF2-40B4-BE49-F238E27FC236}">
                <a16:creationId xmlns="" xmlns:a16="http://schemas.microsoft.com/office/drawing/2014/main" id="{8B6D94DF-8DDE-4555-9A94-F8DF94A10268}"/>
              </a:ext>
            </a:extLst>
          </p:cNvPr>
          <p:cNvSpPr/>
          <p:nvPr/>
        </p:nvSpPr>
        <p:spPr>
          <a:xfrm>
            <a:off x="3746424" y="2455432"/>
            <a:ext cx="1922271" cy="523220"/>
          </a:xfrm>
          <a:prstGeom prst="rect">
            <a:avLst/>
          </a:prstGeom>
        </p:spPr>
        <p:txBody>
          <a:bodyPr wrap="square">
            <a:spAutoFit/>
          </a:bodyPr>
          <a:lstStyle/>
          <a:p>
            <a:pPr algn="ctr"/>
            <a:r>
              <a:rPr lang="en-US" altLang="ko-KR" sz="2800" smtClean="0">
                <a:solidFill>
                  <a:schemeClr val="tx1">
                    <a:lumMod val="75000"/>
                    <a:lumOff val="25000"/>
                  </a:schemeClr>
                </a:solidFill>
              </a:rPr>
              <a:t>avoids</a:t>
            </a:r>
            <a:endParaRPr lang="ko-KR" altLang="en-US" sz="2800">
              <a:solidFill>
                <a:schemeClr val="tx1">
                  <a:lumMod val="75000"/>
                  <a:lumOff val="25000"/>
                </a:schemeClr>
              </a:solidFill>
            </a:endParaRPr>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cxnSp>
        <p:nvCxnSpPr>
          <p:cNvPr id="23" name="Straight Connector 2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98532" y="6424500"/>
            <a:ext cx="1805687" cy="369332"/>
          </a:xfrm>
          <a:prstGeom prst="rect">
            <a:avLst/>
          </a:prstGeom>
          <a:noFill/>
        </p:spPr>
        <p:txBody>
          <a:bodyPr wrap="none" rtlCol="0">
            <a:spAutoFit/>
          </a:bodyPr>
          <a:lstStyle/>
          <a:p>
            <a:r>
              <a:rPr lang="en-US" smtClean="0">
                <a:solidFill>
                  <a:schemeClr val="bg1"/>
                </a:solidFill>
              </a:rPr>
              <a:t>Future Directions</a:t>
            </a:r>
            <a:endParaRPr lang="en-US">
              <a:solidFill>
                <a:srgbClr val="005500"/>
              </a:solidFill>
            </a:endParaRPr>
          </a:p>
        </p:txBody>
      </p:sp>
      <p:pic>
        <p:nvPicPr>
          <p:cNvPr id="25"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grpSp>
        <p:nvGrpSpPr>
          <p:cNvPr id="27" name="Group 26"/>
          <p:cNvGrpSpPr/>
          <p:nvPr/>
        </p:nvGrpSpPr>
        <p:grpSpPr>
          <a:xfrm>
            <a:off x="32084" y="1191531"/>
            <a:ext cx="13431662" cy="829933"/>
            <a:chOff x="130652" y="1219010"/>
            <a:chExt cx="13431662" cy="829933"/>
          </a:xfrm>
        </p:grpSpPr>
        <p:sp>
          <p:nvSpPr>
            <p:cNvPr id="28" name="Content Placeholder 2"/>
            <p:cNvSpPr txBox="1">
              <a:spLocks/>
            </p:cNvSpPr>
            <p:nvPr/>
          </p:nvSpPr>
          <p:spPr>
            <a:xfrm>
              <a:off x="700534" y="1303463"/>
              <a:ext cx="12861780" cy="745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smtClean="0"/>
                <a:t> How </a:t>
              </a:r>
              <a:r>
                <a:rPr lang="en-US" i="1"/>
                <a:t>can we detect adversaries who are trying to avoid detection?</a:t>
              </a:r>
            </a:p>
          </p:txBody>
        </p:sp>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30" name="Rectangle 29"/>
            <p:cNvSpPr/>
            <p:nvPr/>
          </p:nvSpPr>
          <p:spPr>
            <a:xfrm>
              <a:off x="130652" y="1219010"/>
              <a:ext cx="10942462"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279559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 Anomaly Detection</a:t>
            </a:r>
            <a:endParaRPr lang="en-US"/>
          </a:p>
        </p:txBody>
      </p:sp>
      <p:sp>
        <p:nvSpPr>
          <p:cNvPr id="3" name="Content Placeholder 2"/>
          <p:cNvSpPr>
            <a:spLocks noGrp="1"/>
          </p:cNvSpPr>
          <p:nvPr>
            <p:ph idx="1"/>
          </p:nvPr>
        </p:nvSpPr>
        <p:spPr>
          <a:xfrm>
            <a:off x="2294021" y="1275502"/>
            <a:ext cx="9609220" cy="2487918"/>
          </a:xfrm>
        </p:spPr>
        <p:txBody>
          <a:bodyPr>
            <a:normAutofit/>
          </a:bodyPr>
          <a:lstStyle/>
          <a:p>
            <a:pPr marL="0" indent="0">
              <a:buNone/>
            </a:pPr>
            <a:r>
              <a:rPr lang="en-US">
                <a:latin typeface="Cambria" charset="0"/>
                <a:ea typeface="Cambria" charset="0"/>
                <a:cs typeface="Cambria" charset="0"/>
              </a:rPr>
              <a:t>A capacity for surprise is an essential aspect of our mental life, and surprise itself is the most sensitive indication of how we understand our world and what we expect from it</a:t>
            </a:r>
            <a:r>
              <a:rPr lang="en-US" smtClean="0">
                <a:latin typeface="Cambria" charset="0"/>
                <a:ea typeface="Cambria" charset="0"/>
                <a:cs typeface="Cambria" charset="0"/>
              </a:rPr>
              <a:t>.</a:t>
            </a:r>
            <a:br>
              <a:rPr lang="en-US" smtClean="0">
                <a:latin typeface="Cambria" charset="0"/>
                <a:ea typeface="Cambria" charset="0"/>
                <a:cs typeface="Cambria" charset="0"/>
              </a:rPr>
            </a:br>
            <a:endParaRPr lang="en-US">
              <a:latin typeface="Cambria" charset="0"/>
              <a:ea typeface="Cambria" charset="0"/>
              <a:cs typeface="Cambria" charset="0"/>
            </a:endParaRPr>
          </a:p>
          <a:p>
            <a:pPr marL="0" indent="0" algn="r">
              <a:buNone/>
            </a:pPr>
            <a:r>
              <a:rPr lang="en-US" smtClean="0">
                <a:latin typeface="Cambria" charset="0"/>
                <a:ea typeface="Cambria" charset="0"/>
                <a:cs typeface="Cambria" charset="0"/>
              </a:rPr>
              <a:t>Daniel </a:t>
            </a:r>
            <a:r>
              <a:rPr lang="en-US" err="1" smtClean="0">
                <a:latin typeface="Cambria" charset="0"/>
                <a:ea typeface="Cambria" charset="0"/>
                <a:cs typeface="Cambria" charset="0"/>
              </a:rPr>
              <a:t>Kahnemann</a:t>
            </a:r>
            <a:r>
              <a:rPr lang="en-US" smtClean="0">
                <a:latin typeface="Cambria" charset="0"/>
                <a:ea typeface="Cambria" charset="0"/>
                <a:cs typeface="Cambria" charset="0"/>
              </a:rPr>
              <a:t>, </a:t>
            </a:r>
            <a:r>
              <a:rPr lang="en-US" i="1" smtClean="0">
                <a:latin typeface="Cambria" charset="0"/>
                <a:ea typeface="Cambria" charset="0"/>
                <a:cs typeface="Cambria" charset="0"/>
              </a:rPr>
              <a:t>Thinking, Fast and Slow</a:t>
            </a:r>
          </a:p>
          <a:p>
            <a:pPr marL="0" indent="0">
              <a:buNone/>
            </a:pPr>
            <a:endParaRPr lang="en-US" i="1">
              <a:latin typeface="Cambria Math" charset="0"/>
              <a:ea typeface="Cambria Math" charset="0"/>
              <a:cs typeface="Cambria Math" charset="0"/>
            </a:endParaRPr>
          </a:p>
        </p:txBody>
      </p:sp>
      <p:pic>
        <p:nvPicPr>
          <p:cNvPr id="4" name="Picture 3"/>
          <p:cNvPicPr>
            <a:picLocks noChangeAspect="1"/>
          </p:cNvPicPr>
          <p:nvPr/>
        </p:nvPicPr>
        <p:blipFill>
          <a:blip r:embed="rId3"/>
          <a:stretch>
            <a:fillRect/>
          </a:stretch>
        </p:blipFill>
        <p:spPr>
          <a:xfrm>
            <a:off x="417094" y="1440455"/>
            <a:ext cx="1622733" cy="2104849"/>
          </a:xfrm>
          <a:prstGeom prst="rect">
            <a:avLst/>
          </a:prstGeom>
        </p:spPr>
      </p:pic>
    </p:spTree>
    <p:extLst>
      <p:ext uri="{BB962C8B-B14F-4D97-AF65-F5344CB8AC3E}">
        <p14:creationId xmlns:p14="http://schemas.microsoft.com/office/powerpoint/2010/main" val="17986441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 Anomaly Detection</a:t>
            </a:r>
            <a:endParaRPr lang="en-US"/>
          </a:p>
        </p:txBody>
      </p:sp>
      <p:sp>
        <p:nvSpPr>
          <p:cNvPr id="3" name="Content Placeholder 2"/>
          <p:cNvSpPr>
            <a:spLocks noGrp="1"/>
          </p:cNvSpPr>
          <p:nvPr>
            <p:ph idx="1"/>
          </p:nvPr>
        </p:nvSpPr>
        <p:spPr>
          <a:xfrm>
            <a:off x="2294021" y="1275502"/>
            <a:ext cx="9609220" cy="2487918"/>
          </a:xfrm>
        </p:spPr>
        <p:txBody>
          <a:bodyPr>
            <a:normAutofit/>
          </a:bodyPr>
          <a:lstStyle/>
          <a:p>
            <a:pPr marL="0" indent="0">
              <a:buNone/>
            </a:pPr>
            <a:r>
              <a:rPr lang="en-US">
                <a:latin typeface="Cambria" charset="0"/>
                <a:ea typeface="Cambria" charset="0"/>
                <a:cs typeface="Cambria" charset="0"/>
              </a:rPr>
              <a:t>A capacity for surprise is an essential aspect of our mental life, and </a:t>
            </a:r>
            <a:r>
              <a:rPr lang="en-US" b="1">
                <a:latin typeface="Cambria" charset="0"/>
                <a:ea typeface="Cambria" charset="0"/>
                <a:cs typeface="Cambria" charset="0"/>
              </a:rPr>
              <a:t>surprise</a:t>
            </a:r>
            <a:r>
              <a:rPr lang="en-US">
                <a:latin typeface="Cambria" charset="0"/>
                <a:ea typeface="Cambria" charset="0"/>
                <a:cs typeface="Cambria" charset="0"/>
              </a:rPr>
              <a:t> itself is the most sensitive indication of how we understand our world and what we expect from it</a:t>
            </a:r>
            <a:r>
              <a:rPr lang="en-US" smtClean="0">
                <a:latin typeface="Cambria" charset="0"/>
                <a:ea typeface="Cambria" charset="0"/>
                <a:cs typeface="Cambria" charset="0"/>
              </a:rPr>
              <a:t>.</a:t>
            </a:r>
            <a:br>
              <a:rPr lang="en-US" smtClean="0">
                <a:latin typeface="Cambria" charset="0"/>
                <a:ea typeface="Cambria" charset="0"/>
                <a:cs typeface="Cambria" charset="0"/>
              </a:rPr>
            </a:br>
            <a:endParaRPr lang="en-US">
              <a:latin typeface="Cambria" charset="0"/>
              <a:ea typeface="Cambria" charset="0"/>
              <a:cs typeface="Cambria" charset="0"/>
            </a:endParaRPr>
          </a:p>
          <a:p>
            <a:pPr marL="0" indent="0" algn="r">
              <a:buNone/>
            </a:pPr>
            <a:r>
              <a:rPr lang="en-US" smtClean="0">
                <a:latin typeface="Cambria" charset="0"/>
                <a:ea typeface="Cambria" charset="0"/>
                <a:cs typeface="Cambria" charset="0"/>
              </a:rPr>
              <a:t>Daniel </a:t>
            </a:r>
            <a:r>
              <a:rPr lang="en-US" err="1" smtClean="0">
                <a:latin typeface="Cambria" charset="0"/>
                <a:ea typeface="Cambria" charset="0"/>
                <a:cs typeface="Cambria" charset="0"/>
              </a:rPr>
              <a:t>Kahnemann</a:t>
            </a:r>
            <a:r>
              <a:rPr lang="en-US" smtClean="0">
                <a:latin typeface="Cambria" charset="0"/>
                <a:ea typeface="Cambria" charset="0"/>
                <a:cs typeface="Cambria" charset="0"/>
              </a:rPr>
              <a:t>, </a:t>
            </a:r>
            <a:r>
              <a:rPr lang="en-US" i="1" smtClean="0">
                <a:latin typeface="Cambria" charset="0"/>
                <a:ea typeface="Cambria" charset="0"/>
                <a:cs typeface="Cambria" charset="0"/>
              </a:rPr>
              <a:t>Thinking, Fast and Slow</a:t>
            </a:r>
          </a:p>
          <a:p>
            <a:pPr marL="0" indent="0">
              <a:buNone/>
            </a:pPr>
            <a:endParaRPr lang="en-US" i="1">
              <a:latin typeface="Cambria Math" charset="0"/>
              <a:ea typeface="Cambria Math" charset="0"/>
              <a:cs typeface="Cambria Math" charset="0"/>
            </a:endParaRPr>
          </a:p>
        </p:txBody>
      </p:sp>
      <p:pic>
        <p:nvPicPr>
          <p:cNvPr id="4" name="Picture 3"/>
          <p:cNvPicPr>
            <a:picLocks noChangeAspect="1"/>
          </p:cNvPicPr>
          <p:nvPr/>
        </p:nvPicPr>
        <p:blipFill>
          <a:blip r:embed="rId3"/>
          <a:stretch>
            <a:fillRect/>
          </a:stretch>
        </p:blipFill>
        <p:spPr>
          <a:xfrm>
            <a:off x="417094" y="1440455"/>
            <a:ext cx="1622733" cy="2104849"/>
          </a:xfrm>
          <a:prstGeom prst="rect">
            <a:avLst/>
          </a:prstGeom>
        </p:spPr>
      </p:pic>
      <p:sp>
        <p:nvSpPr>
          <p:cNvPr id="5" name="Content Placeholder 2"/>
          <p:cNvSpPr txBox="1">
            <a:spLocks/>
          </p:cNvSpPr>
          <p:nvPr/>
        </p:nvSpPr>
        <p:spPr>
          <a:xfrm>
            <a:off x="-238538" y="3836811"/>
            <a:ext cx="3793958" cy="4715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u="sng" smtClean="0">
                <a:latin typeface="Calibri" charset="0"/>
                <a:ea typeface="Calibri" charset="0"/>
                <a:cs typeface="Calibri" charset="0"/>
              </a:rPr>
              <a:t>Connections</a:t>
            </a:r>
            <a:r>
              <a:rPr lang="en-US" b="1" smtClean="0">
                <a:latin typeface="Calibri" charset="0"/>
                <a:ea typeface="Calibri" charset="0"/>
                <a:cs typeface="Calibri" charset="0"/>
              </a:rPr>
              <a:t>:</a:t>
            </a:r>
          </a:p>
        </p:txBody>
      </p:sp>
      <p:sp>
        <p:nvSpPr>
          <p:cNvPr id="6" name="Content Placeholder 2"/>
          <p:cNvSpPr txBox="1">
            <a:spLocks/>
          </p:cNvSpPr>
          <p:nvPr/>
        </p:nvSpPr>
        <p:spPr>
          <a:xfrm>
            <a:off x="4434149" y="4124546"/>
            <a:ext cx="3181331" cy="1429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u="sng" smtClean="0">
                <a:latin typeface="Calibri" charset="0"/>
                <a:ea typeface="Calibri" charset="0"/>
                <a:cs typeface="Calibri" charset="0"/>
              </a:rPr>
              <a:t>Anomaly Detection</a:t>
            </a:r>
            <a:r>
              <a:rPr lang="en-US" b="1" smtClean="0">
                <a:latin typeface="Calibri" charset="0"/>
                <a:ea typeface="Calibri" charset="0"/>
                <a:cs typeface="Calibri" charset="0"/>
              </a:rPr>
              <a:t>: </a:t>
            </a:r>
            <a:r>
              <a:rPr lang="en-US" smtClean="0">
                <a:latin typeface="Calibri" charset="0"/>
                <a:ea typeface="Calibri" charset="0"/>
                <a:cs typeface="Calibri" charset="0"/>
              </a:rPr>
              <a:t>teaching computers to be surprised</a:t>
            </a:r>
            <a:endParaRPr lang="en-US" b="1" i="1" smtClean="0">
              <a:latin typeface="Calibri" charset="0"/>
              <a:ea typeface="Calibri" charset="0"/>
              <a:cs typeface="Calibri" charset="0"/>
            </a:endParaRPr>
          </a:p>
          <a:p>
            <a:pPr marL="0" indent="0" algn="ctr">
              <a:buFont typeface="Arial"/>
              <a:buNone/>
            </a:pPr>
            <a:endParaRPr lang="en-US" i="1">
              <a:latin typeface="Calibri" charset="0"/>
              <a:ea typeface="Calibri" charset="0"/>
              <a:cs typeface="Calibri" charset="0"/>
            </a:endParaRPr>
          </a:p>
        </p:txBody>
      </p:sp>
      <p:sp>
        <p:nvSpPr>
          <p:cNvPr id="7" name="Content Placeholder 2"/>
          <p:cNvSpPr txBox="1">
            <a:spLocks/>
          </p:cNvSpPr>
          <p:nvPr/>
        </p:nvSpPr>
        <p:spPr>
          <a:xfrm>
            <a:off x="883282" y="4343719"/>
            <a:ext cx="2813302" cy="2342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60000"/>
              </a:lnSpc>
              <a:buFont typeface="Arial"/>
              <a:buNone/>
            </a:pPr>
            <a:r>
              <a:rPr lang="en-US" sz="2200" smtClean="0">
                <a:latin typeface="Calibri" charset="0"/>
                <a:ea typeface="Calibri" charset="0"/>
                <a:cs typeface="Calibri" charset="0"/>
              </a:rPr>
              <a:t>Graph Mining</a:t>
            </a:r>
          </a:p>
          <a:p>
            <a:pPr marL="0" indent="0">
              <a:lnSpc>
                <a:spcPct val="60000"/>
              </a:lnSpc>
              <a:buFont typeface="Arial"/>
              <a:buNone/>
            </a:pPr>
            <a:r>
              <a:rPr lang="en-US" sz="2200" smtClean="0">
                <a:latin typeface="Calibri" charset="0"/>
                <a:ea typeface="Calibri" charset="0"/>
                <a:cs typeface="Calibri" charset="0"/>
              </a:rPr>
              <a:t>Time Series Analysis</a:t>
            </a:r>
          </a:p>
          <a:p>
            <a:pPr marL="0" indent="0">
              <a:lnSpc>
                <a:spcPct val="60000"/>
              </a:lnSpc>
              <a:buFont typeface="Arial"/>
              <a:buNone/>
            </a:pPr>
            <a:r>
              <a:rPr lang="en-US" sz="2200" smtClean="0">
                <a:latin typeface="Calibri" charset="0"/>
                <a:ea typeface="Calibri" charset="0"/>
                <a:cs typeface="Calibri" charset="0"/>
              </a:rPr>
              <a:t>Data Engineering</a:t>
            </a:r>
          </a:p>
          <a:p>
            <a:pPr marL="0" indent="0">
              <a:lnSpc>
                <a:spcPct val="60000"/>
              </a:lnSpc>
              <a:buFont typeface="Arial"/>
              <a:buNone/>
            </a:pPr>
            <a:r>
              <a:rPr lang="en-US" sz="2200" smtClean="0">
                <a:latin typeface="Calibri" charset="0"/>
                <a:ea typeface="Calibri" charset="0"/>
                <a:cs typeface="Calibri" charset="0"/>
              </a:rPr>
              <a:t>Optimization</a:t>
            </a:r>
          </a:p>
          <a:p>
            <a:pPr marL="0" indent="0">
              <a:lnSpc>
                <a:spcPct val="60000"/>
              </a:lnSpc>
              <a:buFont typeface="Arial"/>
              <a:buNone/>
            </a:pPr>
            <a:r>
              <a:rPr lang="en-US" sz="2200" smtClean="0">
                <a:latin typeface="Calibri" charset="0"/>
                <a:ea typeface="Calibri" charset="0"/>
                <a:cs typeface="Calibri" charset="0"/>
              </a:rPr>
              <a:t>Machine Learning</a:t>
            </a:r>
          </a:p>
          <a:p>
            <a:pPr marL="0" indent="0">
              <a:lnSpc>
                <a:spcPct val="60000"/>
              </a:lnSpc>
              <a:buFont typeface="Arial"/>
              <a:buNone/>
            </a:pPr>
            <a:r>
              <a:rPr lang="is-IS" sz="2200" smtClean="0">
                <a:latin typeface="Calibri" charset="0"/>
                <a:ea typeface="Calibri" charset="0"/>
                <a:cs typeface="Calibri" charset="0"/>
              </a:rPr>
              <a:t>               …</a:t>
            </a:r>
            <a:r>
              <a:rPr lang="en-US" sz="2200" smtClean="0">
                <a:latin typeface="Calibri" charset="0"/>
                <a:ea typeface="Calibri" charset="0"/>
                <a:cs typeface="Calibri" charset="0"/>
              </a:rPr>
              <a:t/>
            </a:r>
            <a:br>
              <a:rPr lang="en-US" sz="2200" smtClean="0">
                <a:latin typeface="Calibri" charset="0"/>
                <a:ea typeface="Calibri" charset="0"/>
                <a:cs typeface="Calibri" charset="0"/>
              </a:rPr>
            </a:br>
            <a:endParaRPr lang="en-US" sz="2200" smtClean="0">
              <a:latin typeface="Calibri" charset="0"/>
              <a:ea typeface="Calibri" charset="0"/>
              <a:cs typeface="Calibri" charset="0"/>
            </a:endParaRPr>
          </a:p>
          <a:p>
            <a:pPr marL="0" indent="0">
              <a:lnSpc>
                <a:spcPct val="60000"/>
              </a:lnSpc>
              <a:buFont typeface="Arial"/>
              <a:buNone/>
            </a:pPr>
            <a:endParaRPr lang="en-US" sz="2200" smtClean="0">
              <a:latin typeface="Calibri" charset="0"/>
              <a:ea typeface="Calibri" charset="0"/>
              <a:cs typeface="Calibri" charset="0"/>
            </a:endParaRPr>
          </a:p>
          <a:p>
            <a:pPr marL="0" indent="0">
              <a:lnSpc>
                <a:spcPct val="60000"/>
              </a:lnSpc>
              <a:buFont typeface="Arial"/>
              <a:buNone/>
            </a:pPr>
            <a:endParaRPr lang="en-US" sz="2200" i="1">
              <a:latin typeface="Calibri" charset="0"/>
              <a:ea typeface="Calibri" charset="0"/>
              <a:cs typeface="Calibri" charset="0"/>
            </a:endParaRPr>
          </a:p>
        </p:txBody>
      </p:sp>
      <p:sp>
        <p:nvSpPr>
          <p:cNvPr id="8" name="Content Placeholder 2"/>
          <p:cNvSpPr txBox="1">
            <a:spLocks/>
          </p:cNvSpPr>
          <p:nvPr/>
        </p:nvSpPr>
        <p:spPr>
          <a:xfrm>
            <a:off x="8175543" y="3796746"/>
            <a:ext cx="3793958" cy="4715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b="1" u="sng" smtClean="0">
                <a:latin typeface="Calibri" charset="0"/>
                <a:ea typeface="Calibri" charset="0"/>
                <a:cs typeface="Calibri" charset="0"/>
              </a:rPr>
              <a:t>Applications</a:t>
            </a:r>
            <a:r>
              <a:rPr lang="en-US" b="1" smtClean="0">
                <a:latin typeface="Calibri" charset="0"/>
                <a:ea typeface="Calibri" charset="0"/>
                <a:cs typeface="Calibri" charset="0"/>
              </a:rPr>
              <a:t>:</a:t>
            </a:r>
          </a:p>
        </p:txBody>
      </p:sp>
      <p:sp>
        <p:nvSpPr>
          <p:cNvPr id="9" name="Content Placeholder 2"/>
          <p:cNvSpPr txBox="1">
            <a:spLocks/>
          </p:cNvSpPr>
          <p:nvPr/>
        </p:nvSpPr>
        <p:spPr>
          <a:xfrm>
            <a:off x="9293981" y="4326371"/>
            <a:ext cx="2813302" cy="2342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60000"/>
              </a:lnSpc>
              <a:buFont typeface="Arial"/>
              <a:buNone/>
            </a:pPr>
            <a:r>
              <a:rPr lang="en-US" sz="2200" smtClean="0">
                <a:latin typeface="Calibri" charset="0"/>
                <a:ea typeface="Calibri" charset="0"/>
                <a:cs typeface="Calibri" charset="0"/>
              </a:rPr>
              <a:t>Social Networks</a:t>
            </a:r>
          </a:p>
          <a:p>
            <a:pPr marL="0" indent="0">
              <a:lnSpc>
                <a:spcPct val="60000"/>
              </a:lnSpc>
              <a:buFont typeface="Arial"/>
              <a:buNone/>
            </a:pPr>
            <a:r>
              <a:rPr lang="en-US" sz="2200" smtClean="0">
                <a:latin typeface="Calibri" charset="0"/>
                <a:ea typeface="Calibri" charset="0"/>
                <a:cs typeface="Calibri" charset="0"/>
              </a:rPr>
              <a:t>Transportation</a:t>
            </a:r>
          </a:p>
          <a:p>
            <a:pPr marL="0" indent="0">
              <a:lnSpc>
                <a:spcPct val="60000"/>
              </a:lnSpc>
              <a:buFont typeface="Arial"/>
              <a:buNone/>
            </a:pPr>
            <a:r>
              <a:rPr lang="en-US" sz="2200" smtClean="0">
                <a:latin typeface="Calibri" charset="0"/>
                <a:ea typeface="Calibri" charset="0"/>
                <a:cs typeface="Calibri" charset="0"/>
              </a:rPr>
              <a:t>Medical Sensors</a:t>
            </a:r>
          </a:p>
          <a:p>
            <a:pPr marL="0" indent="0">
              <a:lnSpc>
                <a:spcPct val="60000"/>
              </a:lnSpc>
              <a:buFont typeface="Arial"/>
              <a:buNone/>
            </a:pPr>
            <a:r>
              <a:rPr lang="en-US" sz="2200" smtClean="0">
                <a:latin typeface="Calibri" charset="0"/>
                <a:ea typeface="Calibri" charset="0"/>
                <a:cs typeface="Calibri" charset="0"/>
              </a:rPr>
              <a:t>Air Quality</a:t>
            </a:r>
          </a:p>
          <a:p>
            <a:pPr marL="0" indent="0">
              <a:lnSpc>
                <a:spcPct val="60000"/>
              </a:lnSpc>
              <a:buFont typeface="Arial"/>
              <a:buNone/>
            </a:pPr>
            <a:r>
              <a:rPr lang="en-US" sz="2200" smtClean="0">
                <a:latin typeface="Calibri" charset="0"/>
                <a:ea typeface="Calibri" charset="0"/>
                <a:cs typeface="Calibri" charset="0"/>
              </a:rPr>
              <a:t>Cybersecurity</a:t>
            </a:r>
          </a:p>
          <a:p>
            <a:pPr marL="0" indent="0">
              <a:lnSpc>
                <a:spcPct val="60000"/>
              </a:lnSpc>
              <a:buFont typeface="Arial"/>
              <a:buNone/>
            </a:pPr>
            <a:r>
              <a:rPr lang="is-IS" sz="2200" smtClean="0">
                <a:latin typeface="Calibri" charset="0"/>
                <a:ea typeface="Calibri" charset="0"/>
                <a:cs typeface="Calibri" charset="0"/>
              </a:rPr>
              <a:t>        …</a:t>
            </a:r>
            <a:r>
              <a:rPr lang="en-US" sz="2200" smtClean="0">
                <a:latin typeface="Calibri" charset="0"/>
                <a:ea typeface="Calibri" charset="0"/>
                <a:cs typeface="Calibri" charset="0"/>
              </a:rPr>
              <a:t/>
            </a:r>
            <a:br>
              <a:rPr lang="en-US" sz="2200" smtClean="0">
                <a:latin typeface="Calibri" charset="0"/>
                <a:ea typeface="Calibri" charset="0"/>
                <a:cs typeface="Calibri" charset="0"/>
              </a:rPr>
            </a:br>
            <a:endParaRPr lang="en-US" sz="2200" smtClean="0">
              <a:latin typeface="Calibri" charset="0"/>
              <a:ea typeface="Calibri" charset="0"/>
              <a:cs typeface="Calibri" charset="0"/>
            </a:endParaRPr>
          </a:p>
          <a:p>
            <a:pPr marL="0" indent="0">
              <a:lnSpc>
                <a:spcPct val="60000"/>
              </a:lnSpc>
              <a:buFont typeface="Arial"/>
              <a:buNone/>
            </a:pPr>
            <a:endParaRPr lang="en-US" sz="2200" smtClean="0">
              <a:latin typeface="Calibri" charset="0"/>
              <a:ea typeface="Calibri" charset="0"/>
              <a:cs typeface="Calibri" charset="0"/>
            </a:endParaRPr>
          </a:p>
          <a:p>
            <a:pPr marL="0" indent="0">
              <a:lnSpc>
                <a:spcPct val="60000"/>
              </a:lnSpc>
              <a:buFont typeface="Arial"/>
              <a:buNone/>
            </a:pPr>
            <a:endParaRPr lang="en-US" sz="2200" i="1">
              <a:latin typeface="Calibri" charset="0"/>
              <a:ea typeface="Calibri" charset="0"/>
              <a:cs typeface="Calibri" charset="0"/>
            </a:endParaRPr>
          </a:p>
        </p:txBody>
      </p:sp>
      <p:sp>
        <p:nvSpPr>
          <p:cNvPr id="10" name="Arrow: Right 84">
            <a:extLst>
              <a:ext uri="{FF2B5EF4-FFF2-40B4-BE49-F238E27FC236}">
                <a16:creationId xmlns="" xmlns:a16="http://schemas.microsoft.com/office/drawing/2014/main" id="{8664D1EF-D36A-4F7E-9290-9DCA526FE178}"/>
              </a:ext>
            </a:extLst>
          </p:cNvPr>
          <p:cNvSpPr/>
          <p:nvPr/>
        </p:nvSpPr>
        <p:spPr>
          <a:xfrm>
            <a:off x="7948328" y="4829876"/>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Arrow: Right 84">
            <a:extLst>
              <a:ext uri="{FF2B5EF4-FFF2-40B4-BE49-F238E27FC236}">
                <a16:creationId xmlns="" xmlns:a16="http://schemas.microsoft.com/office/drawing/2014/main" id="{8664D1EF-D36A-4F7E-9290-9DCA526FE178}"/>
              </a:ext>
            </a:extLst>
          </p:cNvPr>
          <p:cNvSpPr/>
          <p:nvPr/>
        </p:nvSpPr>
        <p:spPr>
          <a:xfrm rot="10800000">
            <a:off x="3638251" y="4829875"/>
            <a:ext cx="386711" cy="598031"/>
          </a:xfrm>
          <a:prstGeom prst="rightArrow">
            <a:avLst/>
          </a:prstGeom>
          <a:solidFill>
            <a:srgbClr val="3A7EB8"/>
          </a:solidFill>
          <a:ln>
            <a:solidFill>
              <a:srgbClr val="3A7E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4600" y="5274648"/>
            <a:ext cx="558073" cy="558073"/>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66027" y="4958515"/>
            <a:ext cx="292926" cy="292926"/>
          </a:xfrm>
          <a:prstGeom prst="rect">
            <a:avLst/>
          </a:prstGeom>
        </p:spPr>
      </p:pic>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66026" y="4619924"/>
            <a:ext cx="297469" cy="297469"/>
          </a:xfrm>
          <a:prstGeom prst="rect">
            <a:avLst/>
          </a:prstGeom>
        </p:spPr>
      </p:pic>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53496" y="5579595"/>
            <a:ext cx="323365" cy="323365"/>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67033" y="4280178"/>
            <a:ext cx="291920" cy="291920"/>
          </a:xfrm>
          <a:prstGeom prst="rect">
            <a:avLst/>
          </a:prstGeom>
        </p:spPr>
      </p:pic>
      <p:pic>
        <p:nvPicPr>
          <p:cNvPr id="19" name="Picture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36962" y="5273736"/>
            <a:ext cx="321991" cy="321991"/>
          </a:xfrm>
          <a:prstGeom prst="rect">
            <a:avLst/>
          </a:prstGeom>
        </p:spPr>
      </p:pic>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8770" y="4637920"/>
            <a:ext cx="279473" cy="279473"/>
          </a:xfrm>
          <a:prstGeom prst="rect">
            <a:avLst/>
          </a:prstGeom>
        </p:spPr>
      </p:pic>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6972" y="4294443"/>
            <a:ext cx="277655" cy="277655"/>
          </a:xfrm>
          <a:prstGeom prst="rect">
            <a:avLst/>
          </a:prstGeom>
        </p:spPr>
      </p:pic>
      <p:pic>
        <p:nvPicPr>
          <p:cNvPr id="23" name="Picture 22"/>
          <p:cNvPicPr>
            <a:picLocks noChangeAspect="1"/>
          </p:cNvPicPr>
          <p:nvPr/>
        </p:nvPicPr>
        <p:blipFill>
          <a:blip r:embed="rId12"/>
          <a:stretch>
            <a:fillRect/>
          </a:stretch>
        </p:blipFill>
        <p:spPr>
          <a:xfrm>
            <a:off x="519324" y="5301939"/>
            <a:ext cx="306482" cy="306482"/>
          </a:xfrm>
          <a:prstGeom prst="rect">
            <a:avLst/>
          </a:prstGeom>
        </p:spPr>
      </p:pic>
      <p:pic>
        <p:nvPicPr>
          <p:cNvPr id="24" name="Picture 23"/>
          <p:cNvPicPr>
            <a:picLocks noChangeAspect="1"/>
          </p:cNvPicPr>
          <p:nvPr/>
        </p:nvPicPr>
        <p:blipFill>
          <a:blip r:embed="rId13"/>
          <a:stretch>
            <a:fillRect/>
          </a:stretch>
        </p:blipFill>
        <p:spPr>
          <a:xfrm>
            <a:off x="509553" y="5616910"/>
            <a:ext cx="323443" cy="323443"/>
          </a:xfrm>
          <a:prstGeom prst="rect">
            <a:avLst/>
          </a:prstGeom>
        </p:spPr>
      </p:pic>
      <p:pic>
        <p:nvPicPr>
          <p:cNvPr id="25" name="Picture 24"/>
          <p:cNvPicPr>
            <a:picLocks noChangeAspect="1"/>
          </p:cNvPicPr>
          <p:nvPr/>
        </p:nvPicPr>
        <p:blipFill>
          <a:blip r:embed="rId14"/>
          <a:stretch>
            <a:fillRect/>
          </a:stretch>
        </p:blipFill>
        <p:spPr>
          <a:xfrm>
            <a:off x="519323" y="4983164"/>
            <a:ext cx="295589" cy="295589"/>
          </a:xfrm>
          <a:prstGeom prst="rect">
            <a:avLst/>
          </a:prstGeom>
        </p:spPr>
      </p:pic>
    </p:spTree>
    <p:extLst>
      <p:ext uri="{BB962C8B-B14F-4D97-AF65-F5344CB8AC3E}">
        <p14:creationId xmlns:p14="http://schemas.microsoft.com/office/powerpoint/2010/main" val="3499892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1152939"/>
            <a:ext cx="12192000" cy="1836737"/>
          </a:xfrm>
          <a:prstGeom prst="rect">
            <a:avLst/>
          </a:prstGeom>
          <a:solidFill>
            <a:schemeClr val="accent5">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0" y="2988250"/>
            <a:ext cx="12192000" cy="1151832"/>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1" y="4140082"/>
            <a:ext cx="12192000" cy="1693424"/>
          </a:xfrm>
          <a:prstGeom prst="rect">
            <a:avLst/>
          </a:prstGeom>
          <a:solidFill>
            <a:schemeClr val="tx2">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0" y="5833506"/>
            <a:ext cx="12192000" cy="530115"/>
          </a:xfrm>
          <a:prstGeom prst="rect">
            <a:avLst/>
          </a:prstGeom>
          <a:solidFill>
            <a:schemeClr val="accent2">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Other Work</a:t>
            </a:r>
            <a:endParaRPr lang="en-US" dirty="0"/>
          </a:p>
        </p:txBody>
      </p:sp>
      <p:sp>
        <p:nvSpPr>
          <p:cNvPr id="4" name="Content Placeholder 3"/>
          <p:cNvSpPr>
            <a:spLocks noGrp="1"/>
          </p:cNvSpPr>
          <p:nvPr>
            <p:ph idx="1"/>
          </p:nvPr>
        </p:nvSpPr>
        <p:spPr>
          <a:xfrm>
            <a:off x="1159427" y="1085993"/>
            <a:ext cx="7445047" cy="1971534"/>
          </a:xfrm>
        </p:spPr>
        <p:txBody>
          <a:bodyPr tIns="91440">
            <a:noAutofit/>
          </a:bodyPr>
          <a:lstStyle/>
          <a:p>
            <a:pPr marL="0" indent="0">
              <a:lnSpc>
                <a:spcPct val="100000"/>
              </a:lnSpc>
              <a:spcBef>
                <a:spcPts val="0"/>
              </a:spcBef>
              <a:buNone/>
            </a:pPr>
            <a:r>
              <a:rPr lang="en-US" sz="900" dirty="0" smtClean="0"/>
              <a:t>[1] Feng</a:t>
            </a:r>
            <a:r>
              <a:rPr lang="en-US" sz="900" dirty="0"/>
              <a:t>, Liu, Faloutsos, </a:t>
            </a:r>
            <a:r>
              <a:rPr lang="en-US" sz="900" b="1" dirty="0" err="1"/>
              <a:t>Hooi</a:t>
            </a:r>
            <a:r>
              <a:rPr lang="en-US" sz="900" dirty="0"/>
              <a:t>, Shen, Cheng. Anomaly Detection in Large Graphs based on Vision-guided </a:t>
            </a:r>
            <a:r>
              <a:rPr lang="en-US" sz="900" dirty="0" smtClean="0"/>
              <a:t>Summarization, PAKDD </a:t>
            </a:r>
            <a:r>
              <a:rPr lang="en-US" sz="900" dirty="0"/>
              <a:t>2019.</a:t>
            </a:r>
          </a:p>
          <a:p>
            <a:pPr marL="0" indent="0">
              <a:lnSpc>
                <a:spcPct val="100000"/>
              </a:lnSpc>
              <a:spcBef>
                <a:spcPts val="0"/>
              </a:spcBef>
              <a:buNone/>
            </a:pPr>
            <a:r>
              <a:rPr lang="en-US" sz="900" dirty="0" smtClean="0"/>
              <a:t>[2] Shin</a:t>
            </a:r>
            <a:r>
              <a:rPr lang="en-US" sz="900" dirty="0"/>
              <a:t>, Kim, </a:t>
            </a:r>
            <a:r>
              <a:rPr lang="en-US" sz="900" b="1" dirty="0" err="1"/>
              <a:t>Hooi</a:t>
            </a:r>
            <a:r>
              <a:rPr lang="en-US" sz="900" dirty="0"/>
              <a:t>, and Faloutsos. Think before You Discard: Accurate Triangle Counting in Graph Streams with Deletions. </a:t>
            </a:r>
            <a:r>
              <a:rPr lang="en-US" sz="900" dirty="0" smtClean="0"/>
              <a:t>ECML-PKDD </a:t>
            </a:r>
            <a:r>
              <a:rPr lang="en-US" sz="900" dirty="0"/>
              <a:t>2018.</a:t>
            </a:r>
          </a:p>
          <a:p>
            <a:pPr marL="0" indent="0">
              <a:lnSpc>
                <a:spcPct val="100000"/>
              </a:lnSpc>
              <a:spcBef>
                <a:spcPts val="0"/>
              </a:spcBef>
              <a:buNone/>
            </a:pPr>
            <a:r>
              <a:rPr lang="en-US" sz="900" dirty="0" smtClean="0"/>
              <a:t>[3] Shin</a:t>
            </a:r>
            <a:r>
              <a:rPr lang="en-US" sz="900" dirty="0"/>
              <a:t>, </a:t>
            </a:r>
            <a:r>
              <a:rPr lang="en-US" sz="900" b="1" dirty="0" err="1"/>
              <a:t>Hooi</a:t>
            </a:r>
            <a:r>
              <a:rPr lang="en-US" sz="900" dirty="0"/>
              <a:t>, and Faloutsos. Fast, Accurate and Flexible Algorithms for Dense </a:t>
            </a:r>
            <a:r>
              <a:rPr lang="en-US" sz="900" dirty="0" err="1"/>
              <a:t>Subtensor</a:t>
            </a:r>
            <a:r>
              <a:rPr lang="en-US" sz="900" dirty="0"/>
              <a:t> Mining. </a:t>
            </a:r>
            <a:r>
              <a:rPr lang="en-US" sz="900" dirty="0" smtClean="0"/>
              <a:t>TKDD 2018</a:t>
            </a:r>
            <a:r>
              <a:rPr lang="en-US" sz="900" smtClean="0"/>
              <a:t>. </a:t>
            </a:r>
          </a:p>
          <a:p>
            <a:pPr marL="0" indent="0">
              <a:lnSpc>
                <a:spcPct val="100000"/>
              </a:lnSpc>
              <a:spcBef>
                <a:spcPts val="0"/>
              </a:spcBef>
              <a:buNone/>
            </a:pPr>
            <a:r>
              <a:rPr lang="en-US" sz="900" smtClean="0"/>
              <a:t>[4] Kumar</a:t>
            </a:r>
            <a:r>
              <a:rPr lang="en-US" sz="900"/>
              <a:t>, Hooi, Makhija, Kumar, Faloutsos, and Subrahmanian. REV2: Fraudulent User Prediction in Rating Platforms. WSDM 2018</a:t>
            </a:r>
            <a:r>
              <a:rPr lang="en-US" sz="900" smtClean="0"/>
              <a:t>.</a:t>
            </a:r>
            <a:endParaRPr lang="en-US" sz="900" dirty="0" smtClean="0"/>
          </a:p>
          <a:p>
            <a:pPr marL="0" indent="0">
              <a:lnSpc>
                <a:spcPct val="100000"/>
              </a:lnSpc>
              <a:spcBef>
                <a:spcPts val="0"/>
              </a:spcBef>
              <a:buNone/>
            </a:pPr>
            <a:r>
              <a:rPr lang="en-US" sz="900" smtClean="0"/>
              <a:t>[</a:t>
            </a:r>
            <a:r>
              <a:rPr lang="en-US" sz="900" dirty="0" smtClean="0"/>
              <a:t>5</a:t>
            </a:r>
            <a:r>
              <a:rPr lang="en-US" sz="900" smtClean="0"/>
              <a:t>] </a:t>
            </a:r>
            <a:r>
              <a:rPr lang="en-US" sz="900" dirty="0"/>
              <a:t>Feng, Liu, Faloutsos, </a:t>
            </a:r>
            <a:r>
              <a:rPr lang="en-US" sz="900" b="1" dirty="0" err="1"/>
              <a:t>Hooi</a:t>
            </a:r>
            <a:r>
              <a:rPr lang="en-US" sz="900" dirty="0"/>
              <a:t>, Shen and Cheng. </a:t>
            </a:r>
            <a:r>
              <a:rPr lang="en-US" sz="900" dirty="0" err="1"/>
              <a:t>EagleMine</a:t>
            </a:r>
            <a:r>
              <a:rPr lang="en-US" sz="900" dirty="0"/>
              <a:t>: Vision-Guided Mining in Large Graphs. KDD ODD Workshop 2018</a:t>
            </a:r>
            <a:r>
              <a:rPr lang="en-US" sz="900" dirty="0" smtClean="0"/>
              <a:t>.</a:t>
            </a:r>
            <a:endParaRPr lang="en-US" sz="900" dirty="0"/>
          </a:p>
          <a:p>
            <a:pPr marL="0" indent="0">
              <a:lnSpc>
                <a:spcPct val="100000"/>
              </a:lnSpc>
              <a:spcBef>
                <a:spcPts val="0"/>
              </a:spcBef>
              <a:buNone/>
            </a:pPr>
            <a:r>
              <a:rPr lang="en-US" sz="900" smtClean="0"/>
              <a:t>[6] </a:t>
            </a:r>
            <a:r>
              <a:rPr lang="en-US" sz="900" b="1" dirty="0" err="1" smtClean="0"/>
              <a:t>Hooi</a:t>
            </a:r>
            <a:r>
              <a:rPr lang="en-US" sz="900" dirty="0" smtClean="0"/>
              <a:t>, Shin, Song, </a:t>
            </a:r>
            <a:r>
              <a:rPr lang="en-US" sz="900" dirty="0" err="1" smtClean="0"/>
              <a:t>Beutel</a:t>
            </a:r>
            <a:r>
              <a:rPr lang="en-US" sz="900" dirty="0" smtClean="0"/>
              <a:t>, Shah, and Faloutsos. Graph-Based Fraud Detection in the Face of Camouflage. TKDD, </a:t>
            </a:r>
            <a:r>
              <a:rPr lang="en-US" sz="900" smtClean="0"/>
              <a:t>2017.</a:t>
            </a:r>
            <a:endParaRPr lang="en-US" sz="900"/>
          </a:p>
          <a:p>
            <a:pPr marL="0" indent="0">
              <a:lnSpc>
                <a:spcPct val="100000"/>
              </a:lnSpc>
              <a:spcBef>
                <a:spcPts val="0"/>
              </a:spcBef>
              <a:buNone/>
            </a:pPr>
            <a:r>
              <a:rPr lang="en-US" sz="900" smtClean="0"/>
              <a:t>[</a:t>
            </a:r>
            <a:r>
              <a:rPr lang="en-US" sz="900"/>
              <a:t>7</a:t>
            </a:r>
            <a:r>
              <a:rPr lang="en-US" sz="900" smtClean="0"/>
              <a:t>] </a:t>
            </a:r>
            <a:r>
              <a:rPr lang="en-US" sz="900"/>
              <a:t>Shin, Hooi, Kim and Faloutsos. D-Cube: Dense-Block Detection in Terabyte-Scale Tensors. WSDM 2017.</a:t>
            </a:r>
          </a:p>
          <a:p>
            <a:pPr marL="0" indent="0">
              <a:lnSpc>
                <a:spcPct val="100000"/>
              </a:lnSpc>
              <a:spcBef>
                <a:spcPts val="0"/>
              </a:spcBef>
              <a:buNone/>
            </a:pPr>
            <a:r>
              <a:rPr lang="en-US" sz="900" smtClean="0"/>
              <a:t>[</a:t>
            </a:r>
            <a:r>
              <a:rPr lang="en-US" sz="900"/>
              <a:t>8</a:t>
            </a:r>
            <a:r>
              <a:rPr lang="en-US" sz="900" smtClean="0"/>
              <a:t>] </a:t>
            </a:r>
            <a:r>
              <a:rPr lang="en-US" sz="900"/>
              <a:t>Shin, Hooi, and Faloutsos. M-Zoom: Fast Dense-Block Detection in Tensors with Quality Guarantees. ECML-PKDD 2016</a:t>
            </a:r>
            <a:r>
              <a:rPr lang="en-US" sz="900" smtClean="0"/>
              <a:t>.</a:t>
            </a:r>
          </a:p>
          <a:p>
            <a:pPr marL="0" indent="0">
              <a:lnSpc>
                <a:spcPct val="100000"/>
              </a:lnSpc>
              <a:spcBef>
                <a:spcPts val="0"/>
              </a:spcBef>
              <a:buNone/>
            </a:pPr>
            <a:r>
              <a:rPr lang="en-US" sz="900" smtClean="0"/>
              <a:t>[9] </a:t>
            </a:r>
            <a:r>
              <a:rPr lang="en-US" sz="900"/>
              <a:t>Jiang, Beutel, Cui, Hooi, Yang, and Faloutsos. Spotting Suspicious Behaviors in Multimodal Data: A General Metric and Algortihms. TKDE 2016</a:t>
            </a:r>
            <a:r>
              <a:rPr lang="en-US" sz="900" smtClean="0"/>
              <a:t>.</a:t>
            </a:r>
            <a:endParaRPr lang="en-US" sz="900" dirty="0" smtClean="0"/>
          </a:p>
          <a:p>
            <a:pPr marL="0" indent="0">
              <a:lnSpc>
                <a:spcPct val="100000"/>
              </a:lnSpc>
              <a:spcBef>
                <a:spcPts val="0"/>
              </a:spcBef>
              <a:buNone/>
            </a:pPr>
            <a:r>
              <a:rPr lang="en-US" sz="900" smtClean="0"/>
              <a:t>[10] </a:t>
            </a:r>
            <a:r>
              <a:rPr lang="en-US" sz="900" b="1" dirty="0" err="1" smtClean="0"/>
              <a:t>Hooi</a:t>
            </a:r>
            <a:r>
              <a:rPr lang="en-US" sz="900" dirty="0" smtClean="0"/>
              <a:t>, Song, </a:t>
            </a:r>
            <a:r>
              <a:rPr lang="en-US" sz="900" dirty="0" err="1" smtClean="0"/>
              <a:t>Beutel</a:t>
            </a:r>
            <a:r>
              <a:rPr lang="en-US" sz="900" dirty="0" smtClean="0"/>
              <a:t>, Shah, Shin, and Faloutsos. FRAUDAR: Bounding Graph Fraud in the Face of Camouflage. KDD 2016. </a:t>
            </a:r>
            <a:br>
              <a:rPr lang="en-US" sz="900" dirty="0" smtClean="0"/>
            </a:br>
            <a:r>
              <a:rPr lang="en-US" sz="900" b="1" dirty="0" smtClean="0">
                <a:solidFill>
                  <a:srgbClr val="FF0000"/>
                </a:solidFill>
              </a:rPr>
              <a:t>KDD Best Paper Award (Research </a:t>
            </a:r>
            <a:r>
              <a:rPr lang="en-US" sz="900" b="1" smtClean="0">
                <a:solidFill>
                  <a:srgbClr val="FF0000"/>
                </a:solidFill>
              </a:rPr>
              <a:t>Track)</a:t>
            </a:r>
            <a:endParaRPr lang="en-US" sz="900" b="1" dirty="0" smtClean="0">
              <a:solidFill>
                <a:srgbClr val="FF0000"/>
              </a:solidFill>
            </a:endParaRPr>
          </a:p>
          <a:p>
            <a:pPr marL="0" indent="0">
              <a:lnSpc>
                <a:spcPct val="100000"/>
              </a:lnSpc>
              <a:spcBef>
                <a:spcPts val="0"/>
              </a:spcBef>
              <a:buNone/>
            </a:pPr>
            <a:r>
              <a:rPr lang="en-US" sz="900" smtClean="0"/>
              <a:t>[11] </a:t>
            </a:r>
            <a:r>
              <a:rPr lang="en-US" sz="900" dirty="0" err="1" smtClean="0"/>
              <a:t>Papalexakis</a:t>
            </a:r>
            <a:r>
              <a:rPr lang="en-US" sz="900" dirty="0" smtClean="0"/>
              <a:t>, </a:t>
            </a:r>
            <a:r>
              <a:rPr lang="en-US" sz="900" b="1" dirty="0" err="1" smtClean="0"/>
              <a:t>Hooi</a:t>
            </a:r>
            <a:r>
              <a:rPr lang="en-US" sz="900" dirty="0" smtClean="0"/>
              <a:t>, </a:t>
            </a:r>
            <a:r>
              <a:rPr lang="en-US" sz="900" dirty="0" err="1" smtClean="0"/>
              <a:t>Pelechrinis</a:t>
            </a:r>
            <a:r>
              <a:rPr lang="en-US" sz="900" dirty="0" smtClean="0"/>
              <a:t>, and Faloutsos. Power-Hop: A Pervasive Observation for Real Complex Networks. </a:t>
            </a:r>
            <a:r>
              <a:rPr lang="en-US" sz="900" dirty="0" err="1" smtClean="0"/>
              <a:t>PLoS</a:t>
            </a:r>
            <a:r>
              <a:rPr lang="en-US" sz="900" dirty="0" smtClean="0"/>
              <a:t> ONE 2016.</a:t>
            </a:r>
          </a:p>
          <a:p>
            <a:pPr marL="0" indent="0">
              <a:lnSpc>
                <a:spcPct val="100000"/>
              </a:lnSpc>
              <a:spcBef>
                <a:spcPts val="0"/>
              </a:spcBef>
              <a:buNone/>
            </a:pPr>
            <a:r>
              <a:rPr lang="en-US" sz="900" smtClean="0"/>
              <a:t>[12] </a:t>
            </a:r>
            <a:r>
              <a:rPr lang="en-US" sz="900" dirty="0" smtClean="0"/>
              <a:t>Jiang, </a:t>
            </a:r>
            <a:r>
              <a:rPr lang="en-US" sz="900" dirty="0" err="1" smtClean="0"/>
              <a:t>Beutel</a:t>
            </a:r>
            <a:r>
              <a:rPr lang="en-US" sz="900" dirty="0" smtClean="0"/>
              <a:t>, Cui, </a:t>
            </a:r>
            <a:r>
              <a:rPr lang="en-US" sz="900" b="1" dirty="0" err="1" smtClean="0"/>
              <a:t>Hooi</a:t>
            </a:r>
            <a:r>
              <a:rPr lang="en-US" sz="900" dirty="0" smtClean="0"/>
              <a:t>, Yang, and Faloutsos. A General Suspiciousness Metric for Dense Blocks in Multimodal Data. ICDM 2015.</a:t>
            </a:r>
            <a:endParaRPr lang="en-US" sz="900" dirty="0"/>
          </a:p>
        </p:txBody>
      </p:sp>
      <p:grpSp>
        <p:nvGrpSpPr>
          <p:cNvPr id="21" name="Group 20"/>
          <p:cNvGrpSpPr/>
          <p:nvPr/>
        </p:nvGrpSpPr>
        <p:grpSpPr>
          <a:xfrm>
            <a:off x="312636" y="1780777"/>
            <a:ext cx="861069" cy="568984"/>
            <a:chOff x="273678" y="1642506"/>
            <a:chExt cx="861069" cy="568984"/>
          </a:xfrm>
        </p:grpSpPr>
        <p:sp>
          <p:nvSpPr>
            <p:cNvPr id="7" name="TextBox 6"/>
            <p:cNvSpPr txBox="1"/>
            <p:nvPr/>
          </p:nvSpPr>
          <p:spPr>
            <a:xfrm>
              <a:off x="273678" y="1642506"/>
              <a:ext cx="861069" cy="369332"/>
            </a:xfrm>
            <a:prstGeom prst="rect">
              <a:avLst/>
            </a:prstGeom>
            <a:noFill/>
          </p:spPr>
          <p:txBody>
            <a:bodyPr wrap="none" rtlCol="0">
              <a:spAutoFit/>
            </a:bodyPr>
            <a:lstStyle/>
            <a:p>
              <a:pPr algn="ctr"/>
              <a:r>
                <a:rPr lang="en-US" b="1" smtClean="0"/>
                <a:t>Graphs</a:t>
              </a:r>
              <a:endParaRPr lang="en-US" b="1"/>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627" y="1977765"/>
              <a:ext cx="233725" cy="233725"/>
            </a:xfrm>
            <a:prstGeom prst="rect">
              <a:avLst/>
            </a:prstGeom>
          </p:spPr>
        </p:pic>
      </p:grpSp>
      <p:grpSp>
        <p:nvGrpSpPr>
          <p:cNvPr id="22" name="Group 21"/>
          <p:cNvGrpSpPr/>
          <p:nvPr/>
        </p:nvGrpSpPr>
        <p:grpSpPr>
          <a:xfrm>
            <a:off x="146609" y="3063785"/>
            <a:ext cx="1134810" cy="810458"/>
            <a:chOff x="128085" y="2716903"/>
            <a:chExt cx="1134810" cy="810458"/>
          </a:xfrm>
        </p:grpSpPr>
        <p:sp>
          <p:nvSpPr>
            <p:cNvPr id="9" name="TextBox 8"/>
            <p:cNvSpPr txBox="1"/>
            <p:nvPr/>
          </p:nvSpPr>
          <p:spPr>
            <a:xfrm>
              <a:off x="128085" y="2716903"/>
              <a:ext cx="1134810" cy="646331"/>
            </a:xfrm>
            <a:prstGeom prst="rect">
              <a:avLst/>
            </a:prstGeom>
            <a:noFill/>
          </p:spPr>
          <p:txBody>
            <a:bodyPr wrap="square" rtlCol="0">
              <a:spAutoFit/>
            </a:bodyPr>
            <a:lstStyle/>
            <a:p>
              <a:pPr algn="ctr"/>
              <a:r>
                <a:rPr lang="en-US" b="1" smtClean="0"/>
                <a:t>Time Series</a:t>
              </a:r>
              <a:endParaRPr lang="en-US" b="1"/>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094" y="3314255"/>
              <a:ext cx="213106" cy="213106"/>
            </a:xfrm>
            <a:prstGeom prst="rect">
              <a:avLst/>
            </a:prstGeom>
          </p:spPr>
        </p:pic>
      </p:grpSp>
      <p:grpSp>
        <p:nvGrpSpPr>
          <p:cNvPr id="23" name="Group 22"/>
          <p:cNvGrpSpPr/>
          <p:nvPr/>
        </p:nvGrpSpPr>
        <p:grpSpPr>
          <a:xfrm>
            <a:off x="179252" y="4484526"/>
            <a:ext cx="1069524" cy="881098"/>
            <a:chOff x="160727" y="4003649"/>
            <a:chExt cx="1069524" cy="881098"/>
          </a:xfrm>
        </p:grpSpPr>
        <p:sp>
          <p:nvSpPr>
            <p:cNvPr id="11" name="TextBox 10"/>
            <p:cNvSpPr txBox="1"/>
            <p:nvPr/>
          </p:nvSpPr>
          <p:spPr>
            <a:xfrm>
              <a:off x="160727" y="4003649"/>
              <a:ext cx="1069524" cy="646331"/>
            </a:xfrm>
            <a:prstGeom prst="rect">
              <a:avLst/>
            </a:prstGeom>
            <a:noFill/>
          </p:spPr>
          <p:txBody>
            <a:bodyPr wrap="none" rtlCol="0">
              <a:spAutoFit/>
            </a:bodyPr>
            <a:lstStyle/>
            <a:p>
              <a:pPr algn="ctr"/>
              <a:r>
                <a:rPr lang="en-US" b="1" smtClean="0"/>
                <a:t>Dynamic </a:t>
              </a:r>
            </a:p>
            <a:p>
              <a:pPr algn="ctr"/>
              <a:r>
                <a:rPr lang="en-US" b="1" smtClean="0"/>
                <a:t>Graphs</a:t>
              </a:r>
              <a:endParaRPr lang="en-US" b="1"/>
            </a:p>
          </p:txBody>
        </p:sp>
        <p:grpSp>
          <p:nvGrpSpPr>
            <p:cNvPr id="12" name="Group 11"/>
            <p:cNvGrpSpPr>
              <a:grpSpLocks noChangeAspect="1"/>
            </p:cNvGrpSpPr>
            <p:nvPr/>
          </p:nvGrpSpPr>
          <p:grpSpPr>
            <a:xfrm>
              <a:off x="618094" y="4623220"/>
              <a:ext cx="214680" cy="261527"/>
              <a:chOff x="11201094" y="2216762"/>
              <a:chExt cx="550034" cy="670060"/>
            </a:xfrm>
          </p:grpSpPr>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grpSp>
      <p:sp>
        <p:nvSpPr>
          <p:cNvPr id="16" name="Content Placeholder 3"/>
          <p:cNvSpPr txBox="1">
            <a:spLocks/>
          </p:cNvSpPr>
          <p:nvPr/>
        </p:nvSpPr>
        <p:spPr>
          <a:xfrm>
            <a:off x="1154166" y="5774631"/>
            <a:ext cx="8169789" cy="976098"/>
          </a:xfrm>
          <a:prstGeom prst="rect">
            <a:avLst/>
          </a:prstGeom>
        </p:spPr>
        <p:txBody>
          <a:bodyPr vert="horz" lIns="91440" tIns="9144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900" smtClean="0"/>
              <a:t>[32] </a:t>
            </a:r>
            <a:r>
              <a:rPr lang="en-US" sz="900" dirty="0" smtClean="0"/>
              <a:t>Costa</a:t>
            </a:r>
            <a:r>
              <a:rPr lang="en-US" sz="900" dirty="0"/>
              <a:t>, </a:t>
            </a:r>
            <a:r>
              <a:rPr lang="en-US" sz="900" dirty="0" err="1"/>
              <a:t>Campilho</a:t>
            </a:r>
            <a:r>
              <a:rPr lang="en-US" sz="900" dirty="0"/>
              <a:t>, </a:t>
            </a:r>
            <a:r>
              <a:rPr lang="en-US" sz="900" b="1" dirty="0" err="1"/>
              <a:t>Hooi</a:t>
            </a:r>
            <a:r>
              <a:rPr lang="en-US" sz="900" dirty="0"/>
              <a:t>, </a:t>
            </a:r>
            <a:r>
              <a:rPr lang="en-US" sz="900" dirty="0" err="1"/>
              <a:t>Smailagic</a:t>
            </a:r>
            <a:r>
              <a:rPr lang="en-US" sz="900" dirty="0"/>
              <a:t>, </a:t>
            </a:r>
            <a:r>
              <a:rPr lang="en-US" sz="900" dirty="0" err="1"/>
              <a:t>Kitani</a:t>
            </a:r>
            <a:r>
              <a:rPr lang="en-US" sz="900" dirty="0"/>
              <a:t>, Liu, Faloutsos and </a:t>
            </a:r>
            <a:r>
              <a:rPr lang="en-US" sz="900" dirty="0" err="1"/>
              <a:t>Galdran</a:t>
            </a:r>
            <a:r>
              <a:rPr lang="en-US" sz="900" dirty="0"/>
              <a:t>. </a:t>
            </a:r>
            <a:r>
              <a:rPr lang="en-US" sz="900" dirty="0" err="1"/>
              <a:t>EyeQual</a:t>
            </a:r>
            <a:r>
              <a:rPr lang="en-US" sz="900" dirty="0"/>
              <a:t>: Accurate, Explainable, Retinal Image Quality Assessment. IEEE ICMLA 2017.</a:t>
            </a:r>
          </a:p>
          <a:p>
            <a:pPr marL="0" indent="0">
              <a:lnSpc>
                <a:spcPct val="100000"/>
              </a:lnSpc>
              <a:spcBef>
                <a:spcPts val="0"/>
              </a:spcBef>
              <a:buNone/>
            </a:pPr>
            <a:r>
              <a:rPr lang="en-US" sz="900" smtClean="0"/>
              <a:t>[33] </a:t>
            </a:r>
            <a:r>
              <a:rPr lang="en-US" sz="900" b="1" dirty="0" err="1" smtClean="0"/>
              <a:t>Hooi</a:t>
            </a:r>
            <a:r>
              <a:rPr lang="en-US" sz="900" dirty="0"/>
              <a:t>, Song, </a:t>
            </a:r>
            <a:r>
              <a:rPr lang="en-US" sz="900" dirty="0" err="1" smtClean="0"/>
              <a:t>Papalexakis</a:t>
            </a:r>
            <a:r>
              <a:rPr lang="en-US" sz="900" dirty="0"/>
              <a:t>, Agrawal, and Faloutsos. Matrices, Compression, Learning Curves: formulation, and the GROUPNTEACH algorithms. PAKDD 2016</a:t>
            </a:r>
            <a:r>
              <a:rPr lang="en-US" sz="900" dirty="0" smtClean="0"/>
              <a:t>.</a:t>
            </a:r>
            <a:endParaRPr lang="en-US" sz="900" b="1" dirty="0" smtClean="0"/>
          </a:p>
          <a:p>
            <a:pPr marL="0" indent="0">
              <a:lnSpc>
                <a:spcPct val="100000"/>
              </a:lnSpc>
              <a:spcBef>
                <a:spcPts val="0"/>
              </a:spcBef>
              <a:buNone/>
            </a:pPr>
            <a:r>
              <a:rPr lang="en-US" sz="900" dirty="0" smtClean="0"/>
              <a:t>[34] </a:t>
            </a:r>
            <a:r>
              <a:rPr lang="en-US" sz="900" b="1" dirty="0" err="1" smtClean="0"/>
              <a:t>Hooi</a:t>
            </a:r>
            <a:r>
              <a:rPr lang="en-US" sz="900" dirty="0"/>
              <a:t>, Song, </a:t>
            </a:r>
            <a:r>
              <a:rPr lang="en-US" sz="900" dirty="0" err="1"/>
              <a:t>Papalexakis</a:t>
            </a:r>
            <a:r>
              <a:rPr lang="en-US" sz="900" dirty="0"/>
              <a:t>, Agrawal, and Faloutsos. Education, Learning and Information Theory. ICDM ACCESS Workshop 2015.</a:t>
            </a:r>
          </a:p>
        </p:txBody>
      </p:sp>
      <p:sp>
        <p:nvSpPr>
          <p:cNvPr id="17" name="TextBox 16"/>
          <p:cNvSpPr txBox="1"/>
          <p:nvPr/>
        </p:nvSpPr>
        <p:spPr>
          <a:xfrm>
            <a:off x="268977" y="5873232"/>
            <a:ext cx="829522" cy="369332"/>
          </a:xfrm>
          <a:prstGeom prst="rect">
            <a:avLst/>
          </a:prstGeom>
          <a:noFill/>
        </p:spPr>
        <p:txBody>
          <a:bodyPr wrap="none" rtlCol="0">
            <a:spAutoFit/>
          </a:bodyPr>
          <a:lstStyle/>
          <a:p>
            <a:pPr algn="ctr"/>
            <a:r>
              <a:rPr lang="en-US" b="1" smtClean="0"/>
              <a:t>Others</a:t>
            </a:r>
          </a:p>
        </p:txBody>
      </p:sp>
      <p:sp>
        <p:nvSpPr>
          <p:cNvPr id="18" name="Content Placeholder 3"/>
          <p:cNvSpPr txBox="1">
            <a:spLocks/>
          </p:cNvSpPr>
          <p:nvPr/>
        </p:nvSpPr>
        <p:spPr>
          <a:xfrm>
            <a:off x="1158370" y="4064489"/>
            <a:ext cx="8017029" cy="2069524"/>
          </a:xfrm>
          <a:prstGeom prst="rect">
            <a:avLst/>
          </a:prstGeom>
        </p:spPr>
        <p:txBody>
          <a:bodyPr vert="horz" lIns="91440" tIns="9144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900" smtClean="0"/>
              <a:t>[21] </a:t>
            </a:r>
            <a:r>
              <a:rPr lang="en-US" sz="900" b="1" dirty="0" err="1" smtClean="0"/>
              <a:t>Hooi</a:t>
            </a:r>
            <a:r>
              <a:rPr lang="en-US" sz="900" dirty="0"/>
              <a:t>, Shin, </a:t>
            </a:r>
            <a:r>
              <a:rPr lang="en-US" sz="900" dirty="0" err="1"/>
              <a:t>Lamba</a:t>
            </a:r>
            <a:r>
              <a:rPr lang="en-US" sz="900" dirty="0"/>
              <a:t>, and Faloutsos. SMF: Drift Aware Matrix Factorization with Seasonal Patterns, SDM 2019</a:t>
            </a:r>
            <a:r>
              <a:rPr lang="en-US" sz="900" dirty="0" smtClean="0"/>
              <a:t>.</a:t>
            </a:r>
          </a:p>
          <a:p>
            <a:pPr marL="0" indent="0">
              <a:lnSpc>
                <a:spcPct val="100000"/>
              </a:lnSpc>
              <a:spcBef>
                <a:spcPts val="0"/>
              </a:spcBef>
              <a:buNone/>
            </a:pPr>
            <a:r>
              <a:rPr lang="en-US" sz="900" smtClean="0"/>
              <a:t>[22] </a:t>
            </a:r>
            <a:r>
              <a:rPr lang="en-US" sz="900" b="1" dirty="0" err="1" smtClean="0"/>
              <a:t>Hooi</a:t>
            </a:r>
            <a:r>
              <a:rPr lang="en-US" sz="900" dirty="0"/>
              <a:t>, Eswaran, Pandey, </a:t>
            </a:r>
            <a:r>
              <a:rPr lang="en-US" sz="900" dirty="0" err="1"/>
              <a:t>Jereminov</a:t>
            </a:r>
            <a:r>
              <a:rPr lang="en-US" sz="900" dirty="0"/>
              <a:t>, </a:t>
            </a:r>
            <a:r>
              <a:rPr lang="en-US" sz="900" dirty="0" err="1"/>
              <a:t>Pileggi</a:t>
            </a:r>
            <a:r>
              <a:rPr lang="en-US" sz="900" dirty="0"/>
              <a:t>, and Faloutsos. </a:t>
            </a:r>
            <a:r>
              <a:rPr lang="en-US" sz="900" dirty="0" err="1"/>
              <a:t>ChangeDAR</a:t>
            </a:r>
            <a:r>
              <a:rPr lang="en-US" sz="900" dirty="0"/>
              <a:t>: Online Localized Change Detection for Sensor Data on a Graph. CIKM 2018.</a:t>
            </a:r>
          </a:p>
          <a:p>
            <a:pPr marL="0" indent="0">
              <a:lnSpc>
                <a:spcPct val="100000"/>
              </a:lnSpc>
              <a:spcBef>
                <a:spcPts val="0"/>
              </a:spcBef>
              <a:buNone/>
            </a:pPr>
            <a:r>
              <a:rPr lang="en-US" sz="900" smtClean="0"/>
              <a:t>[23] </a:t>
            </a:r>
            <a:r>
              <a:rPr lang="en-US" sz="900" dirty="0" smtClean="0"/>
              <a:t>Liu</a:t>
            </a:r>
            <a:r>
              <a:rPr lang="en-US" sz="900" dirty="0"/>
              <a:t>, </a:t>
            </a:r>
            <a:r>
              <a:rPr lang="en-US" sz="900" b="1" dirty="0" err="1"/>
              <a:t>Hooi</a:t>
            </a:r>
            <a:r>
              <a:rPr lang="en-US" sz="900" dirty="0"/>
              <a:t>, and Faloutsos. A Contrast Metric for Fraud Detection in Rich Graphs</a:t>
            </a:r>
            <a:r>
              <a:rPr lang="en-US" sz="900"/>
              <a:t>, </a:t>
            </a:r>
            <a:r>
              <a:rPr lang="en-US" sz="900" smtClean="0"/>
              <a:t>TKDE 2018. </a:t>
            </a:r>
          </a:p>
          <a:p>
            <a:pPr marL="0" indent="0">
              <a:lnSpc>
                <a:spcPct val="100000"/>
              </a:lnSpc>
              <a:spcBef>
                <a:spcPts val="0"/>
              </a:spcBef>
              <a:buNone/>
            </a:pPr>
            <a:r>
              <a:rPr lang="en-US" sz="900" smtClean="0"/>
              <a:t>[24] </a:t>
            </a:r>
            <a:r>
              <a:rPr lang="en-US" sz="900" dirty="0" smtClean="0"/>
              <a:t>Nigam</a:t>
            </a:r>
            <a:r>
              <a:rPr lang="en-US" sz="900" dirty="0"/>
              <a:t>, Shin, </a:t>
            </a:r>
            <a:r>
              <a:rPr lang="en-US" sz="900" dirty="0" err="1"/>
              <a:t>Bahulkar</a:t>
            </a:r>
            <a:r>
              <a:rPr lang="en-US" sz="900" dirty="0"/>
              <a:t>, </a:t>
            </a:r>
            <a:r>
              <a:rPr lang="en-US" sz="900" b="1" dirty="0" err="1"/>
              <a:t>Hooi</a:t>
            </a:r>
            <a:r>
              <a:rPr lang="en-US" sz="900" dirty="0"/>
              <a:t>, </a:t>
            </a:r>
            <a:r>
              <a:rPr lang="en-US" sz="900" dirty="0" err="1"/>
              <a:t>Hachen</a:t>
            </a:r>
            <a:r>
              <a:rPr lang="en-US" sz="900" dirty="0"/>
              <a:t>, Szymanski, Faloutsos, Chawla. ONE-M</a:t>
            </a:r>
            <a:r>
              <a:rPr lang="en-US" sz="900"/>
              <a:t>: </a:t>
            </a:r>
            <a:r>
              <a:rPr lang="en-US" sz="900" smtClean="0"/>
              <a:t>Modeling </a:t>
            </a:r>
            <a:r>
              <a:rPr lang="en-US" sz="900" dirty="0"/>
              <a:t>the Co-evolution of Opinions and Network Connections. ECML-PKDD </a:t>
            </a:r>
            <a:r>
              <a:rPr lang="en-US" sz="900"/>
              <a:t>2018.</a:t>
            </a:r>
          </a:p>
          <a:p>
            <a:pPr marL="0" indent="0">
              <a:lnSpc>
                <a:spcPct val="100000"/>
              </a:lnSpc>
              <a:spcBef>
                <a:spcPts val="0"/>
              </a:spcBef>
              <a:buNone/>
            </a:pPr>
            <a:r>
              <a:rPr lang="en-US" sz="900"/>
              <a:t>[</a:t>
            </a:r>
            <a:r>
              <a:rPr lang="en-US" sz="900" smtClean="0"/>
              <a:t>25] </a:t>
            </a:r>
            <a:r>
              <a:rPr lang="en-US" sz="900" b="1"/>
              <a:t>Hooi</a:t>
            </a:r>
            <a:r>
              <a:rPr lang="en-US" sz="900"/>
              <a:t>, Eswaran, Song, Pandey, Jereminov, Pileggi, </a:t>
            </a:r>
            <a:r>
              <a:rPr lang="en-US" sz="900" smtClean="0"/>
              <a:t>Faloutsos</a:t>
            </a:r>
            <a:r>
              <a:rPr lang="en-US" sz="900"/>
              <a:t>. GridWatch: Sensor Placement and Anomaly Detection in the Electrical Grid. ECML-PKDD 2018. </a:t>
            </a:r>
            <a:br>
              <a:rPr lang="en-US" sz="900"/>
            </a:br>
            <a:r>
              <a:rPr lang="en-US" sz="900" b="1">
                <a:solidFill>
                  <a:srgbClr val="FF0000"/>
                </a:solidFill>
              </a:rPr>
              <a:t>ECML-PKDD Runner-up Best Student Data Mining Paper Award</a:t>
            </a:r>
            <a:r>
              <a:rPr lang="en-US" sz="900" b="1" smtClean="0">
                <a:solidFill>
                  <a:srgbClr val="FF0000"/>
                </a:solidFill>
              </a:rPr>
              <a:t>.</a:t>
            </a:r>
          </a:p>
          <a:p>
            <a:pPr marL="0" indent="0">
              <a:lnSpc>
                <a:spcPct val="100000"/>
              </a:lnSpc>
              <a:spcBef>
                <a:spcPts val="0"/>
              </a:spcBef>
              <a:buNone/>
            </a:pPr>
            <a:r>
              <a:rPr lang="en-US" sz="900" smtClean="0"/>
              <a:t>[26] </a:t>
            </a:r>
            <a:r>
              <a:rPr lang="en-US" sz="900" dirty="0" smtClean="0"/>
              <a:t>Liu, </a:t>
            </a:r>
            <a:r>
              <a:rPr lang="en-US" sz="900" b="1" dirty="0" err="1" smtClean="0"/>
              <a:t>Hooi</a:t>
            </a:r>
            <a:r>
              <a:rPr lang="en-US" sz="900" dirty="0" smtClean="0"/>
              <a:t>, Faloutsos. </a:t>
            </a:r>
            <a:r>
              <a:rPr lang="en-US" sz="900" dirty="0" err="1" smtClean="0"/>
              <a:t>HoloScope</a:t>
            </a:r>
            <a:r>
              <a:rPr lang="en-US" sz="900" dirty="0" smtClean="0"/>
              <a:t>: Topology-and-Spike Aware Fraud Detection. CIKM 2017.</a:t>
            </a:r>
          </a:p>
          <a:p>
            <a:pPr marL="0" indent="0">
              <a:lnSpc>
                <a:spcPct val="100000"/>
              </a:lnSpc>
              <a:spcBef>
                <a:spcPts val="0"/>
              </a:spcBef>
              <a:buNone/>
            </a:pPr>
            <a:r>
              <a:rPr lang="en-US" sz="900" smtClean="0"/>
              <a:t>[27] </a:t>
            </a:r>
            <a:r>
              <a:rPr lang="en-US" sz="900" dirty="0" err="1" smtClean="0"/>
              <a:t>Lamba</a:t>
            </a:r>
            <a:r>
              <a:rPr lang="en-US" sz="900" dirty="0" smtClean="0"/>
              <a:t>, </a:t>
            </a:r>
            <a:r>
              <a:rPr lang="en-US" sz="900" b="1" dirty="0" err="1" smtClean="0"/>
              <a:t>Hooi</a:t>
            </a:r>
            <a:r>
              <a:rPr lang="en-US" sz="900" dirty="0" smtClean="0"/>
              <a:t>, Shin, Faloutsos, and </a:t>
            </a:r>
            <a:r>
              <a:rPr lang="en-US" sz="900" dirty="0" err="1" smtClean="0"/>
              <a:t>Jurgen</a:t>
            </a:r>
            <a:r>
              <a:rPr lang="en-US" sz="900" dirty="0" smtClean="0"/>
              <a:t> </a:t>
            </a:r>
            <a:r>
              <a:rPr lang="en-US" sz="900" dirty="0" err="1" smtClean="0"/>
              <a:t>Pfeffer</a:t>
            </a:r>
            <a:r>
              <a:rPr lang="en-US" sz="900" dirty="0" smtClean="0"/>
              <a:t>. ZOORANK: Ranking Suspicious Entities in Time-Evolving Tensors. ECML-PKDD </a:t>
            </a:r>
            <a:r>
              <a:rPr lang="en-US" sz="900" smtClean="0"/>
              <a:t>2017</a:t>
            </a:r>
            <a:r>
              <a:rPr lang="en-US" sz="900"/>
              <a:t>.</a:t>
            </a:r>
          </a:p>
          <a:p>
            <a:pPr marL="0" indent="0">
              <a:lnSpc>
                <a:spcPct val="100000"/>
              </a:lnSpc>
              <a:spcBef>
                <a:spcPts val="0"/>
              </a:spcBef>
              <a:buNone/>
            </a:pPr>
            <a:r>
              <a:rPr lang="en-US" sz="900"/>
              <a:t>[</a:t>
            </a:r>
            <a:r>
              <a:rPr lang="en-US" sz="900" smtClean="0"/>
              <a:t>28] </a:t>
            </a:r>
            <a:r>
              <a:rPr lang="en-US" sz="900"/>
              <a:t>Liu, Hooi, and Faloutsos Fraud Detection using Graph Topology and Temporal Spikes. KDD MLG Workshop 2017</a:t>
            </a:r>
            <a:r>
              <a:rPr lang="en-US" sz="900" smtClean="0"/>
              <a:t>.</a:t>
            </a:r>
            <a:endParaRPr lang="en-US" sz="900" dirty="0" smtClean="0"/>
          </a:p>
          <a:p>
            <a:pPr marL="0" indent="0">
              <a:lnSpc>
                <a:spcPct val="100000"/>
              </a:lnSpc>
              <a:spcBef>
                <a:spcPts val="0"/>
              </a:spcBef>
              <a:buNone/>
            </a:pPr>
            <a:r>
              <a:rPr lang="en-US" sz="900" dirty="0" smtClean="0"/>
              <a:t>[29] Shah</a:t>
            </a:r>
            <a:r>
              <a:rPr lang="en-US" sz="900" dirty="0"/>
              <a:t>, </a:t>
            </a:r>
            <a:r>
              <a:rPr lang="en-US" sz="900" dirty="0" err="1"/>
              <a:t>Beutel</a:t>
            </a:r>
            <a:r>
              <a:rPr lang="en-US" sz="900" dirty="0"/>
              <a:t>, </a:t>
            </a:r>
            <a:r>
              <a:rPr lang="en-US" sz="900" b="1" dirty="0" err="1"/>
              <a:t>Hooi</a:t>
            </a:r>
            <a:r>
              <a:rPr lang="en-US" sz="900" dirty="0"/>
              <a:t>, </a:t>
            </a:r>
            <a:r>
              <a:rPr lang="en-US" sz="900" dirty="0" err="1"/>
              <a:t>Akoglu</a:t>
            </a:r>
            <a:r>
              <a:rPr lang="en-US" sz="900"/>
              <a:t>, </a:t>
            </a:r>
            <a:r>
              <a:rPr lang="en-US" sz="900" smtClean="0"/>
              <a:t>Gunnemann</a:t>
            </a:r>
            <a:r>
              <a:rPr lang="en-US" sz="900" dirty="0"/>
              <a:t>, </a:t>
            </a:r>
            <a:r>
              <a:rPr lang="en-US" sz="900" dirty="0" err="1"/>
              <a:t>Makhija</a:t>
            </a:r>
            <a:r>
              <a:rPr lang="en-US" sz="900" dirty="0"/>
              <a:t>, Kumar, and Faloutsos. </a:t>
            </a:r>
            <a:r>
              <a:rPr lang="en-US" sz="900" dirty="0" err="1"/>
              <a:t>EdgeCentric</a:t>
            </a:r>
            <a:r>
              <a:rPr lang="en-US" sz="900" dirty="0"/>
              <a:t>: Anomaly Detection in Edge-Attributed Networks. ICDM </a:t>
            </a:r>
            <a:r>
              <a:rPr lang="en-US" sz="900"/>
              <a:t>DMCS </a:t>
            </a:r>
            <a:r>
              <a:rPr lang="en-US" sz="900" smtClean="0"/>
              <a:t>2016</a:t>
            </a:r>
            <a:r>
              <a:rPr lang="en-US" sz="900" dirty="0"/>
              <a:t>.</a:t>
            </a:r>
          </a:p>
          <a:p>
            <a:pPr marL="0" indent="0">
              <a:lnSpc>
                <a:spcPct val="100000"/>
              </a:lnSpc>
              <a:spcBef>
                <a:spcPts val="0"/>
              </a:spcBef>
              <a:buNone/>
            </a:pPr>
            <a:r>
              <a:rPr lang="en-US" sz="900" smtClean="0"/>
              <a:t>[30] </a:t>
            </a:r>
            <a:r>
              <a:rPr lang="en-US" sz="900" dirty="0" smtClean="0"/>
              <a:t>Takahashi</a:t>
            </a:r>
            <a:r>
              <a:rPr lang="en-US" sz="900" dirty="0"/>
              <a:t>, </a:t>
            </a:r>
            <a:r>
              <a:rPr lang="en-US" sz="900" b="1" dirty="0" err="1"/>
              <a:t>Hooi</a:t>
            </a:r>
            <a:r>
              <a:rPr lang="en-US" sz="900" dirty="0"/>
              <a:t>, and Faloutsos. </a:t>
            </a:r>
            <a:r>
              <a:rPr lang="en-US" sz="900" dirty="0" err="1"/>
              <a:t>AutoCyclone</a:t>
            </a:r>
            <a:r>
              <a:rPr lang="en-US" sz="900" dirty="0"/>
              <a:t>: Automatic Mining of Cyclic Patterns and Anomalies by Robust Tensor Factorization. WWW 2017.</a:t>
            </a:r>
          </a:p>
          <a:p>
            <a:pPr marL="0" indent="0">
              <a:lnSpc>
                <a:spcPct val="100000"/>
              </a:lnSpc>
              <a:spcBef>
                <a:spcPts val="0"/>
              </a:spcBef>
              <a:buNone/>
            </a:pPr>
            <a:r>
              <a:rPr lang="en-US" sz="900" smtClean="0"/>
              <a:t>[31] </a:t>
            </a:r>
            <a:r>
              <a:rPr lang="en-US" sz="900" dirty="0" smtClean="0"/>
              <a:t>Shin</a:t>
            </a:r>
            <a:r>
              <a:rPr lang="en-US" sz="900" dirty="0"/>
              <a:t>, </a:t>
            </a:r>
            <a:r>
              <a:rPr lang="en-US" sz="900" b="1" dirty="0" err="1"/>
              <a:t>Hooi</a:t>
            </a:r>
            <a:r>
              <a:rPr lang="en-US" sz="900" dirty="0"/>
              <a:t>, Kim, and Faloutsos. </a:t>
            </a:r>
            <a:r>
              <a:rPr lang="en-US" sz="900" dirty="0" err="1"/>
              <a:t>DenseAlert</a:t>
            </a:r>
            <a:r>
              <a:rPr lang="en-US" sz="900" dirty="0"/>
              <a:t>: Incremental Dense-</a:t>
            </a:r>
            <a:r>
              <a:rPr lang="en-US" sz="900" dirty="0" err="1"/>
              <a:t>Subtensor</a:t>
            </a:r>
            <a:r>
              <a:rPr lang="en-US" sz="900" dirty="0"/>
              <a:t> Detection in Tensor Streams. KDD </a:t>
            </a:r>
            <a:r>
              <a:rPr lang="en-US" sz="900"/>
              <a:t>2017</a:t>
            </a:r>
            <a:r>
              <a:rPr lang="en-US" sz="900" smtClean="0"/>
              <a:t>.</a:t>
            </a:r>
            <a:endParaRPr lang="en-US" sz="900" dirty="0"/>
          </a:p>
        </p:txBody>
      </p:sp>
      <p:sp>
        <p:nvSpPr>
          <p:cNvPr id="19" name="Content Placeholder 3"/>
          <p:cNvSpPr txBox="1">
            <a:spLocks/>
          </p:cNvSpPr>
          <p:nvPr/>
        </p:nvSpPr>
        <p:spPr>
          <a:xfrm>
            <a:off x="1159387" y="2909954"/>
            <a:ext cx="7992640" cy="1163763"/>
          </a:xfrm>
          <a:prstGeom prst="rect">
            <a:avLst/>
          </a:prstGeom>
        </p:spPr>
        <p:txBody>
          <a:bodyPr vert="horz" lIns="91440" tIns="9144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900" smtClean="0"/>
              <a:t>[13] </a:t>
            </a:r>
            <a:r>
              <a:rPr lang="en-US" sz="900" b="1" dirty="0" err="1" smtClean="0"/>
              <a:t>Hooi</a:t>
            </a:r>
            <a:r>
              <a:rPr lang="en-US" sz="900" dirty="0" smtClean="0"/>
              <a:t> </a:t>
            </a:r>
            <a:r>
              <a:rPr lang="en-US" sz="900" dirty="0"/>
              <a:t>and Faloutsos. Branch and Border: Partition-Based Change Detection in Multivariate Time Series, SDM 2019.</a:t>
            </a:r>
          </a:p>
          <a:p>
            <a:pPr marL="0" indent="0">
              <a:lnSpc>
                <a:spcPct val="100000"/>
              </a:lnSpc>
              <a:spcBef>
                <a:spcPts val="0"/>
              </a:spcBef>
              <a:buNone/>
            </a:pPr>
            <a:r>
              <a:rPr lang="en-US" sz="900"/>
              <a:t>[</a:t>
            </a:r>
            <a:r>
              <a:rPr lang="en-US" sz="900" smtClean="0"/>
              <a:t>14] </a:t>
            </a:r>
            <a:r>
              <a:rPr lang="en-US" sz="900" b="1" dirty="0" err="1" smtClean="0"/>
              <a:t>Hooi</a:t>
            </a:r>
            <a:r>
              <a:rPr lang="en-US" sz="900" dirty="0"/>
              <a:t>, Song, Pandey, </a:t>
            </a:r>
            <a:r>
              <a:rPr lang="en-US" sz="900" dirty="0" err="1"/>
              <a:t>Jereminov</a:t>
            </a:r>
            <a:r>
              <a:rPr lang="en-US" sz="900" dirty="0"/>
              <a:t>, </a:t>
            </a:r>
            <a:r>
              <a:rPr lang="en-US" sz="900" dirty="0" err="1"/>
              <a:t>Pileggi</a:t>
            </a:r>
            <a:r>
              <a:rPr lang="en-US" sz="900" dirty="0"/>
              <a:t>, and Faloutsos. </a:t>
            </a:r>
            <a:r>
              <a:rPr lang="en-US" sz="900" dirty="0" err="1"/>
              <a:t>StreamCast</a:t>
            </a:r>
            <a:r>
              <a:rPr lang="en-US" sz="900" dirty="0"/>
              <a:t>: Fast and Online Mining of Power Grid Time Sequences. SDM 2018.</a:t>
            </a:r>
          </a:p>
          <a:p>
            <a:pPr marL="0" indent="0">
              <a:lnSpc>
                <a:spcPct val="100000"/>
              </a:lnSpc>
              <a:spcBef>
                <a:spcPts val="0"/>
              </a:spcBef>
              <a:buNone/>
            </a:pPr>
            <a:r>
              <a:rPr lang="en-US" sz="900" smtClean="0"/>
              <a:t>[15] </a:t>
            </a:r>
            <a:r>
              <a:rPr lang="en-US" sz="900" dirty="0" err="1"/>
              <a:t>Pudi</a:t>
            </a:r>
            <a:r>
              <a:rPr lang="en-US" sz="900" dirty="0"/>
              <a:t> Chen, Liu, Shi, </a:t>
            </a:r>
            <a:r>
              <a:rPr lang="en-US" sz="900" b="1" dirty="0" err="1"/>
              <a:t>Hooi</a:t>
            </a:r>
            <a:r>
              <a:rPr lang="en-US" sz="900" dirty="0"/>
              <a:t>, Wang, Cheng. </a:t>
            </a:r>
            <a:r>
              <a:rPr lang="en-US" sz="900" dirty="0" err="1"/>
              <a:t>NeuCast</a:t>
            </a:r>
            <a:r>
              <a:rPr lang="en-US" sz="900" dirty="0"/>
              <a:t>: Seasonal Neural Forecast of Power Grid Time Series. IJCAI 2018</a:t>
            </a:r>
            <a:r>
              <a:rPr lang="en-US" sz="900" dirty="0" smtClean="0"/>
              <a:t>.</a:t>
            </a:r>
            <a:endParaRPr lang="en-US" sz="900" dirty="0"/>
          </a:p>
          <a:p>
            <a:pPr marL="0" indent="0">
              <a:lnSpc>
                <a:spcPct val="100000"/>
              </a:lnSpc>
              <a:spcBef>
                <a:spcPts val="0"/>
              </a:spcBef>
              <a:buNone/>
            </a:pPr>
            <a:r>
              <a:rPr lang="en-US" sz="900" dirty="0"/>
              <a:t>[</a:t>
            </a:r>
            <a:r>
              <a:rPr lang="en-US" sz="900" dirty="0" smtClean="0"/>
              <a:t>16] </a:t>
            </a:r>
            <a:r>
              <a:rPr lang="en-US" sz="900" b="1" dirty="0" err="1" smtClean="0"/>
              <a:t>Hooi</a:t>
            </a:r>
            <a:r>
              <a:rPr lang="en-US" sz="900" dirty="0"/>
              <a:t>, Liu</a:t>
            </a:r>
            <a:r>
              <a:rPr lang="en-US" sz="900"/>
              <a:t>, </a:t>
            </a:r>
            <a:r>
              <a:rPr lang="en-US" sz="900" smtClean="0"/>
              <a:t>Smailagic</a:t>
            </a:r>
            <a:r>
              <a:rPr lang="en-US" sz="900" dirty="0"/>
              <a:t>, </a:t>
            </a:r>
            <a:r>
              <a:rPr lang="en-US" sz="900"/>
              <a:t>and </a:t>
            </a:r>
            <a:r>
              <a:rPr lang="en-US" sz="900" smtClean="0"/>
              <a:t>Faloutsos. </a:t>
            </a:r>
            <a:r>
              <a:rPr lang="en-US" sz="900" dirty="0"/>
              <a:t>BEATLEX: Summarizing and Forecasting Time Series with Patterns. ECML-PKDD 2017.</a:t>
            </a:r>
          </a:p>
          <a:p>
            <a:pPr marL="0" indent="0">
              <a:lnSpc>
                <a:spcPct val="100000"/>
              </a:lnSpc>
              <a:spcBef>
                <a:spcPts val="0"/>
              </a:spcBef>
              <a:buNone/>
            </a:pPr>
            <a:r>
              <a:rPr lang="en-US" sz="900" smtClean="0"/>
              <a:t>[17] </a:t>
            </a:r>
            <a:r>
              <a:rPr lang="en-US" sz="900" dirty="0" smtClean="0"/>
              <a:t>Song, </a:t>
            </a:r>
            <a:r>
              <a:rPr lang="en-US" sz="900" b="1" dirty="0" err="1" smtClean="0"/>
              <a:t>Hooi</a:t>
            </a:r>
            <a:r>
              <a:rPr lang="en-US" sz="900" dirty="0" smtClean="0"/>
              <a:t>, </a:t>
            </a:r>
            <a:r>
              <a:rPr lang="en-US" sz="900" dirty="0" err="1" smtClean="0"/>
              <a:t>Jereminov</a:t>
            </a:r>
            <a:r>
              <a:rPr lang="en-US" sz="900" dirty="0" smtClean="0"/>
              <a:t>, Pandey, </a:t>
            </a:r>
            <a:r>
              <a:rPr lang="en-US" sz="900" dirty="0" err="1" smtClean="0"/>
              <a:t>Pileggi</a:t>
            </a:r>
            <a:r>
              <a:rPr lang="en-US" sz="900" dirty="0" smtClean="0"/>
              <a:t>, and Faloutsos. </a:t>
            </a:r>
            <a:r>
              <a:rPr lang="en-US" sz="900" dirty="0" err="1" smtClean="0"/>
              <a:t>PowerCast</a:t>
            </a:r>
            <a:r>
              <a:rPr lang="en-US" sz="900" dirty="0" smtClean="0"/>
              <a:t>: Mining and Forecasting Power Grid Sequences. ECML-PKDD 2017.</a:t>
            </a:r>
          </a:p>
          <a:p>
            <a:pPr marL="0" indent="0">
              <a:lnSpc>
                <a:spcPct val="100000"/>
              </a:lnSpc>
              <a:spcBef>
                <a:spcPts val="0"/>
              </a:spcBef>
              <a:buNone/>
            </a:pPr>
            <a:r>
              <a:rPr lang="en-US" sz="900" smtClean="0"/>
              <a:t>[18] </a:t>
            </a:r>
            <a:r>
              <a:rPr lang="en-US" sz="900" dirty="0" smtClean="0"/>
              <a:t>Chan, Lai, </a:t>
            </a:r>
            <a:r>
              <a:rPr lang="en-US" sz="900" b="1" dirty="0" err="1" smtClean="0"/>
              <a:t>Hooi</a:t>
            </a:r>
            <a:r>
              <a:rPr lang="en-US" sz="900" dirty="0" smtClean="0"/>
              <a:t> </a:t>
            </a:r>
            <a:r>
              <a:rPr lang="en-US" sz="900" smtClean="0"/>
              <a:t>and Davies. </a:t>
            </a:r>
            <a:r>
              <a:rPr lang="en-US" sz="900" dirty="0" smtClean="0"/>
              <a:t>The Message or the Messenger? Inferring </a:t>
            </a:r>
            <a:r>
              <a:rPr lang="en-US" sz="900" dirty="0" err="1" smtClean="0"/>
              <a:t>Virality</a:t>
            </a:r>
            <a:r>
              <a:rPr lang="en-US" sz="900" dirty="0" smtClean="0"/>
              <a:t> and Diffusion Structure from Online Petition Signature Data. </a:t>
            </a:r>
            <a:r>
              <a:rPr lang="en-US" sz="900" dirty="0" err="1" smtClean="0"/>
              <a:t>SocInfo</a:t>
            </a:r>
            <a:r>
              <a:rPr lang="en-US" sz="900" dirty="0" smtClean="0"/>
              <a:t> 2017.</a:t>
            </a:r>
          </a:p>
          <a:p>
            <a:pPr marL="0" indent="0">
              <a:lnSpc>
                <a:spcPct val="100000"/>
              </a:lnSpc>
              <a:spcBef>
                <a:spcPts val="0"/>
              </a:spcBef>
              <a:buNone/>
            </a:pPr>
            <a:r>
              <a:rPr lang="en-US" sz="900" smtClean="0"/>
              <a:t>[19] </a:t>
            </a:r>
            <a:r>
              <a:rPr lang="en-US" sz="900" dirty="0" err="1" smtClean="0"/>
              <a:t>Jereminov</a:t>
            </a:r>
            <a:r>
              <a:rPr lang="en-US" sz="900" dirty="0"/>
              <a:t>, Pandey, Song, </a:t>
            </a:r>
            <a:r>
              <a:rPr lang="en-US" sz="900" b="1" dirty="0" err="1"/>
              <a:t>Hooi</a:t>
            </a:r>
            <a:r>
              <a:rPr lang="en-US" sz="900" dirty="0"/>
              <a:t>, </a:t>
            </a:r>
            <a:r>
              <a:rPr lang="en-US" sz="900" dirty="0" err="1"/>
              <a:t>Pileggi</a:t>
            </a:r>
            <a:r>
              <a:rPr lang="en-US" sz="900" dirty="0"/>
              <a:t>, and Faloutsos. Linear Load Model for Robust Power System Analysis. IEEE ISGT 2017.</a:t>
            </a:r>
          </a:p>
          <a:p>
            <a:pPr marL="0" indent="0">
              <a:lnSpc>
                <a:spcPct val="100000"/>
              </a:lnSpc>
              <a:spcBef>
                <a:spcPts val="0"/>
              </a:spcBef>
              <a:buNone/>
            </a:pPr>
            <a:r>
              <a:rPr lang="en-US" sz="900" smtClean="0"/>
              <a:t>[20] </a:t>
            </a:r>
            <a:r>
              <a:rPr lang="en-US" sz="900" b="1" dirty="0" err="1" smtClean="0"/>
              <a:t>Hooi</a:t>
            </a:r>
            <a:r>
              <a:rPr lang="en-US" sz="900" dirty="0"/>
              <a:t>, Shah, </a:t>
            </a:r>
            <a:r>
              <a:rPr lang="en-US" sz="900" dirty="0" err="1"/>
              <a:t>Beutel</a:t>
            </a:r>
            <a:r>
              <a:rPr lang="en-US" sz="900" dirty="0"/>
              <a:t>, </a:t>
            </a:r>
            <a:r>
              <a:rPr lang="en-US" sz="900" dirty="0" err="1"/>
              <a:t>Gunnemann</a:t>
            </a:r>
            <a:r>
              <a:rPr lang="en-US" sz="900" dirty="0"/>
              <a:t>, </a:t>
            </a:r>
            <a:r>
              <a:rPr lang="en-US" sz="900" dirty="0" err="1"/>
              <a:t>Akoglu</a:t>
            </a:r>
            <a:r>
              <a:rPr lang="en-US" sz="900"/>
              <a:t>, </a:t>
            </a:r>
            <a:r>
              <a:rPr lang="en-US" sz="900" smtClean="0"/>
              <a:t>Kumar</a:t>
            </a:r>
            <a:r>
              <a:rPr lang="en-US" sz="900" dirty="0"/>
              <a:t>, </a:t>
            </a:r>
            <a:r>
              <a:rPr lang="en-US" sz="900" dirty="0" err="1"/>
              <a:t>Makhija</a:t>
            </a:r>
            <a:r>
              <a:rPr lang="en-US" sz="900" dirty="0"/>
              <a:t>, and Faloutsos. BIRDNEST: Bayesian Inference for Ratings-Fraud Detection. SDM 2016.</a:t>
            </a:r>
          </a:p>
        </p:txBody>
      </p:sp>
      <p:sp>
        <p:nvSpPr>
          <p:cNvPr id="20" name="TextBox 19"/>
          <p:cNvSpPr txBox="1"/>
          <p:nvPr/>
        </p:nvSpPr>
        <p:spPr>
          <a:xfrm>
            <a:off x="8187797" y="1122340"/>
            <a:ext cx="3941785" cy="461665"/>
          </a:xfrm>
          <a:prstGeom prst="rect">
            <a:avLst/>
          </a:prstGeom>
          <a:noFill/>
        </p:spPr>
        <p:txBody>
          <a:bodyPr wrap="none" rtlCol="0">
            <a:spAutoFit/>
          </a:bodyPr>
          <a:lstStyle/>
          <a:p>
            <a:pPr algn="ctr"/>
            <a:r>
              <a:rPr lang="en-US" sz="2400" b="1" i="1" smtClean="0"/>
              <a:t>Example Applications Studied</a:t>
            </a:r>
            <a:endParaRPr lang="en-US" sz="2400" b="1" i="1"/>
          </a:p>
        </p:txBody>
      </p:sp>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82121" y="4630205"/>
            <a:ext cx="321439" cy="321439"/>
          </a:xfrm>
          <a:prstGeom prst="rect">
            <a:avLst/>
          </a:prstGeom>
        </p:spPr>
      </p:pic>
      <p:sp>
        <p:nvSpPr>
          <p:cNvPr id="25" name="TextBox 24"/>
          <p:cNvSpPr txBox="1"/>
          <p:nvPr/>
        </p:nvSpPr>
        <p:spPr>
          <a:xfrm>
            <a:off x="9403560" y="4603892"/>
            <a:ext cx="2054345" cy="369332"/>
          </a:xfrm>
          <a:prstGeom prst="rect">
            <a:avLst/>
          </a:prstGeom>
          <a:noFill/>
        </p:spPr>
        <p:txBody>
          <a:bodyPr wrap="none" rtlCol="0">
            <a:spAutoFit/>
          </a:bodyPr>
          <a:lstStyle/>
          <a:p>
            <a:r>
              <a:rPr lang="en-US" b="1" smtClean="0"/>
              <a:t>Disease Forecasting</a:t>
            </a:r>
            <a:endParaRPr lang="en-US" b="1"/>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19013" y="3067566"/>
            <a:ext cx="254055" cy="254055"/>
          </a:xfrm>
          <a:prstGeom prst="rect">
            <a:avLst/>
          </a:prstGeom>
        </p:spPr>
      </p:pic>
      <p:sp>
        <p:nvSpPr>
          <p:cNvPr id="27" name="TextBox 26"/>
          <p:cNvSpPr txBox="1"/>
          <p:nvPr/>
        </p:nvSpPr>
        <p:spPr>
          <a:xfrm>
            <a:off x="9433554" y="3017570"/>
            <a:ext cx="1712007" cy="369332"/>
          </a:xfrm>
          <a:prstGeom prst="rect">
            <a:avLst/>
          </a:prstGeom>
          <a:noFill/>
        </p:spPr>
        <p:txBody>
          <a:bodyPr wrap="none" rtlCol="0">
            <a:spAutoFit/>
          </a:bodyPr>
          <a:lstStyle/>
          <a:p>
            <a:r>
              <a:rPr lang="en-US" b="1" smtClean="0"/>
              <a:t>Online Petitions</a:t>
            </a:r>
            <a:endParaRPr lang="en-US" b="1"/>
          </a:p>
        </p:txBody>
      </p:sp>
      <p:pic>
        <p:nvPicPr>
          <p:cNvPr id="28" name="Picture 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62643" y="2010559"/>
            <a:ext cx="341861" cy="341861"/>
          </a:xfrm>
          <a:prstGeom prst="rect">
            <a:avLst/>
          </a:prstGeom>
        </p:spPr>
      </p:pic>
      <p:sp>
        <p:nvSpPr>
          <p:cNvPr id="29" name="TextBox 28"/>
          <p:cNvSpPr txBox="1"/>
          <p:nvPr/>
        </p:nvSpPr>
        <p:spPr>
          <a:xfrm>
            <a:off x="9446907" y="2018274"/>
            <a:ext cx="1473224" cy="369332"/>
          </a:xfrm>
          <a:prstGeom prst="rect">
            <a:avLst/>
          </a:prstGeom>
          <a:noFill/>
        </p:spPr>
        <p:txBody>
          <a:bodyPr wrap="none" rtlCol="0">
            <a:spAutoFit/>
          </a:bodyPr>
          <a:lstStyle/>
          <a:p>
            <a:r>
              <a:rPr lang="en-US" b="1" smtClean="0"/>
              <a:t>Review Fraud</a:t>
            </a:r>
            <a:endParaRPr lang="en-US" b="1"/>
          </a:p>
        </p:txBody>
      </p:sp>
      <p:pic>
        <p:nvPicPr>
          <p:cNvPr id="30" name="Picture 2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01643" y="3392990"/>
            <a:ext cx="316572" cy="316572"/>
          </a:xfrm>
          <a:prstGeom prst="rect">
            <a:avLst/>
          </a:prstGeom>
        </p:spPr>
      </p:pic>
      <p:sp>
        <p:nvSpPr>
          <p:cNvPr id="31" name="TextBox 30"/>
          <p:cNvSpPr txBox="1"/>
          <p:nvPr/>
        </p:nvSpPr>
        <p:spPr>
          <a:xfrm>
            <a:off x="9450395" y="3368669"/>
            <a:ext cx="1732462" cy="369332"/>
          </a:xfrm>
          <a:prstGeom prst="rect">
            <a:avLst/>
          </a:prstGeom>
          <a:noFill/>
        </p:spPr>
        <p:txBody>
          <a:bodyPr wrap="none" rtlCol="0">
            <a:spAutoFit/>
          </a:bodyPr>
          <a:lstStyle/>
          <a:p>
            <a:r>
              <a:rPr lang="en-US" b="1" smtClean="0"/>
              <a:t>Medical Sensors</a:t>
            </a:r>
            <a:endParaRPr lang="en-US" b="1"/>
          </a:p>
        </p:txBody>
      </p:sp>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66743" y="5031131"/>
            <a:ext cx="309139" cy="324144"/>
          </a:xfrm>
          <a:prstGeom prst="rect">
            <a:avLst/>
          </a:prstGeom>
        </p:spPr>
      </p:pic>
      <p:sp>
        <p:nvSpPr>
          <p:cNvPr id="33" name="TextBox 32"/>
          <p:cNvSpPr txBox="1"/>
          <p:nvPr/>
        </p:nvSpPr>
        <p:spPr>
          <a:xfrm>
            <a:off x="9425392" y="4985943"/>
            <a:ext cx="1347677" cy="369332"/>
          </a:xfrm>
          <a:prstGeom prst="rect">
            <a:avLst/>
          </a:prstGeom>
          <a:noFill/>
        </p:spPr>
        <p:txBody>
          <a:bodyPr wrap="none" rtlCol="0">
            <a:spAutoFit/>
          </a:bodyPr>
          <a:lstStyle/>
          <a:p>
            <a:r>
              <a:rPr lang="en-US" b="1" smtClean="0"/>
              <a:t>Power Grids</a:t>
            </a:r>
            <a:endParaRPr lang="en-US" b="1"/>
          </a:p>
        </p:txBody>
      </p:sp>
      <p:pic>
        <p:nvPicPr>
          <p:cNvPr id="34" name="Picture 3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66743" y="5442109"/>
            <a:ext cx="325658" cy="325658"/>
          </a:xfrm>
          <a:prstGeom prst="rect">
            <a:avLst/>
          </a:prstGeom>
        </p:spPr>
      </p:pic>
      <p:sp>
        <p:nvSpPr>
          <p:cNvPr id="35" name="TextBox 34"/>
          <p:cNvSpPr txBox="1"/>
          <p:nvPr/>
        </p:nvSpPr>
        <p:spPr>
          <a:xfrm>
            <a:off x="9396276" y="5412743"/>
            <a:ext cx="1593770" cy="369332"/>
          </a:xfrm>
          <a:prstGeom prst="rect">
            <a:avLst/>
          </a:prstGeom>
          <a:noFill/>
        </p:spPr>
        <p:txBody>
          <a:bodyPr wrap="none" rtlCol="0">
            <a:spAutoFit/>
          </a:bodyPr>
          <a:lstStyle/>
          <a:p>
            <a:r>
              <a:rPr lang="en-US" b="1" smtClean="0"/>
              <a:t>Transportation</a:t>
            </a:r>
            <a:endParaRPr lang="en-US" b="1"/>
          </a:p>
        </p:txBody>
      </p:sp>
      <p:sp>
        <p:nvSpPr>
          <p:cNvPr id="37" name="TextBox 36"/>
          <p:cNvSpPr txBox="1"/>
          <p:nvPr/>
        </p:nvSpPr>
        <p:spPr>
          <a:xfrm>
            <a:off x="9473263" y="3734640"/>
            <a:ext cx="1212191" cy="369332"/>
          </a:xfrm>
          <a:prstGeom prst="rect">
            <a:avLst/>
          </a:prstGeom>
          <a:noFill/>
        </p:spPr>
        <p:txBody>
          <a:bodyPr wrap="none" rtlCol="0">
            <a:spAutoFit/>
          </a:bodyPr>
          <a:lstStyle/>
          <a:p>
            <a:r>
              <a:rPr lang="en-US" b="1" smtClean="0"/>
              <a:t>Air Quality</a:t>
            </a:r>
            <a:endParaRPr lang="en-US" b="1"/>
          </a:p>
        </p:txBody>
      </p:sp>
      <p:sp>
        <p:nvSpPr>
          <p:cNvPr id="39" name="TextBox 38"/>
          <p:cNvSpPr txBox="1"/>
          <p:nvPr/>
        </p:nvSpPr>
        <p:spPr>
          <a:xfrm>
            <a:off x="9456380" y="1600983"/>
            <a:ext cx="1713611" cy="369332"/>
          </a:xfrm>
          <a:prstGeom prst="rect">
            <a:avLst/>
          </a:prstGeom>
          <a:noFill/>
        </p:spPr>
        <p:txBody>
          <a:bodyPr wrap="none" rtlCol="0">
            <a:spAutoFit/>
          </a:bodyPr>
          <a:lstStyle/>
          <a:p>
            <a:r>
              <a:rPr lang="en-US" b="1" smtClean="0"/>
              <a:t>Social Networks</a:t>
            </a:r>
            <a:endParaRPr lang="en-US" b="1"/>
          </a:p>
        </p:txBody>
      </p:sp>
      <p:pic>
        <p:nvPicPr>
          <p:cNvPr id="43" name="Picture 4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30295" y="5908887"/>
            <a:ext cx="366470" cy="366470"/>
          </a:xfrm>
          <a:prstGeom prst="rect">
            <a:avLst/>
          </a:prstGeom>
        </p:spPr>
      </p:pic>
      <p:sp>
        <p:nvSpPr>
          <p:cNvPr id="44" name="TextBox 43"/>
          <p:cNvSpPr txBox="1"/>
          <p:nvPr/>
        </p:nvSpPr>
        <p:spPr>
          <a:xfrm>
            <a:off x="9433554" y="5906025"/>
            <a:ext cx="1759264" cy="369332"/>
          </a:xfrm>
          <a:prstGeom prst="rect">
            <a:avLst/>
          </a:prstGeom>
          <a:noFill/>
        </p:spPr>
        <p:txBody>
          <a:bodyPr wrap="none" rtlCol="0">
            <a:spAutoFit/>
          </a:bodyPr>
          <a:lstStyle/>
          <a:p>
            <a:r>
              <a:rPr lang="en-US" b="1" smtClean="0"/>
              <a:t>Medical Imaging</a:t>
            </a:r>
            <a:endParaRPr lang="en-US" b="1"/>
          </a:p>
        </p:txBody>
      </p:sp>
      <p:pic>
        <p:nvPicPr>
          <p:cNvPr id="49" name="Picture 4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054115" y="2437065"/>
            <a:ext cx="380142" cy="380142"/>
          </a:xfrm>
          <a:prstGeom prst="rect">
            <a:avLst/>
          </a:prstGeom>
        </p:spPr>
      </p:pic>
      <p:sp>
        <p:nvSpPr>
          <p:cNvPr id="50" name="TextBox 49"/>
          <p:cNvSpPr txBox="1"/>
          <p:nvPr/>
        </p:nvSpPr>
        <p:spPr>
          <a:xfrm>
            <a:off x="9466341" y="2434751"/>
            <a:ext cx="1486754" cy="369332"/>
          </a:xfrm>
          <a:prstGeom prst="rect">
            <a:avLst/>
          </a:prstGeom>
          <a:noFill/>
        </p:spPr>
        <p:txBody>
          <a:bodyPr wrap="none" rtlCol="0">
            <a:spAutoFit/>
          </a:bodyPr>
          <a:lstStyle/>
          <a:p>
            <a:r>
              <a:rPr lang="en-US" b="1" smtClean="0"/>
              <a:t>Cybersecurity</a:t>
            </a:r>
            <a:endParaRPr lang="en-US" b="1"/>
          </a:p>
        </p:txBody>
      </p:sp>
      <p:pic>
        <p:nvPicPr>
          <p:cNvPr id="51" name="Picture 5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13969" y="1628734"/>
            <a:ext cx="291920" cy="291920"/>
          </a:xfrm>
          <a:prstGeom prst="rect">
            <a:avLst/>
          </a:prstGeom>
        </p:spPr>
      </p:pic>
      <p:sp>
        <p:nvSpPr>
          <p:cNvPr id="52" name="TextBox 51"/>
          <p:cNvSpPr txBox="1"/>
          <p:nvPr/>
        </p:nvSpPr>
        <p:spPr>
          <a:xfrm>
            <a:off x="9420546" y="4193230"/>
            <a:ext cx="1893467" cy="369332"/>
          </a:xfrm>
          <a:prstGeom prst="rect">
            <a:avLst/>
          </a:prstGeom>
          <a:noFill/>
        </p:spPr>
        <p:txBody>
          <a:bodyPr wrap="none" rtlCol="0">
            <a:spAutoFit/>
          </a:bodyPr>
          <a:lstStyle/>
          <a:p>
            <a:r>
              <a:rPr lang="en-US" b="1" smtClean="0"/>
              <a:t>Online Commerce</a:t>
            </a:r>
            <a:endParaRPr lang="en-US" b="1"/>
          </a:p>
        </p:txBody>
      </p:sp>
      <p:pic>
        <p:nvPicPr>
          <p:cNvPr id="5" name="Picture 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073215" y="4165988"/>
            <a:ext cx="362428" cy="362428"/>
          </a:xfrm>
          <a:prstGeom prst="rect">
            <a:avLst/>
          </a:prstGeom>
        </p:spPr>
      </p:pic>
      <p:pic>
        <p:nvPicPr>
          <p:cNvPr id="53" name="Picture 52"/>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081568" y="3760725"/>
            <a:ext cx="321991" cy="321991"/>
          </a:xfrm>
          <a:prstGeom prst="rect">
            <a:avLst/>
          </a:prstGeom>
        </p:spPr>
      </p:pic>
    </p:spTree>
    <p:extLst>
      <p:ext uri="{BB962C8B-B14F-4D97-AF65-F5344CB8AC3E}">
        <p14:creationId xmlns:p14="http://schemas.microsoft.com/office/powerpoint/2010/main" val="13115328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9137" y="3090794"/>
            <a:ext cx="1418677" cy="797116"/>
          </a:xfrm>
          <a:prstGeom prst="rect">
            <a:avLst/>
          </a:prstGeom>
        </p:spPr>
      </p:pic>
      <p:sp>
        <p:nvSpPr>
          <p:cNvPr id="2" name="Title 1"/>
          <p:cNvSpPr>
            <a:spLocks noGrp="1"/>
          </p:cNvSpPr>
          <p:nvPr>
            <p:ph type="title"/>
          </p:nvPr>
        </p:nvSpPr>
        <p:spPr/>
        <p:txBody>
          <a:bodyPr/>
          <a:lstStyle/>
          <a:p>
            <a:r>
              <a:rPr lang="en-US" smtClean="0"/>
              <a:t>Thank You</a:t>
            </a:r>
            <a:endParaRPr lang="en-US"/>
          </a:p>
        </p:txBody>
      </p:sp>
      <p:sp>
        <p:nvSpPr>
          <p:cNvPr id="3" name="Content Placeholder 2"/>
          <p:cNvSpPr>
            <a:spLocks noGrp="1"/>
          </p:cNvSpPr>
          <p:nvPr>
            <p:ph idx="1"/>
          </p:nvPr>
        </p:nvSpPr>
        <p:spPr>
          <a:xfrm>
            <a:off x="234313" y="1283757"/>
            <a:ext cx="11336866" cy="4930775"/>
          </a:xfrm>
        </p:spPr>
        <p:txBody>
          <a:bodyPr/>
          <a:lstStyle/>
          <a:p>
            <a:r>
              <a:rPr lang="en-US" smtClean="0"/>
              <a:t>Papers, software, data: </a:t>
            </a:r>
            <a:r>
              <a:rPr lang="en-US" smtClean="0">
                <a:hlinkClick r:id="rId4"/>
              </a:rPr>
              <a:t>http://www.andrew.cmu.edu/user/bhooi</a:t>
            </a:r>
            <a:r>
              <a:rPr lang="en-US" smtClean="0"/>
              <a:t/>
            </a:r>
            <a:br>
              <a:rPr lang="en-US" smtClean="0"/>
            </a:br>
            <a:endParaRPr lang="en-US" smtClean="0"/>
          </a:p>
          <a:p>
            <a:r>
              <a:rPr lang="en-US" smtClean="0"/>
              <a:t>Email: </a:t>
            </a:r>
            <a:r>
              <a:rPr lang="en-US" smtClean="0">
                <a:hlinkClick r:id="rId5"/>
              </a:rPr>
              <a:t>bhooi@andrew.cmu.edu</a:t>
            </a:r>
            <a:endParaRPr lang="en-US" smtClean="0"/>
          </a:p>
          <a:p>
            <a:r>
              <a:rPr lang="en-US" smtClean="0"/>
              <a:t>Thanks to: </a:t>
            </a:r>
          </a:p>
          <a:p>
            <a:pPr lvl="1"/>
            <a:r>
              <a:rPr lang="en-US" smtClean="0"/>
              <a:t>Sponsors: </a:t>
            </a:r>
            <a:br>
              <a:rPr lang="en-US" smtClean="0"/>
            </a:br>
            <a:endParaRPr lang="en-US" smtClean="0"/>
          </a:p>
          <a:p>
            <a:pPr lvl="1"/>
            <a:r>
              <a:rPr lang="en-US" smtClean="0"/>
              <a:t>Admins:</a:t>
            </a:r>
            <a:br>
              <a:rPr lang="en-US" smtClean="0"/>
            </a:br>
            <a:endParaRPr lang="en-US" smtClean="0"/>
          </a:p>
          <a:p>
            <a:pPr lvl="1"/>
            <a:r>
              <a:rPr lang="en-US" smtClean="0"/>
              <a:t>Collaborators:</a:t>
            </a:r>
            <a:endParaRPr lang="en-US"/>
          </a:p>
        </p:txBody>
      </p:sp>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94540" y="3168442"/>
            <a:ext cx="640389" cy="640389"/>
          </a:xfrm>
          <a:prstGeom prst="rect">
            <a:avLst/>
          </a:prstGeom>
        </p:spPr>
      </p:pic>
      <p:pic>
        <p:nvPicPr>
          <p:cNvPr id="12" name="Picture 1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3654" y="3055541"/>
            <a:ext cx="877008" cy="877008"/>
          </a:xfrm>
          <a:prstGeom prst="rect">
            <a:avLst/>
          </a:prstGeom>
        </p:spPr>
      </p:pic>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556439" y="4050812"/>
            <a:ext cx="429747" cy="597439"/>
          </a:xfrm>
          <a:prstGeom prst="rect">
            <a:avLst/>
          </a:prstGeom>
        </p:spPr>
      </p:pic>
      <p:pic>
        <p:nvPicPr>
          <p:cNvPr id="45" name="Picture 4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113558" y="8698059"/>
            <a:ext cx="58212" cy="58212"/>
          </a:xfrm>
          <a:prstGeom prst="rect">
            <a:avLst/>
          </a:prstGeom>
        </p:spPr>
      </p:pic>
      <p:pic>
        <p:nvPicPr>
          <p:cNvPr id="4" name="Picture 2" descr="photo"/>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78907" y="5120640"/>
            <a:ext cx="483652" cy="58521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Hyun Ah So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255669" y="5120640"/>
            <a:ext cx="585218" cy="58521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Alex Beutel.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298768" y="5120640"/>
            <a:ext cx="501616" cy="585216"/>
          </a:xfrm>
          <a:prstGeom prst="rect">
            <a:avLst/>
          </a:prstGeom>
        </p:spPr>
      </p:pic>
      <p:pic>
        <p:nvPicPr>
          <p:cNvPr id="8" name="Picture 7" descr="Kijung Shin.jp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827879" y="5120640"/>
            <a:ext cx="585219" cy="585216"/>
          </a:xfrm>
          <a:prstGeom prst="rect">
            <a:avLst/>
          </a:prstGeom>
        </p:spPr>
      </p:pic>
      <p:pic>
        <p:nvPicPr>
          <p:cNvPr id="9" name="Picture 8" descr="Neil Shah.jp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802281" y="5120640"/>
            <a:ext cx="585220" cy="585216"/>
          </a:xfrm>
          <a:prstGeom prst="rect">
            <a:avLst/>
          </a:prstGeom>
        </p:spPr>
      </p:pic>
      <p:pic>
        <p:nvPicPr>
          <p:cNvPr id="17" name="Picture 1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674762" y="5704266"/>
            <a:ext cx="389630" cy="557784"/>
          </a:xfrm>
          <a:prstGeom prst="rect">
            <a:avLst/>
          </a:prstGeom>
        </p:spPr>
      </p:pic>
      <p:pic>
        <p:nvPicPr>
          <p:cNvPr id="18" name="Picture 1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88040" y="5120640"/>
            <a:ext cx="563418" cy="585216"/>
          </a:xfrm>
          <a:prstGeom prst="rect">
            <a:avLst/>
          </a:prstGeom>
        </p:spPr>
      </p:pic>
      <p:pic>
        <p:nvPicPr>
          <p:cNvPr id="21" name="Picture 20" descr="http://www.cs.tsinghua.edu.cn/publish/csen/4623/20101224195943214124523/20101224200018686223379.jp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5388759" y="5120640"/>
            <a:ext cx="488831" cy="58521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372781" y="5120640"/>
            <a:ext cx="585218" cy="585216"/>
          </a:xfrm>
          <a:prstGeom prst="rect">
            <a:avLst/>
          </a:prstGeom>
        </p:spPr>
      </p:pic>
      <p:pic>
        <p:nvPicPr>
          <p:cNvPr id="23" name="Picture 22"/>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876279" y="5120640"/>
            <a:ext cx="454280" cy="585216"/>
          </a:xfrm>
          <a:prstGeom prst="rect">
            <a:avLst/>
          </a:prstGeom>
        </p:spPr>
      </p:pic>
      <p:pic>
        <p:nvPicPr>
          <p:cNvPr id="24" name="Picture 23"/>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2879482" y="5120640"/>
            <a:ext cx="427234" cy="585216"/>
          </a:xfrm>
          <a:prstGeom prst="rect">
            <a:avLst/>
          </a:prstGeom>
        </p:spPr>
      </p:pic>
      <p:pic>
        <p:nvPicPr>
          <p:cNvPr id="25" name="Picture 2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321497" y="5120640"/>
            <a:ext cx="585218" cy="585216"/>
          </a:xfrm>
          <a:prstGeom prst="rect">
            <a:avLst/>
          </a:prstGeom>
        </p:spPr>
      </p:pic>
      <p:pic>
        <p:nvPicPr>
          <p:cNvPr id="26" name="Picture 2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896680" y="5120640"/>
            <a:ext cx="585218" cy="585216"/>
          </a:xfrm>
          <a:prstGeom prst="rect">
            <a:avLst/>
          </a:prstGeom>
        </p:spPr>
      </p:pic>
      <p:pic>
        <p:nvPicPr>
          <p:cNvPr id="27" name="Picture 26"/>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7550" y="5120640"/>
            <a:ext cx="521376" cy="585216"/>
          </a:xfrm>
          <a:prstGeom prst="rect">
            <a:avLst/>
          </a:prstGeom>
        </p:spPr>
      </p:pic>
      <p:pic>
        <p:nvPicPr>
          <p:cNvPr id="28" name="Picture 27"/>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7993705" y="5120640"/>
            <a:ext cx="535415" cy="585216"/>
          </a:xfrm>
          <a:prstGeom prst="rect">
            <a:avLst/>
          </a:prstGeom>
        </p:spPr>
      </p:pic>
      <p:pic>
        <p:nvPicPr>
          <p:cNvPr id="29" name="Picture 28"/>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8523755" y="5120640"/>
            <a:ext cx="585220" cy="585216"/>
          </a:xfrm>
          <a:prstGeom prst="rect">
            <a:avLst/>
          </a:prstGeom>
        </p:spPr>
      </p:pic>
      <p:pic>
        <p:nvPicPr>
          <p:cNvPr id="31" name="Picture 30"/>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096181" y="5120640"/>
            <a:ext cx="585218" cy="585216"/>
          </a:xfrm>
          <a:prstGeom prst="rect">
            <a:avLst/>
          </a:prstGeom>
        </p:spPr>
      </p:pic>
      <p:pic>
        <p:nvPicPr>
          <p:cNvPr id="33" name="Picture 32"/>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9668608" y="5120640"/>
            <a:ext cx="585218" cy="585216"/>
          </a:xfrm>
          <a:prstGeom prst="rect">
            <a:avLst/>
          </a:prstGeom>
        </p:spPr>
      </p:pic>
      <p:pic>
        <p:nvPicPr>
          <p:cNvPr id="35" name="Picture 34"/>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0210367" y="5120640"/>
            <a:ext cx="585218" cy="585216"/>
          </a:xfrm>
          <a:prstGeom prst="rect">
            <a:avLst/>
          </a:prstGeom>
        </p:spPr>
      </p:pic>
      <p:pic>
        <p:nvPicPr>
          <p:cNvPr id="37" name="Picture 3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063508" y="5704266"/>
            <a:ext cx="557787" cy="557784"/>
          </a:xfrm>
          <a:prstGeom prst="rect">
            <a:avLst/>
          </a:prstGeom>
        </p:spPr>
      </p:pic>
      <p:pic>
        <p:nvPicPr>
          <p:cNvPr id="38" name="Picture 37"/>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3616143" y="5704266"/>
            <a:ext cx="580821" cy="557784"/>
          </a:xfrm>
          <a:prstGeom prst="rect">
            <a:avLst/>
          </a:prstGeom>
        </p:spPr>
      </p:pic>
      <p:pic>
        <p:nvPicPr>
          <p:cNvPr id="39" name="Picture 38"/>
          <p:cNvPicPr>
            <a:picLocks noChangeAspect="1"/>
          </p:cNvPicPr>
          <p:nvPr/>
        </p:nvPicPr>
        <p:blipFill rotWithShape="1">
          <a:blip r:embed="rId31" cstate="email">
            <a:extLst>
              <a:ext uri="{28A0092B-C50C-407E-A947-70E740481C1C}">
                <a14:useLocalDpi xmlns:a14="http://schemas.microsoft.com/office/drawing/2010/main"/>
              </a:ext>
            </a:extLst>
          </a:blip>
          <a:srcRect/>
          <a:stretch/>
        </p:blipFill>
        <p:spPr>
          <a:xfrm>
            <a:off x="4191619" y="5704266"/>
            <a:ext cx="541317" cy="557784"/>
          </a:xfrm>
          <a:prstGeom prst="rect">
            <a:avLst/>
          </a:prstGeom>
        </p:spPr>
      </p:pic>
      <p:pic>
        <p:nvPicPr>
          <p:cNvPr id="40" name="Picture 39"/>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741515" y="5704266"/>
            <a:ext cx="557787" cy="557784"/>
          </a:xfrm>
          <a:prstGeom prst="rect">
            <a:avLst/>
          </a:prstGeom>
        </p:spPr>
      </p:pic>
      <p:pic>
        <p:nvPicPr>
          <p:cNvPr id="41" name="Picture 40"/>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5300795" y="5704266"/>
            <a:ext cx="458823" cy="557784"/>
          </a:xfrm>
          <a:prstGeom prst="rect">
            <a:avLst/>
          </a:prstGeom>
        </p:spPr>
      </p:pic>
      <p:pic>
        <p:nvPicPr>
          <p:cNvPr id="49" name="Picture 48"/>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782416" y="5704266"/>
            <a:ext cx="389720" cy="557784"/>
          </a:xfrm>
          <a:prstGeom prst="rect">
            <a:avLst/>
          </a:prstGeom>
        </p:spPr>
      </p:pic>
      <p:pic>
        <p:nvPicPr>
          <p:cNvPr id="50" name="Picture 49"/>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163520" y="5704266"/>
            <a:ext cx="557786" cy="557784"/>
          </a:xfrm>
          <a:prstGeom prst="rect">
            <a:avLst/>
          </a:prstGeom>
        </p:spPr>
      </p:pic>
      <p:pic>
        <p:nvPicPr>
          <p:cNvPr id="51" name="Picture 50"/>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706507" y="5704266"/>
            <a:ext cx="446229" cy="557784"/>
          </a:xfrm>
          <a:prstGeom prst="rect">
            <a:avLst/>
          </a:prstGeom>
        </p:spPr>
      </p:pic>
      <p:pic>
        <p:nvPicPr>
          <p:cNvPr id="52" name="Picture 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2138277" y="5704266"/>
            <a:ext cx="557787" cy="557784"/>
          </a:xfrm>
          <a:prstGeom prst="rect">
            <a:avLst/>
          </a:prstGeom>
        </p:spPr>
      </p:pic>
      <p:pic>
        <p:nvPicPr>
          <p:cNvPr id="53" name="Picture 52"/>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390340" y="5120640"/>
            <a:ext cx="494929" cy="585216"/>
          </a:xfrm>
          <a:prstGeom prst="rect">
            <a:avLst/>
          </a:prstGeom>
        </p:spPr>
      </p:pic>
      <p:pic>
        <p:nvPicPr>
          <p:cNvPr id="57" name="Picture 56"/>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871433" y="5704266"/>
            <a:ext cx="637471" cy="557784"/>
          </a:xfrm>
          <a:prstGeom prst="rect">
            <a:avLst/>
          </a:prstGeom>
        </p:spPr>
      </p:pic>
      <p:pic>
        <p:nvPicPr>
          <p:cNvPr id="58" name="Picture 57"/>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9329137" y="5704266"/>
            <a:ext cx="557786" cy="557784"/>
          </a:xfrm>
          <a:prstGeom prst="rect">
            <a:avLst/>
          </a:prstGeom>
        </p:spPr>
      </p:pic>
      <p:pic>
        <p:nvPicPr>
          <p:cNvPr id="59" name="Picture 6" descr="http://www.bigdatalab.ac.cn/~cxq/images/cxq.jpg"/>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8911556" y="5704266"/>
            <a:ext cx="418340" cy="55778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5765162" y="5704266"/>
            <a:ext cx="557786" cy="557784"/>
          </a:xfrm>
          <a:prstGeom prst="rect">
            <a:avLst/>
          </a:prstGeom>
        </p:spPr>
      </p:pic>
      <p:pic>
        <p:nvPicPr>
          <p:cNvPr id="61" name="Picture 60"/>
          <p:cNvPicPr>
            <a:picLocks noChangeAspect="1"/>
          </p:cNvPicPr>
          <p:nvPr/>
        </p:nvPicPr>
        <p:blipFill rotWithShape="1">
          <a:blip r:embed="rId43" cstate="email">
            <a:extLst>
              <a:ext uri="{28A0092B-C50C-407E-A947-70E740481C1C}">
                <a14:useLocalDpi xmlns:a14="http://schemas.microsoft.com/office/drawing/2010/main"/>
              </a:ext>
            </a:extLst>
          </a:blip>
          <a:srcRect/>
          <a:stretch/>
        </p:blipFill>
        <p:spPr>
          <a:xfrm>
            <a:off x="6321089" y="5704266"/>
            <a:ext cx="610966" cy="557784"/>
          </a:xfrm>
          <a:prstGeom prst="rect">
            <a:avLst/>
          </a:prstGeom>
        </p:spPr>
      </p:pic>
      <p:pic>
        <p:nvPicPr>
          <p:cNvPr id="62" name="Picture 4" descr="http://www.cs.cmu.edu/~kkitani/img/kitani_kris.jpg"/>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6906126" y="5704266"/>
            <a:ext cx="371856" cy="55778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7277807" y="5704266"/>
            <a:ext cx="557787" cy="557784"/>
          </a:xfrm>
          <a:prstGeom prst="rect">
            <a:avLst/>
          </a:prstGeom>
        </p:spPr>
      </p:pic>
      <p:pic>
        <p:nvPicPr>
          <p:cNvPr id="64" name="Picture 63"/>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7813990" y="5704266"/>
            <a:ext cx="557787" cy="557784"/>
          </a:xfrm>
          <a:prstGeom prst="rect">
            <a:avLst/>
          </a:prstGeom>
        </p:spPr>
      </p:pic>
      <p:pic>
        <p:nvPicPr>
          <p:cNvPr id="65" name="Picture 64"/>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8370015" y="5704266"/>
            <a:ext cx="557786" cy="557784"/>
          </a:xfrm>
          <a:prstGeom prst="rect">
            <a:avLst/>
          </a:prstGeom>
        </p:spPr>
      </p:pic>
      <p:pic>
        <p:nvPicPr>
          <p:cNvPr id="56" name="Picture 55"/>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4009523" y="4064878"/>
            <a:ext cx="585269" cy="585269"/>
          </a:xfrm>
          <a:prstGeom prst="rect">
            <a:avLst/>
          </a:prstGeom>
        </p:spPr>
      </p:pic>
      <p:pic>
        <p:nvPicPr>
          <p:cNvPr id="14" name="Picture 13"/>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4944764" y="5120640"/>
            <a:ext cx="438913" cy="585216"/>
          </a:xfrm>
          <a:prstGeom prst="rect">
            <a:avLst/>
          </a:prstGeom>
        </p:spPr>
      </p:pic>
      <p:sp>
        <p:nvSpPr>
          <p:cNvPr id="6" name="TextBox 5"/>
          <p:cNvSpPr txBox="1"/>
          <p:nvPr/>
        </p:nvSpPr>
        <p:spPr>
          <a:xfrm>
            <a:off x="84215" y="6428826"/>
            <a:ext cx="2391873" cy="369332"/>
          </a:xfrm>
          <a:prstGeom prst="rect">
            <a:avLst/>
          </a:prstGeom>
          <a:noFill/>
        </p:spPr>
        <p:txBody>
          <a:bodyPr wrap="none" rtlCol="0">
            <a:spAutoFit/>
          </a:bodyPr>
          <a:lstStyle/>
          <a:p>
            <a:r>
              <a:rPr lang="en-US" smtClean="0"/>
              <a:t>Icons from </a:t>
            </a:r>
            <a:r>
              <a:rPr lang="en-US" err="1" smtClean="0"/>
              <a:t>flaticon.com</a:t>
            </a:r>
            <a:endParaRPr lang="en-US"/>
          </a:p>
        </p:txBody>
      </p:sp>
      <p:pic>
        <p:nvPicPr>
          <p:cNvPr id="67" name="Picture 66"/>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5648436" y="2599964"/>
            <a:ext cx="1464742" cy="1064379"/>
          </a:xfrm>
          <a:prstGeom prst="rect">
            <a:avLst/>
          </a:prstGeom>
        </p:spPr>
      </p:pic>
      <p:pic>
        <p:nvPicPr>
          <p:cNvPr id="69" name="Picture 68"/>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8649872" y="2152131"/>
            <a:ext cx="3468149" cy="2480616"/>
          </a:xfrm>
          <a:prstGeom prst="rect">
            <a:avLst/>
          </a:prstGeom>
        </p:spPr>
      </p:pic>
      <p:pic>
        <p:nvPicPr>
          <p:cNvPr id="70" name="Picture 69" descr="CJ_4_2.png"/>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6784358" y="2103717"/>
            <a:ext cx="1971646" cy="2416081"/>
          </a:xfrm>
          <a:prstGeom prst="rect">
            <a:avLst/>
          </a:prstGeom>
        </p:spPr>
      </p:pic>
      <p:pic>
        <p:nvPicPr>
          <p:cNvPr id="1026" name="Picture 2" descr="http://www.bigdatalab.ac.cn/~shenhuawei/images/shenhuawei.jpg"/>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10508903" y="5704266"/>
            <a:ext cx="457924" cy="5577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54"/>
          <a:srcRect l="39562" t="49282" r="44753" b="21954"/>
          <a:stretch/>
        </p:blipFill>
        <p:spPr>
          <a:xfrm>
            <a:off x="10958993" y="5704266"/>
            <a:ext cx="455342" cy="557784"/>
          </a:xfrm>
          <a:prstGeom prst="rect">
            <a:avLst/>
          </a:prstGeom>
        </p:spPr>
      </p:pic>
      <p:pic>
        <p:nvPicPr>
          <p:cNvPr id="30" name="Picture 29"/>
          <p:cNvPicPr>
            <a:picLocks noChangeAspect="1"/>
          </p:cNvPicPr>
          <p:nvPr/>
        </p:nvPicPr>
        <p:blipFill rotWithShape="1">
          <a:blip r:embed="rId55"/>
          <a:srcRect l="37885" t="12903" r="20219" b="32812"/>
          <a:stretch/>
        </p:blipFill>
        <p:spPr>
          <a:xfrm>
            <a:off x="11352768" y="5120640"/>
            <a:ext cx="471134" cy="583626"/>
          </a:xfrm>
          <a:prstGeom prst="rect">
            <a:avLst/>
          </a:prstGeom>
        </p:spPr>
      </p:pic>
      <p:pic>
        <p:nvPicPr>
          <p:cNvPr id="72" name="Picture 71"/>
          <p:cNvPicPr>
            <a:picLocks noChangeAspect="1"/>
          </p:cNvPicPr>
          <p:nvPr/>
        </p:nvPicPr>
        <p:blipFill>
          <a:blip r:embed="rId56">
            <a:alphaModFix amt="33000"/>
            <a:extLst>
              <a:ext uri="{28A0092B-C50C-407E-A947-70E740481C1C}">
                <a14:useLocalDpi xmlns:a14="http://schemas.microsoft.com/office/drawing/2010/main" val="0"/>
              </a:ext>
            </a:extLst>
          </a:blip>
          <a:stretch>
            <a:fillRect/>
          </a:stretch>
        </p:blipFill>
        <p:spPr>
          <a:xfrm>
            <a:off x="3267494" y="4108039"/>
            <a:ext cx="472169" cy="597439"/>
          </a:xfrm>
          <a:prstGeom prst="rect">
            <a:avLst/>
          </a:prstGeom>
          <a:effectLst/>
        </p:spPr>
      </p:pic>
      <p:sp>
        <p:nvSpPr>
          <p:cNvPr id="73" name="TextBox 72"/>
          <p:cNvSpPr txBox="1"/>
          <p:nvPr/>
        </p:nvSpPr>
        <p:spPr>
          <a:xfrm>
            <a:off x="3210757" y="4012981"/>
            <a:ext cx="623184" cy="461665"/>
          </a:xfrm>
          <a:prstGeom prst="rect">
            <a:avLst/>
          </a:prstGeom>
          <a:noFill/>
        </p:spPr>
        <p:txBody>
          <a:bodyPr wrap="none" rtlCol="0">
            <a:spAutoFit/>
          </a:bodyPr>
          <a:lstStyle/>
          <a:p>
            <a:pPr algn="ctr"/>
            <a:r>
              <a:rPr lang="en-US" sz="1200" b="1" dirty="0" smtClean="0"/>
              <a:t>Ann</a:t>
            </a:r>
          </a:p>
          <a:p>
            <a:pPr algn="ctr"/>
            <a:r>
              <a:rPr lang="en-US" sz="1200" b="1" dirty="0" err="1" smtClean="0"/>
              <a:t>Stetser</a:t>
            </a:r>
            <a:endParaRPr lang="en-US" sz="1200" b="1" dirty="0"/>
          </a:p>
        </p:txBody>
      </p:sp>
      <p:pic>
        <p:nvPicPr>
          <p:cNvPr id="74" name="Picture 73"/>
          <p:cNvPicPr>
            <a:picLocks noChangeAspect="1"/>
          </p:cNvPicPr>
          <p:nvPr/>
        </p:nvPicPr>
        <p:blipFill>
          <a:blip r:embed="rId56">
            <a:alphaModFix amt="33000"/>
            <a:extLst>
              <a:ext uri="{28A0092B-C50C-407E-A947-70E740481C1C}">
                <a14:useLocalDpi xmlns:a14="http://schemas.microsoft.com/office/drawing/2010/main" val="0"/>
              </a:ext>
            </a:extLst>
          </a:blip>
          <a:stretch>
            <a:fillRect/>
          </a:stretch>
        </p:blipFill>
        <p:spPr>
          <a:xfrm>
            <a:off x="4804738" y="4104821"/>
            <a:ext cx="472169" cy="597439"/>
          </a:xfrm>
          <a:prstGeom prst="rect">
            <a:avLst/>
          </a:prstGeom>
          <a:effectLst/>
        </p:spPr>
      </p:pic>
      <p:sp>
        <p:nvSpPr>
          <p:cNvPr id="75" name="TextBox 74"/>
          <p:cNvSpPr txBox="1"/>
          <p:nvPr/>
        </p:nvSpPr>
        <p:spPr>
          <a:xfrm>
            <a:off x="4694783" y="4009763"/>
            <a:ext cx="729623" cy="461665"/>
          </a:xfrm>
          <a:prstGeom prst="rect">
            <a:avLst/>
          </a:prstGeom>
          <a:noFill/>
        </p:spPr>
        <p:txBody>
          <a:bodyPr wrap="none" rtlCol="0">
            <a:spAutoFit/>
          </a:bodyPr>
          <a:lstStyle/>
          <a:p>
            <a:pPr algn="ctr"/>
            <a:r>
              <a:rPr lang="en-US" sz="1200" b="1" dirty="0" smtClean="0"/>
              <a:t>Tony</a:t>
            </a:r>
          </a:p>
          <a:p>
            <a:pPr algn="ctr"/>
            <a:r>
              <a:rPr lang="en-US" sz="1200" b="1" dirty="0"/>
              <a:t>Mareino</a:t>
            </a:r>
          </a:p>
        </p:txBody>
      </p:sp>
    </p:spTree>
    <p:extLst>
      <p:ext uri="{BB962C8B-B14F-4D97-AF65-F5344CB8AC3E}">
        <p14:creationId xmlns:p14="http://schemas.microsoft.com/office/powerpoint/2010/main" val="173124980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50983" y="6398351"/>
            <a:ext cx="411480" cy="411480"/>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4999" y="6397840"/>
            <a:ext cx="411480" cy="411480"/>
          </a:xfrm>
          <a:prstGeom prst="rect">
            <a:avLst/>
          </a:prstGeom>
        </p:spPr>
      </p:pic>
      <p:sp>
        <p:nvSpPr>
          <p:cNvPr id="2" name="Title 1"/>
          <p:cNvSpPr>
            <a:spLocks noGrp="1"/>
          </p:cNvSpPr>
          <p:nvPr>
            <p:ph type="title"/>
          </p:nvPr>
        </p:nvSpPr>
        <p:spPr/>
        <p:txBody>
          <a:bodyPr/>
          <a:lstStyle/>
          <a:p>
            <a:r>
              <a:rPr lang="en-US" smtClean="0"/>
              <a:t>Spare</a:t>
            </a:r>
            <a:endParaRPr lang="en-US"/>
          </a:p>
        </p:txBody>
      </p:sp>
      <p:pic>
        <p:nvPicPr>
          <p:cNvPr id="8" name="Content Placeholder 7"/>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2493929" y="6400104"/>
            <a:ext cx="411480" cy="411480"/>
          </a:xfr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9780" y="6399734"/>
            <a:ext cx="411480" cy="411480"/>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9780" y="6400759"/>
            <a:ext cx="411480" cy="411480"/>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54731" y="6399734"/>
            <a:ext cx="411480" cy="411480"/>
          </a:xfrm>
          <a:prstGeom prst="rect">
            <a:avLst/>
          </a:prstGeom>
        </p:spPr>
      </p:pic>
      <p:cxnSp>
        <p:nvCxnSpPr>
          <p:cNvPr id="12" name="Straight Connector 11"/>
          <p:cNvCxnSpPr/>
          <p:nvPr/>
        </p:nvCxnSpPr>
        <p:spPr>
          <a:xfrm>
            <a:off x="2387881" y="6396659"/>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735" y="6419088"/>
            <a:ext cx="2298258" cy="369332"/>
          </a:xfrm>
          <a:prstGeom prst="rect">
            <a:avLst/>
          </a:prstGeom>
          <a:noFill/>
        </p:spPr>
        <p:txBody>
          <a:bodyPr wrap="none" rtlCol="0">
            <a:spAutoFit/>
          </a:bodyPr>
          <a:lstStyle/>
          <a:p>
            <a:r>
              <a:rPr lang="en-US" smtClean="0">
                <a:solidFill>
                  <a:schemeClr val="bg1"/>
                </a:solidFill>
              </a:rPr>
              <a:t>Completed / </a:t>
            </a:r>
            <a:r>
              <a:rPr lang="en-US" smtClean="0">
                <a:solidFill>
                  <a:srgbClr val="005500"/>
                </a:solidFill>
              </a:rPr>
              <a:t>Proposed</a:t>
            </a:r>
            <a:endParaRPr lang="en-US">
              <a:solidFill>
                <a:srgbClr val="005500"/>
              </a:solidFill>
            </a:endParaRPr>
          </a:p>
        </p:txBody>
      </p:sp>
      <p:cxnSp>
        <p:nvCxnSpPr>
          <p:cNvPr id="14" name="Straight Connector 13"/>
          <p:cNvCxnSpPr/>
          <p:nvPr/>
        </p:nvCxnSpPr>
        <p:spPr>
          <a:xfrm>
            <a:off x="4128577" y="6392518"/>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61104" y="6419088"/>
            <a:ext cx="3526543" cy="369332"/>
          </a:xfrm>
          <a:prstGeom prst="rect">
            <a:avLst/>
          </a:prstGeom>
          <a:noFill/>
        </p:spPr>
        <p:txBody>
          <a:bodyPr wrap="none" rtlCol="0">
            <a:spAutoFit/>
          </a:bodyPr>
          <a:lstStyle/>
          <a:p>
            <a:r>
              <a:rPr lang="en-US" smtClean="0">
                <a:solidFill>
                  <a:schemeClr val="bg1"/>
                </a:solidFill>
              </a:rPr>
              <a:t>T2.2-T2.3: Related Completed Work</a:t>
            </a:r>
            <a:endParaRPr lang="en-US">
              <a:solidFill>
                <a:srgbClr val="005500"/>
              </a:solidFill>
            </a:endParaRPr>
          </a:p>
        </p:txBody>
      </p:sp>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23047" y="2929410"/>
            <a:ext cx="731520" cy="731520"/>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738905" y="3013054"/>
            <a:ext cx="583613" cy="583613"/>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24906" y="2975470"/>
            <a:ext cx="640080" cy="640080"/>
          </a:xfrm>
          <a:prstGeom prst="rect">
            <a:avLst/>
          </a:prstGeom>
        </p:spPr>
      </p:pic>
    </p:spTree>
    <p:extLst>
      <p:ext uri="{BB962C8B-B14F-4D97-AF65-F5344CB8AC3E}">
        <p14:creationId xmlns:p14="http://schemas.microsoft.com/office/powerpoint/2010/main" val="2123529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Themes and Approaches</a:t>
            </a:r>
            <a:endParaRPr lang="en-US"/>
          </a:p>
        </p:txBody>
      </p:sp>
      <p:sp>
        <p:nvSpPr>
          <p:cNvPr id="3" name="Content Placeholder 2"/>
          <p:cNvSpPr>
            <a:spLocks noGrp="1"/>
          </p:cNvSpPr>
          <p:nvPr>
            <p:ph idx="1"/>
          </p:nvPr>
        </p:nvSpPr>
        <p:spPr>
          <a:xfrm>
            <a:off x="838200" y="1411286"/>
            <a:ext cx="4612496" cy="4832351"/>
          </a:xfrm>
        </p:spPr>
        <p:txBody>
          <a:bodyPr>
            <a:normAutofit/>
          </a:bodyPr>
          <a:lstStyle/>
          <a:p>
            <a:r>
              <a:rPr lang="en-US" b="1" smtClean="0">
                <a:solidFill>
                  <a:srgbClr val="0070C0"/>
                </a:solidFill>
              </a:rPr>
              <a:t>A1. Graph-Based Approximation Algorithms</a:t>
            </a:r>
            <a:br>
              <a:rPr lang="en-US" b="1" smtClean="0">
                <a:solidFill>
                  <a:srgbClr val="0070C0"/>
                </a:solidFill>
              </a:rPr>
            </a:br>
            <a:r>
              <a:rPr lang="en-US" b="1" smtClean="0">
                <a:solidFill>
                  <a:srgbClr val="0070C0"/>
                </a:solidFill>
              </a:rPr>
              <a:t/>
            </a:r>
            <a:br>
              <a:rPr lang="en-US" b="1" smtClean="0">
                <a:solidFill>
                  <a:srgbClr val="0070C0"/>
                </a:solidFill>
              </a:rPr>
            </a:br>
            <a:r>
              <a:rPr lang="en-US" b="1" smtClean="0">
                <a:solidFill>
                  <a:srgbClr val="0070C0"/>
                </a:solidFill>
              </a:rPr>
              <a:t/>
            </a:r>
            <a:br>
              <a:rPr lang="en-US" b="1" smtClean="0">
                <a:solidFill>
                  <a:srgbClr val="0070C0"/>
                </a:solidFill>
              </a:rPr>
            </a:br>
            <a:endParaRPr lang="en-US" b="1" smtClean="0">
              <a:solidFill>
                <a:srgbClr val="0070C0"/>
              </a:solidFill>
            </a:endParaRPr>
          </a:p>
          <a:p>
            <a:r>
              <a:rPr lang="en-US" b="1" smtClean="0">
                <a:solidFill>
                  <a:schemeClr val="accent6">
                    <a:lumMod val="75000"/>
                  </a:schemeClr>
                </a:solidFill>
              </a:rPr>
              <a:t>A2. Statistical Methods</a:t>
            </a:r>
            <a:br>
              <a:rPr lang="en-US" b="1" smtClean="0">
                <a:solidFill>
                  <a:schemeClr val="accent6">
                    <a:lumMod val="75000"/>
                  </a:schemeClr>
                </a:solidFill>
              </a:rPr>
            </a:br>
            <a:r>
              <a:rPr lang="en-US" b="1" smtClean="0">
                <a:solidFill>
                  <a:schemeClr val="accent6">
                    <a:lumMod val="75000"/>
                  </a:schemeClr>
                </a:solidFill>
              </a:rPr>
              <a:t/>
            </a:r>
            <a:br>
              <a:rPr lang="en-US" b="1" smtClean="0">
                <a:solidFill>
                  <a:schemeClr val="accent6">
                    <a:lumMod val="75000"/>
                  </a:schemeClr>
                </a:solidFill>
              </a:rPr>
            </a:br>
            <a:r>
              <a:rPr lang="en-US" b="1" smtClean="0">
                <a:solidFill>
                  <a:schemeClr val="accent6">
                    <a:lumMod val="75000"/>
                  </a:schemeClr>
                </a:solidFill>
              </a:rPr>
              <a:t/>
            </a:r>
            <a:br>
              <a:rPr lang="en-US" b="1" smtClean="0">
                <a:solidFill>
                  <a:schemeClr val="accent6">
                    <a:lumMod val="75000"/>
                  </a:schemeClr>
                </a:solidFill>
              </a:rPr>
            </a:br>
            <a:endParaRPr lang="en-US" b="1" smtClean="0">
              <a:solidFill>
                <a:schemeClr val="accent6">
                  <a:lumMod val="75000"/>
                </a:schemeClr>
              </a:solidFill>
            </a:endParaRPr>
          </a:p>
          <a:p>
            <a:r>
              <a:rPr lang="en-US" b="1" smtClean="0">
                <a:solidFill>
                  <a:schemeClr val="accent2">
                    <a:lumMod val="75000"/>
                  </a:schemeClr>
                </a:solidFill>
              </a:rPr>
              <a:t>A3. Domain-Aware Models</a:t>
            </a:r>
            <a:endParaRPr lang="en-US" b="1">
              <a:solidFill>
                <a:schemeClr val="accent2">
                  <a:lumMod val="75000"/>
                </a:schemeClr>
              </a:solidFill>
            </a:endParaRPr>
          </a:p>
        </p:txBody>
      </p:sp>
      <p:grpSp>
        <p:nvGrpSpPr>
          <p:cNvPr id="24" name="Group 23"/>
          <p:cNvGrpSpPr>
            <a:grpSpLocks noChangeAspect="1"/>
          </p:cNvGrpSpPr>
          <p:nvPr/>
        </p:nvGrpSpPr>
        <p:grpSpPr>
          <a:xfrm>
            <a:off x="5274987" y="1411286"/>
            <a:ext cx="1182964" cy="1567449"/>
            <a:chOff x="8610497" y="3219931"/>
            <a:chExt cx="1712397" cy="2268957"/>
          </a:xfrm>
        </p:grpSpPr>
        <p:sp>
          <p:nvSpPr>
            <p:cNvPr id="5" name="Oval 4"/>
            <p:cNvSpPr/>
            <p:nvPr/>
          </p:nvSpPr>
          <p:spPr>
            <a:xfrm>
              <a:off x="9328027" y="4725051"/>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328027" y="3973431"/>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084208" y="5266140"/>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610497" y="5266140"/>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9438522" y="4836425"/>
              <a:ext cx="765029" cy="5521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724313" y="4819809"/>
              <a:ext cx="765029" cy="55217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447369" y="4084805"/>
              <a:ext cx="0" cy="755379"/>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9328027" y="3219931"/>
              <a:ext cx="238686" cy="222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3" name="Straight Connector 12"/>
            <p:cNvCxnSpPr/>
            <p:nvPr/>
          </p:nvCxnSpPr>
          <p:spPr>
            <a:xfrm>
              <a:off x="9444962" y="3818489"/>
              <a:ext cx="2407" cy="26819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325619" y="3595741"/>
              <a:ext cx="238686" cy="2227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Oval 14"/>
            <p:cNvSpPr/>
            <p:nvPr/>
          </p:nvSpPr>
          <p:spPr>
            <a:xfrm>
              <a:off x="9328027" y="4364596"/>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670933" y="5001136"/>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962512" y="4996049"/>
              <a:ext cx="238686" cy="2227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9444962" y="3341560"/>
              <a:ext cx="2407" cy="254181"/>
            </a:xfrm>
            <a:prstGeom prst="line">
              <a:avLst/>
            </a:prstGeom>
            <a:ln w="25400">
              <a:solidFill>
                <a:srgbClr val="FF0000"/>
              </a:solidFill>
            </a:ln>
            <a:effectLst/>
          </p:spPr>
          <p:style>
            <a:lnRef idx="1">
              <a:schemeClr val="accent1"/>
            </a:lnRef>
            <a:fillRef idx="0">
              <a:schemeClr val="accent1"/>
            </a:fillRef>
            <a:effectRef idx="0">
              <a:schemeClr val="accent1"/>
            </a:effectRef>
            <a:fontRef idx="minor">
              <a:schemeClr val="tx1"/>
            </a:fontRef>
          </p:style>
        </p:cxnSp>
      </p:grpSp>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6508" y="3130197"/>
            <a:ext cx="1915308" cy="1915308"/>
          </a:xfrm>
          <a:prstGeom prst="rect">
            <a:avLst/>
          </a:prstGeom>
        </p:spPr>
      </p:pic>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3614" y="5212042"/>
            <a:ext cx="1000125" cy="1000125"/>
          </a:xfrm>
          <a:prstGeom prst="rect">
            <a:avLst/>
          </a:prstGeom>
        </p:spPr>
      </p:pic>
      <p:pic>
        <p:nvPicPr>
          <p:cNvPr id="47" name="Picture 46"/>
          <p:cNvPicPr>
            <a:picLocks noChangeAspect="1"/>
          </p:cNvPicPr>
          <p:nvPr/>
        </p:nvPicPr>
        <p:blipFill>
          <a:blip r:embed="rId4"/>
          <a:stretch>
            <a:fillRect/>
          </a:stretch>
        </p:blipFill>
        <p:spPr>
          <a:xfrm>
            <a:off x="6837504" y="5212041"/>
            <a:ext cx="920609" cy="965293"/>
          </a:xfrm>
          <a:prstGeom prst="rect">
            <a:avLst/>
          </a:prstGeom>
        </p:spPr>
      </p:pic>
      <p:grpSp>
        <p:nvGrpSpPr>
          <p:cNvPr id="50" name="Group 49"/>
          <p:cNvGrpSpPr/>
          <p:nvPr/>
        </p:nvGrpSpPr>
        <p:grpSpPr>
          <a:xfrm>
            <a:off x="8241878" y="5212041"/>
            <a:ext cx="1098271" cy="1471195"/>
            <a:chOff x="8065666" y="5212041"/>
            <a:chExt cx="1098271" cy="1471195"/>
          </a:xfrm>
        </p:grpSpPr>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1878" y="5212041"/>
              <a:ext cx="745848" cy="745848"/>
            </a:xfrm>
            <a:prstGeom prst="rect">
              <a:avLst/>
            </a:prstGeom>
          </p:spPr>
        </p:pic>
        <p:pic>
          <p:nvPicPr>
            <p:cNvPr id="49" name="Picture 48"/>
            <p:cNvPicPr>
              <a:picLocks noChangeAspect="1"/>
            </p:cNvPicPr>
            <p:nvPr/>
          </p:nvPicPr>
          <p:blipFill>
            <a:blip r:embed="rId6"/>
            <a:stretch>
              <a:fillRect/>
            </a:stretch>
          </p:blipFill>
          <p:spPr>
            <a:xfrm>
              <a:off x="8065666" y="5584965"/>
              <a:ext cx="1098271" cy="1098271"/>
            </a:xfrm>
            <a:prstGeom prst="rect">
              <a:avLst/>
            </a:prstGeom>
          </p:spPr>
        </p:pic>
      </p:grpSp>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71816" y="3540004"/>
            <a:ext cx="2568333" cy="1413693"/>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22843" y="1411282"/>
            <a:ext cx="2317306" cy="1569067"/>
          </a:xfrm>
          <a:prstGeom prst="rect">
            <a:avLst/>
          </a:prstGeom>
        </p:spPr>
      </p:pic>
      <p:sp>
        <p:nvSpPr>
          <p:cNvPr id="27" name="Freeform 26"/>
          <p:cNvSpPr/>
          <p:nvPr/>
        </p:nvSpPr>
        <p:spPr>
          <a:xfrm>
            <a:off x="576584" y="1735553"/>
            <a:ext cx="343084" cy="1873919"/>
          </a:xfrm>
          <a:custGeom>
            <a:avLst/>
            <a:gdLst>
              <a:gd name="connsiteX0" fmla="*/ 272754 w 288796"/>
              <a:gd name="connsiteY0" fmla="*/ 0 h 561474"/>
              <a:gd name="connsiteX1" fmla="*/ 38 w 288796"/>
              <a:gd name="connsiteY1" fmla="*/ 288758 h 561474"/>
              <a:gd name="connsiteX2" fmla="*/ 288796 w 288796"/>
              <a:gd name="connsiteY2" fmla="*/ 561474 h 561474"/>
              <a:gd name="connsiteX3" fmla="*/ 288796 w 288796"/>
              <a:gd name="connsiteY3" fmla="*/ 561474 h 561474"/>
            </a:gdLst>
            <a:ahLst/>
            <a:cxnLst>
              <a:cxn ang="0">
                <a:pos x="connsiteX0" y="connsiteY0"/>
              </a:cxn>
              <a:cxn ang="0">
                <a:pos x="connsiteX1" y="connsiteY1"/>
              </a:cxn>
              <a:cxn ang="0">
                <a:pos x="connsiteX2" y="connsiteY2"/>
              </a:cxn>
              <a:cxn ang="0">
                <a:pos x="connsiteX3" y="connsiteY3"/>
              </a:cxn>
            </a:cxnLst>
            <a:rect l="l" t="t" r="r" b="b"/>
            <a:pathLst>
              <a:path w="288796" h="561474">
                <a:moveTo>
                  <a:pt x="272754" y="0"/>
                </a:moveTo>
                <a:cubicBezTo>
                  <a:pt x="135059" y="97589"/>
                  <a:pt x="-2636" y="195179"/>
                  <a:pt x="38" y="288758"/>
                </a:cubicBezTo>
                <a:cubicBezTo>
                  <a:pt x="2712" y="382337"/>
                  <a:pt x="288796" y="561474"/>
                  <a:pt x="288796" y="561474"/>
                </a:cubicBezTo>
                <a:lnTo>
                  <a:pt x="288796" y="561474"/>
                </a:ln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159798" y="1735553"/>
            <a:ext cx="678402" cy="3492425"/>
          </a:xfrm>
          <a:custGeom>
            <a:avLst/>
            <a:gdLst>
              <a:gd name="connsiteX0" fmla="*/ 465288 w 465288"/>
              <a:gd name="connsiteY0" fmla="*/ 0 h 1155032"/>
              <a:gd name="connsiteX1" fmla="*/ 80277 w 465288"/>
              <a:gd name="connsiteY1" fmla="*/ 272716 h 1155032"/>
              <a:gd name="connsiteX2" fmla="*/ 32151 w 465288"/>
              <a:gd name="connsiteY2" fmla="*/ 786063 h 1155032"/>
              <a:gd name="connsiteX3" fmla="*/ 465288 w 465288"/>
              <a:gd name="connsiteY3" fmla="*/ 1155032 h 1155032"/>
            </a:gdLst>
            <a:ahLst/>
            <a:cxnLst>
              <a:cxn ang="0">
                <a:pos x="connsiteX0" y="connsiteY0"/>
              </a:cxn>
              <a:cxn ang="0">
                <a:pos x="connsiteX1" y="connsiteY1"/>
              </a:cxn>
              <a:cxn ang="0">
                <a:pos x="connsiteX2" y="connsiteY2"/>
              </a:cxn>
              <a:cxn ang="0">
                <a:pos x="connsiteX3" y="connsiteY3"/>
              </a:cxn>
            </a:cxnLst>
            <a:rect l="l" t="t" r="r" b="b"/>
            <a:pathLst>
              <a:path w="465288" h="1155032">
                <a:moveTo>
                  <a:pt x="465288" y="0"/>
                </a:moveTo>
                <a:cubicBezTo>
                  <a:pt x="308877" y="70853"/>
                  <a:pt x="152466" y="141706"/>
                  <a:pt x="80277" y="272716"/>
                </a:cubicBezTo>
                <a:cubicBezTo>
                  <a:pt x="8088" y="403726"/>
                  <a:pt x="-32018" y="639010"/>
                  <a:pt x="32151" y="786063"/>
                </a:cubicBezTo>
                <a:cubicBezTo>
                  <a:pt x="96319" y="933116"/>
                  <a:pt x="465288" y="1155032"/>
                  <a:pt x="465288" y="1155032"/>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545802" y="3742943"/>
            <a:ext cx="342534" cy="1469097"/>
          </a:xfrm>
          <a:custGeom>
            <a:avLst/>
            <a:gdLst>
              <a:gd name="connsiteX0" fmla="*/ 272754 w 288796"/>
              <a:gd name="connsiteY0" fmla="*/ 0 h 561474"/>
              <a:gd name="connsiteX1" fmla="*/ 38 w 288796"/>
              <a:gd name="connsiteY1" fmla="*/ 288758 h 561474"/>
              <a:gd name="connsiteX2" fmla="*/ 288796 w 288796"/>
              <a:gd name="connsiteY2" fmla="*/ 561474 h 561474"/>
              <a:gd name="connsiteX3" fmla="*/ 288796 w 288796"/>
              <a:gd name="connsiteY3" fmla="*/ 561474 h 561474"/>
            </a:gdLst>
            <a:ahLst/>
            <a:cxnLst>
              <a:cxn ang="0">
                <a:pos x="connsiteX0" y="connsiteY0"/>
              </a:cxn>
              <a:cxn ang="0">
                <a:pos x="connsiteX1" y="connsiteY1"/>
              </a:cxn>
              <a:cxn ang="0">
                <a:pos x="connsiteX2" y="connsiteY2"/>
              </a:cxn>
              <a:cxn ang="0">
                <a:pos x="connsiteX3" y="connsiteY3"/>
              </a:cxn>
            </a:cxnLst>
            <a:rect l="l" t="t" r="r" b="b"/>
            <a:pathLst>
              <a:path w="288796" h="561474">
                <a:moveTo>
                  <a:pt x="272754" y="0"/>
                </a:moveTo>
                <a:cubicBezTo>
                  <a:pt x="135059" y="97589"/>
                  <a:pt x="-2636" y="195179"/>
                  <a:pt x="38" y="288758"/>
                </a:cubicBezTo>
                <a:cubicBezTo>
                  <a:pt x="2712" y="382337"/>
                  <a:pt x="288796" y="561474"/>
                  <a:pt x="288796" y="561474"/>
                </a:cubicBezTo>
                <a:lnTo>
                  <a:pt x="288796" y="561474"/>
                </a:ln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689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smtClean="0"/>
              <a:t>Road Map</a:t>
            </a:r>
            <a:endParaRPr lang="en-US"/>
          </a:p>
        </p:txBody>
      </p:sp>
      <p:grpSp>
        <p:nvGrpSpPr>
          <p:cNvPr id="23" name="Group 22"/>
          <p:cNvGrpSpPr/>
          <p:nvPr/>
        </p:nvGrpSpPr>
        <p:grpSpPr>
          <a:xfrm>
            <a:off x="580551" y="4147723"/>
            <a:ext cx="4913345" cy="553234"/>
            <a:chOff x="932819" y="3662728"/>
            <a:chExt cx="4913345" cy="553234"/>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T2. Detecting Ratings Fraud</a:t>
              </a:r>
            </a:p>
          </p:txBody>
        </p:sp>
      </p:grpSp>
      <p:grpSp>
        <p:nvGrpSpPr>
          <p:cNvPr id="26" name="Group 25"/>
          <p:cNvGrpSpPr/>
          <p:nvPr/>
        </p:nvGrpSpPr>
        <p:grpSpPr>
          <a:xfrm>
            <a:off x="540769" y="4813251"/>
            <a:ext cx="7587231" cy="457901"/>
            <a:chOff x="893037" y="4167836"/>
            <a:chExt cx="7587231" cy="457901"/>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129902" cy="4579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T3. Detecting Anomalous Dynamic Subgraphs</a:t>
              </a:r>
            </a:p>
          </p:txBody>
        </p:sp>
      </p:grpSp>
      <p:sp>
        <p:nvSpPr>
          <p:cNvPr id="34" name="TextBox 33"/>
          <p:cNvSpPr txBox="1"/>
          <p:nvPr/>
        </p:nvSpPr>
        <p:spPr>
          <a:xfrm>
            <a:off x="1037880" y="2172980"/>
            <a:ext cx="2289409" cy="1815882"/>
          </a:xfrm>
          <a:prstGeom prst="rect">
            <a:avLst/>
          </a:prstGeom>
          <a:noFill/>
        </p:spPr>
        <p:txBody>
          <a:bodyPr wrap="none" rtlCol="0">
            <a:spAutoFit/>
          </a:bodyPr>
          <a:lstStyle/>
          <a:p>
            <a:pPr marL="285750" indent="-285750">
              <a:buFont typeface="Arial" charset="0"/>
              <a:buChar char="•"/>
            </a:pPr>
            <a:r>
              <a:rPr lang="en-US" sz="2800" b="1" smtClean="0">
                <a:solidFill>
                  <a:srgbClr val="FF0000"/>
                </a:solidFill>
              </a:rPr>
              <a:t>Problem</a:t>
            </a:r>
          </a:p>
          <a:p>
            <a:pPr marL="285750" indent="-285750">
              <a:buFont typeface="Arial" charset="0"/>
              <a:buChar char="•"/>
            </a:pPr>
            <a:r>
              <a:rPr lang="en-US" sz="2800" smtClean="0"/>
              <a:t>Measure</a:t>
            </a:r>
          </a:p>
          <a:p>
            <a:pPr marL="285750" indent="-285750">
              <a:buFont typeface="Arial" charset="0"/>
              <a:buChar char="•"/>
            </a:pPr>
            <a:r>
              <a:rPr lang="en-US" sz="2800" smtClean="0"/>
              <a:t>Properties</a:t>
            </a:r>
            <a:endParaRPr lang="en-US" sz="2800"/>
          </a:p>
          <a:p>
            <a:pPr marL="285750" indent="-285750">
              <a:buFont typeface="Arial" charset="0"/>
              <a:buChar char="•"/>
            </a:pPr>
            <a:r>
              <a:rPr lang="en-US" sz="2800" smtClean="0"/>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grpSp>
        <p:nvGrpSpPr>
          <p:cNvPr id="19" name="Group 18"/>
          <p:cNvGrpSpPr/>
          <p:nvPr/>
        </p:nvGrpSpPr>
        <p:grpSpPr>
          <a:xfrm>
            <a:off x="560673" y="1681747"/>
            <a:ext cx="6409351" cy="491233"/>
            <a:chOff x="846575" y="3157620"/>
            <a:chExt cx="6409351" cy="491233"/>
          </a:xfrm>
        </p:grpSpPr>
        <p:sp>
          <p:nvSpPr>
            <p:cNvPr id="20" name="Content Placeholder 2"/>
            <p:cNvSpPr txBox="1">
              <a:spLocks/>
            </p:cNvSpPr>
            <p:nvPr/>
          </p:nvSpPr>
          <p:spPr>
            <a:xfrm>
              <a:off x="1282598" y="3157620"/>
              <a:ext cx="5973328" cy="491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T1. Detecting Camouflaged Link Fraud</a:t>
              </a:r>
            </a:p>
          </p:txBody>
        </p:sp>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575" y="3172446"/>
              <a:ext cx="436604" cy="436604"/>
            </a:xfrm>
            <a:prstGeom prst="rect">
              <a:avLst/>
            </a:prstGeom>
          </p:spPr>
        </p:pic>
      </p:grpSp>
      <p:pic>
        <p:nvPicPr>
          <p:cNvPr id="32" name="Picture 3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3958" y="1231013"/>
            <a:ext cx="4572000" cy="1574589"/>
          </a:xfrm>
          <a:prstGeom prst="rect">
            <a:avLst/>
          </a:prstGeom>
        </p:spPr>
      </p:pic>
    </p:spTree>
    <p:extLst>
      <p:ext uri="{BB962C8B-B14F-4D97-AF65-F5344CB8AC3E}">
        <p14:creationId xmlns:p14="http://schemas.microsoft.com/office/powerpoint/2010/main" val="125536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Fake Reviews</a:t>
            </a:r>
            <a:endParaRPr lang="en-US"/>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6945" y="3476625"/>
            <a:ext cx="2522621" cy="2764793"/>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1821" y="3462604"/>
            <a:ext cx="2544129" cy="2793818"/>
          </a:xfrm>
          <a:prstGeom prst="rect">
            <a:avLst/>
          </a:prstGeom>
        </p:spPr>
      </p:pic>
      <p:pic>
        <p:nvPicPr>
          <p:cNvPr id="14" name="Picture 13"/>
          <p:cNvPicPr>
            <a:picLocks noChangeAspect="1"/>
          </p:cNvPicPr>
          <p:nvPr/>
        </p:nvPicPr>
        <p:blipFill>
          <a:blip r:embed="rId5"/>
          <a:stretch>
            <a:fillRect/>
          </a:stretch>
        </p:blipFill>
        <p:spPr>
          <a:xfrm>
            <a:off x="1026240" y="1500735"/>
            <a:ext cx="4879830" cy="570900"/>
          </a:xfrm>
          <a:prstGeom prst="rect">
            <a:avLst/>
          </a:prstGeom>
        </p:spPr>
      </p:pic>
      <p:pic>
        <p:nvPicPr>
          <p:cNvPr id="15" name="Picture 14"/>
          <p:cNvPicPr>
            <a:picLocks noChangeAspect="1"/>
          </p:cNvPicPr>
          <p:nvPr/>
        </p:nvPicPr>
        <p:blipFill>
          <a:blip r:embed="rId6"/>
          <a:stretch>
            <a:fillRect/>
          </a:stretch>
        </p:blipFill>
        <p:spPr>
          <a:xfrm>
            <a:off x="987234" y="2198953"/>
            <a:ext cx="4911725" cy="955346"/>
          </a:xfrm>
          <a:prstGeom prst="rect">
            <a:avLst/>
          </a:prstGeom>
        </p:spPr>
      </p:pic>
      <p:sp>
        <p:nvSpPr>
          <p:cNvPr id="16" name="Rectangle 15"/>
          <p:cNvSpPr/>
          <p:nvPr/>
        </p:nvSpPr>
        <p:spPr>
          <a:xfrm>
            <a:off x="863098" y="1500735"/>
            <a:ext cx="5248944" cy="181998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1" name="Straight Connector 10"/>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135957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Other Applications</a:t>
            </a:r>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4" name="Straight Connector 13"/>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pic>
        <p:nvPicPr>
          <p:cNvPr id="17" name="Picture 16" descr="tweepme.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959532" y="1486285"/>
            <a:ext cx="6968325" cy="1439564"/>
          </a:xfrm>
          <a:prstGeom prst="rect">
            <a:avLst/>
          </a:prstGeom>
        </p:spPr>
      </p:pic>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59532" y="3159831"/>
            <a:ext cx="6782478" cy="2933148"/>
          </a:xfrm>
          <a:prstGeom prst="rect">
            <a:avLst/>
          </a:prstGeom>
        </p:spPr>
      </p:pic>
      <p:sp>
        <p:nvSpPr>
          <p:cNvPr id="19" name="TextBox 18"/>
          <p:cNvSpPr txBox="1"/>
          <p:nvPr/>
        </p:nvSpPr>
        <p:spPr>
          <a:xfrm>
            <a:off x="742" y="1355479"/>
            <a:ext cx="1959532" cy="1569660"/>
          </a:xfrm>
          <a:prstGeom prst="rect">
            <a:avLst/>
          </a:prstGeom>
          <a:noFill/>
        </p:spPr>
        <p:txBody>
          <a:bodyPr wrap="square" rtlCol="0">
            <a:spAutoFit/>
          </a:bodyPr>
          <a:lstStyle/>
          <a:p>
            <a:pPr algn="ctr"/>
            <a:r>
              <a:rPr lang="nl-NL" sz="3200" b="1" err="1" smtClean="0"/>
              <a:t>Boosting</a:t>
            </a:r>
            <a:r>
              <a:rPr lang="nl-NL" sz="3200" b="1" smtClean="0"/>
              <a:t> </a:t>
            </a:r>
            <a:r>
              <a:rPr lang="nl-NL" sz="3200" b="1" err="1"/>
              <a:t>T</a:t>
            </a:r>
            <a:r>
              <a:rPr lang="nl-NL" sz="3200" b="1" err="1" smtClean="0"/>
              <a:t>witter</a:t>
            </a:r>
            <a:r>
              <a:rPr lang="nl-NL" sz="3200" b="1" smtClean="0"/>
              <a:t> </a:t>
            </a:r>
            <a:r>
              <a:rPr lang="nl-NL" sz="3200" b="1" err="1" smtClean="0"/>
              <a:t>follows</a:t>
            </a:r>
            <a:endParaRPr lang="nl-NL" sz="3200" b="1" smtClean="0"/>
          </a:p>
        </p:txBody>
      </p:sp>
      <p:sp>
        <p:nvSpPr>
          <p:cNvPr id="20" name="TextBox 19"/>
          <p:cNvSpPr txBox="1"/>
          <p:nvPr/>
        </p:nvSpPr>
        <p:spPr>
          <a:xfrm>
            <a:off x="0" y="3740944"/>
            <a:ext cx="1959532" cy="1569660"/>
          </a:xfrm>
          <a:prstGeom prst="rect">
            <a:avLst/>
          </a:prstGeom>
          <a:noFill/>
        </p:spPr>
        <p:txBody>
          <a:bodyPr wrap="square" rtlCol="0">
            <a:spAutoFit/>
          </a:bodyPr>
          <a:lstStyle/>
          <a:p>
            <a:pPr algn="ctr"/>
            <a:r>
              <a:rPr lang="nl-NL" sz="3200" b="1" err="1" smtClean="0"/>
              <a:t>Boosting</a:t>
            </a:r>
            <a:r>
              <a:rPr lang="nl-NL" sz="3200" b="1" smtClean="0"/>
              <a:t> </a:t>
            </a:r>
            <a:r>
              <a:rPr lang="nl-NL" sz="3200" b="1" err="1" smtClean="0"/>
              <a:t>Facebook</a:t>
            </a:r>
            <a:r>
              <a:rPr lang="nl-NL" sz="3200" b="1" smtClean="0"/>
              <a:t> `</a:t>
            </a:r>
            <a:r>
              <a:rPr lang="nl-NL" sz="3200" b="1" err="1" smtClean="0"/>
              <a:t>Likes</a:t>
            </a:r>
            <a:r>
              <a:rPr lang="nl-NL" sz="3200" b="1" smtClean="0"/>
              <a:t>’</a:t>
            </a:r>
          </a:p>
        </p:txBody>
      </p:sp>
      <p:sp>
        <p:nvSpPr>
          <p:cNvPr id="21" name="TextBox 20"/>
          <p:cNvSpPr txBox="1"/>
          <p:nvPr/>
        </p:nvSpPr>
        <p:spPr>
          <a:xfrm>
            <a:off x="9015010" y="3079224"/>
            <a:ext cx="3176990" cy="1323439"/>
          </a:xfrm>
          <a:prstGeom prst="rect">
            <a:avLst/>
          </a:prstGeom>
          <a:noFill/>
        </p:spPr>
        <p:txBody>
          <a:bodyPr wrap="square" rtlCol="0">
            <a:spAutoFit/>
          </a:bodyPr>
          <a:lstStyle/>
          <a:p>
            <a:r>
              <a:rPr lang="en-US" sz="4000" b="1" smtClean="0"/>
              <a:t>Q: How to spot these?</a:t>
            </a:r>
            <a:endParaRPr lang="en-US" sz="4000" b="1"/>
          </a:p>
        </p:txBody>
      </p:sp>
    </p:spTree>
    <p:extLst>
      <p:ext uri="{BB962C8B-B14F-4D97-AF65-F5344CB8AC3E}">
        <p14:creationId xmlns:p14="http://schemas.microsoft.com/office/powerpoint/2010/main" val="1075728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Informal Problem Overview</a:t>
            </a:r>
            <a:endParaRPr lang="en-US"/>
          </a:p>
        </p:txBody>
      </p:sp>
      <p:sp>
        <p:nvSpPr>
          <p:cNvPr id="16" name="Rectangle 15"/>
          <p:cNvSpPr/>
          <p:nvPr/>
        </p:nvSpPr>
        <p:spPr>
          <a:xfrm>
            <a:off x="6974544" y="2437477"/>
            <a:ext cx="2636188" cy="1678015"/>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7311358" y="1818159"/>
            <a:ext cx="1959532" cy="584776"/>
          </a:xfrm>
          <a:prstGeom prst="rect">
            <a:avLst/>
          </a:prstGeom>
          <a:noFill/>
        </p:spPr>
        <p:txBody>
          <a:bodyPr wrap="square" rtlCol="0">
            <a:spAutoFit/>
          </a:bodyPr>
          <a:lstStyle/>
          <a:p>
            <a:pPr algn="ctr"/>
            <a:r>
              <a:rPr lang="nl-NL" sz="3200" b="1" err="1" smtClean="0"/>
              <a:t>Products</a:t>
            </a:r>
            <a:endParaRPr lang="nl-NL" sz="3200" b="1" smtClean="0"/>
          </a:p>
        </p:txBody>
      </p:sp>
      <p:sp>
        <p:nvSpPr>
          <p:cNvPr id="27" name="TextBox 26"/>
          <p:cNvSpPr txBox="1"/>
          <p:nvPr/>
        </p:nvSpPr>
        <p:spPr>
          <a:xfrm>
            <a:off x="5884102" y="2975850"/>
            <a:ext cx="1163017" cy="584776"/>
          </a:xfrm>
          <a:prstGeom prst="rect">
            <a:avLst/>
          </a:prstGeom>
          <a:noFill/>
        </p:spPr>
        <p:txBody>
          <a:bodyPr wrap="square" rtlCol="0">
            <a:spAutoFit/>
          </a:bodyPr>
          <a:lstStyle/>
          <a:p>
            <a:pPr algn="ctr"/>
            <a:r>
              <a:rPr lang="nl-NL" sz="3200" b="1" smtClean="0"/>
              <a:t>Users</a:t>
            </a:r>
          </a:p>
        </p:txBody>
      </p:sp>
      <p:sp>
        <p:nvSpPr>
          <p:cNvPr id="31" name="TextBox 30"/>
          <p:cNvSpPr txBox="1"/>
          <p:nvPr/>
        </p:nvSpPr>
        <p:spPr>
          <a:xfrm>
            <a:off x="109165" y="1349519"/>
            <a:ext cx="5411131" cy="3046988"/>
          </a:xfrm>
          <a:prstGeom prst="rect">
            <a:avLst/>
          </a:prstGeom>
          <a:noFill/>
        </p:spPr>
        <p:txBody>
          <a:bodyPr wrap="square" rtlCol="0">
            <a:spAutoFit/>
          </a:bodyPr>
          <a:lstStyle/>
          <a:p>
            <a:r>
              <a:rPr lang="en-US" sz="3200" b="1" smtClean="0"/>
              <a:t>Given:</a:t>
            </a:r>
          </a:p>
          <a:p>
            <a:pPr marL="914400" lvl="1" indent="-457200">
              <a:buFont typeface="Arial"/>
              <a:buChar char="•"/>
            </a:pPr>
            <a:r>
              <a:rPr lang="en-US" sz="3200" smtClean="0"/>
              <a:t>Bipartite graph between users and products</a:t>
            </a:r>
            <a:br>
              <a:rPr lang="en-US" sz="3200" smtClean="0"/>
            </a:br>
            <a:endParaRPr lang="en-US" sz="3200"/>
          </a:p>
          <a:p>
            <a:r>
              <a:rPr lang="en-US" sz="3200" b="1" smtClean="0"/>
              <a:t>Detect:</a:t>
            </a:r>
            <a:endParaRPr lang="en-US" sz="3200" b="1"/>
          </a:p>
          <a:p>
            <a:pPr marL="914400" lvl="1" indent="-457200">
              <a:buFont typeface="Arial"/>
              <a:buChar char="•"/>
            </a:pPr>
            <a:r>
              <a:rPr lang="en-US" sz="3200" smtClean="0"/>
              <a:t>Fraudulent activity</a:t>
            </a:r>
            <a:endParaRPr lang="en-US" sz="3200"/>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0" name="Straight Connector 1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cxnSp>
        <p:nvCxnSpPr>
          <p:cNvPr id="22" name="Straight Arrow Connector 21"/>
          <p:cNvCxnSpPr/>
          <p:nvPr/>
        </p:nvCxnSpPr>
        <p:spPr>
          <a:xfrm flipH="1" flipV="1">
            <a:off x="8947174" y="3687473"/>
            <a:ext cx="318717" cy="961767"/>
          </a:xfrm>
          <a:prstGeom prst="straightConnector1">
            <a:avLst/>
          </a:prstGeom>
          <a:ln w="3810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753730" y="4657032"/>
            <a:ext cx="3031869" cy="523220"/>
          </a:xfrm>
          <a:prstGeom prst="rect">
            <a:avLst/>
          </a:prstGeom>
          <a:noFill/>
        </p:spPr>
        <p:txBody>
          <a:bodyPr wrap="square" rtlCol="0">
            <a:spAutoFit/>
          </a:bodyPr>
          <a:lstStyle/>
          <a:p>
            <a:r>
              <a:rPr lang="en-US" sz="2800" smtClean="0"/>
              <a:t>Edges = reviews</a:t>
            </a:r>
            <a:endParaRPr lang="en-US" sz="2800"/>
          </a:p>
        </p:txBody>
      </p:sp>
      <p:sp>
        <p:nvSpPr>
          <p:cNvPr id="14" name="TextBox 13"/>
          <p:cNvSpPr txBox="1"/>
          <p:nvPr/>
        </p:nvSpPr>
        <p:spPr>
          <a:xfrm>
            <a:off x="8705604" y="3200328"/>
            <a:ext cx="560288" cy="523220"/>
          </a:xfrm>
          <a:prstGeom prst="rect">
            <a:avLst/>
          </a:prstGeom>
          <a:noFill/>
        </p:spPr>
        <p:txBody>
          <a:bodyPr wrap="square" rtlCol="0">
            <a:spAutoFit/>
          </a:bodyPr>
          <a:lstStyle/>
          <a:p>
            <a:r>
              <a:rPr lang="en-US" sz="2800" smtClean="0"/>
              <a:t>1</a:t>
            </a:r>
            <a:endParaRPr lang="en-US" sz="2800"/>
          </a:p>
        </p:txBody>
      </p:sp>
      <p:sp>
        <p:nvSpPr>
          <p:cNvPr id="15" name="TextBox 14"/>
          <p:cNvSpPr txBox="1"/>
          <p:nvPr/>
        </p:nvSpPr>
        <p:spPr>
          <a:xfrm>
            <a:off x="7506186" y="3425863"/>
            <a:ext cx="560288" cy="523220"/>
          </a:xfrm>
          <a:prstGeom prst="rect">
            <a:avLst/>
          </a:prstGeom>
          <a:noFill/>
        </p:spPr>
        <p:txBody>
          <a:bodyPr wrap="square" rtlCol="0">
            <a:spAutoFit/>
          </a:bodyPr>
          <a:lstStyle/>
          <a:p>
            <a:r>
              <a:rPr lang="en-US" sz="2800"/>
              <a:t>0</a:t>
            </a:r>
          </a:p>
        </p:txBody>
      </p:sp>
      <p:sp>
        <p:nvSpPr>
          <p:cNvPr id="24" name="TextBox 23"/>
          <p:cNvSpPr txBox="1"/>
          <p:nvPr/>
        </p:nvSpPr>
        <p:spPr>
          <a:xfrm>
            <a:off x="8183036" y="2745018"/>
            <a:ext cx="560288" cy="523220"/>
          </a:xfrm>
          <a:prstGeom prst="rect">
            <a:avLst/>
          </a:prstGeom>
          <a:noFill/>
        </p:spPr>
        <p:txBody>
          <a:bodyPr wrap="square" rtlCol="0">
            <a:spAutoFit/>
          </a:bodyPr>
          <a:lstStyle/>
          <a:p>
            <a:r>
              <a:rPr lang="en-US" sz="2800"/>
              <a:t>0</a:t>
            </a:r>
          </a:p>
        </p:txBody>
      </p:sp>
    </p:spTree>
    <p:extLst>
      <p:ext uri="{BB962C8B-B14F-4D97-AF65-F5344CB8AC3E}">
        <p14:creationId xmlns:p14="http://schemas.microsoft.com/office/powerpoint/2010/main" val="1793735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Detecting Review Spam</a:t>
            </a:r>
            <a:endParaRPr lang="en-US"/>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8812" y="2676102"/>
            <a:ext cx="4347483" cy="3405527"/>
          </a:xfrm>
          <a:prstGeom prst="rect">
            <a:avLst/>
          </a:prstGeom>
        </p:spPr>
      </p:pic>
      <p:sp>
        <p:nvSpPr>
          <p:cNvPr id="22" name="TextBox 21"/>
          <p:cNvSpPr txBox="1"/>
          <p:nvPr/>
        </p:nvSpPr>
        <p:spPr>
          <a:xfrm>
            <a:off x="467262" y="1484619"/>
            <a:ext cx="8300381" cy="584776"/>
          </a:xfrm>
          <a:prstGeom prst="rect">
            <a:avLst/>
          </a:prstGeom>
          <a:noFill/>
        </p:spPr>
        <p:txBody>
          <a:bodyPr wrap="square" rtlCol="0">
            <a:spAutoFit/>
          </a:bodyPr>
          <a:lstStyle/>
          <a:p>
            <a:r>
              <a:rPr lang="en-US" sz="3200" smtClean="0"/>
              <a:t>Many existing methods detect </a:t>
            </a:r>
            <a:r>
              <a:rPr lang="en-US" sz="3200" b="1" smtClean="0"/>
              <a:t>dense </a:t>
            </a:r>
            <a:r>
              <a:rPr lang="en-US" sz="3200" b="1" err="1" smtClean="0"/>
              <a:t>subgraphs</a:t>
            </a:r>
            <a:r>
              <a:rPr lang="en-US" sz="3200" smtClean="0"/>
              <a:t>.</a:t>
            </a:r>
            <a:endParaRPr lang="en-US" sz="3200"/>
          </a:p>
        </p:txBody>
      </p:sp>
      <p:cxnSp>
        <p:nvCxnSpPr>
          <p:cNvPr id="23" name="Straight Arrow Connector 22"/>
          <p:cNvCxnSpPr/>
          <p:nvPr/>
        </p:nvCxnSpPr>
        <p:spPr>
          <a:xfrm flipV="1">
            <a:off x="5012919" y="3439395"/>
            <a:ext cx="542780" cy="898524"/>
          </a:xfrm>
          <a:prstGeom prst="straightConnector1">
            <a:avLst/>
          </a:prstGeom>
          <a:ln w="38100">
            <a:solidFill>
              <a:schemeClr val="tx1"/>
            </a:solidFill>
            <a:headEnd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593913" y="2676102"/>
            <a:ext cx="2734606" cy="1077218"/>
          </a:xfrm>
          <a:prstGeom prst="rect">
            <a:avLst/>
          </a:prstGeom>
          <a:noFill/>
        </p:spPr>
        <p:txBody>
          <a:bodyPr wrap="square" rtlCol="0">
            <a:spAutoFit/>
          </a:bodyPr>
          <a:lstStyle/>
          <a:p>
            <a:r>
              <a:rPr lang="en-US" sz="3200" smtClean="0"/>
              <a:t>Spectral methods</a:t>
            </a:r>
            <a:endParaRPr lang="en-US" sz="3200"/>
          </a:p>
        </p:txBody>
      </p:sp>
      <p:sp>
        <p:nvSpPr>
          <p:cNvPr id="25" name="TextBox 24"/>
          <p:cNvSpPr txBox="1"/>
          <p:nvPr/>
        </p:nvSpPr>
        <p:spPr>
          <a:xfrm>
            <a:off x="5514424" y="5041479"/>
            <a:ext cx="2734606" cy="1077218"/>
          </a:xfrm>
          <a:prstGeom prst="rect">
            <a:avLst/>
          </a:prstGeom>
          <a:noFill/>
        </p:spPr>
        <p:txBody>
          <a:bodyPr wrap="square" rtlCol="0">
            <a:spAutoFit/>
          </a:bodyPr>
          <a:lstStyle/>
          <a:p>
            <a:r>
              <a:rPr lang="en-US" sz="3200" smtClean="0"/>
              <a:t>Belief propagation</a:t>
            </a:r>
            <a:endParaRPr lang="en-US" sz="3200"/>
          </a:p>
        </p:txBody>
      </p:sp>
      <p:sp>
        <p:nvSpPr>
          <p:cNvPr id="26" name="TextBox 25"/>
          <p:cNvSpPr txBox="1"/>
          <p:nvPr/>
        </p:nvSpPr>
        <p:spPr>
          <a:xfrm>
            <a:off x="5593913" y="3799310"/>
            <a:ext cx="2734606" cy="1077218"/>
          </a:xfrm>
          <a:prstGeom prst="rect">
            <a:avLst/>
          </a:prstGeom>
          <a:noFill/>
        </p:spPr>
        <p:txBody>
          <a:bodyPr wrap="square" rtlCol="0">
            <a:spAutoFit/>
          </a:bodyPr>
          <a:lstStyle/>
          <a:p>
            <a:r>
              <a:rPr lang="en-US" sz="3200" smtClean="0"/>
              <a:t>Community detection</a:t>
            </a:r>
            <a:endParaRPr lang="en-US" sz="3200"/>
          </a:p>
        </p:txBody>
      </p:sp>
      <p:cxnSp>
        <p:nvCxnSpPr>
          <p:cNvPr id="27" name="Straight Arrow Connector 26"/>
          <p:cNvCxnSpPr/>
          <p:nvPr/>
        </p:nvCxnSpPr>
        <p:spPr>
          <a:xfrm>
            <a:off x="4720546" y="4337919"/>
            <a:ext cx="835153" cy="0"/>
          </a:xfrm>
          <a:prstGeom prst="straightConnector1">
            <a:avLst/>
          </a:prstGeom>
          <a:ln w="38100">
            <a:solidFill>
              <a:schemeClr val="tx1"/>
            </a:solidFill>
            <a:headEnd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002417" y="4341094"/>
            <a:ext cx="512007" cy="875010"/>
          </a:xfrm>
          <a:prstGeom prst="straightConnector1">
            <a:avLst/>
          </a:prstGeom>
          <a:ln w="38100">
            <a:solidFill>
              <a:schemeClr val="tx1"/>
            </a:solidFill>
            <a:headEnd w="lg" len="lg"/>
            <a:tailEnd type="stealth" w="lg" len="lg"/>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7262" y="4145504"/>
            <a:ext cx="895498" cy="461665"/>
          </a:xfrm>
          <a:prstGeom prst="rect">
            <a:avLst/>
          </a:prstGeom>
          <a:noFill/>
        </p:spPr>
        <p:txBody>
          <a:bodyPr wrap="none" rtlCol="0">
            <a:spAutoFit/>
          </a:bodyPr>
          <a:lstStyle/>
          <a:p>
            <a:r>
              <a:rPr lang="en-US" sz="2400" b="1" u="sng" smtClean="0">
                <a:solidFill>
                  <a:srgbClr val="17375E"/>
                </a:solidFill>
              </a:rPr>
              <a:t>Users</a:t>
            </a:r>
            <a:endParaRPr lang="en-US" sz="2400" b="1" u="sng">
              <a:solidFill>
                <a:srgbClr val="17375E"/>
              </a:solidFill>
            </a:endParaRPr>
          </a:p>
        </p:txBody>
      </p:sp>
      <p:sp>
        <p:nvSpPr>
          <p:cNvPr id="30" name="TextBox 29"/>
          <p:cNvSpPr txBox="1"/>
          <p:nvPr/>
        </p:nvSpPr>
        <p:spPr>
          <a:xfrm>
            <a:off x="2849037" y="2121915"/>
            <a:ext cx="1311928" cy="461665"/>
          </a:xfrm>
          <a:prstGeom prst="rect">
            <a:avLst/>
          </a:prstGeom>
          <a:noFill/>
        </p:spPr>
        <p:txBody>
          <a:bodyPr wrap="none" rtlCol="0">
            <a:spAutoFit/>
          </a:bodyPr>
          <a:lstStyle/>
          <a:p>
            <a:r>
              <a:rPr lang="en-US" sz="2400" b="1" u="sng" smtClean="0">
                <a:solidFill>
                  <a:srgbClr val="17375E"/>
                </a:solidFill>
              </a:rPr>
              <a:t>Products</a:t>
            </a:r>
            <a:endParaRPr lang="en-US" sz="2400" b="1" u="sng">
              <a:solidFill>
                <a:srgbClr val="17375E"/>
              </a:solidFill>
            </a:endParaRPr>
          </a:p>
        </p:txBody>
      </p:sp>
      <p:sp>
        <p:nvSpPr>
          <p:cNvPr id="33" name="TextBox 32"/>
          <p:cNvSpPr txBox="1"/>
          <p:nvPr/>
        </p:nvSpPr>
        <p:spPr>
          <a:xfrm rot="600000">
            <a:off x="9715100" y="234073"/>
            <a:ext cx="2403863" cy="646331"/>
          </a:xfrm>
          <a:prstGeom prst="rect">
            <a:avLst/>
          </a:prstGeom>
          <a:solidFill>
            <a:schemeClr val="accent1">
              <a:lumMod val="60000"/>
              <a:lumOff val="40000"/>
            </a:schemeClr>
          </a:solidFill>
          <a:ln w="53975" cap="rnd">
            <a:solidFill>
              <a:srgbClr val="002060"/>
            </a:solidFill>
          </a:ln>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600" smtClean="0"/>
              <a:t>Background</a:t>
            </a:r>
            <a:endParaRPr lang="en-US" sz="3600"/>
          </a:p>
        </p:txBody>
      </p:sp>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37" name="Straight Connector 36"/>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19" name="TextBox 18"/>
          <p:cNvSpPr txBox="1"/>
          <p:nvPr/>
        </p:nvSpPr>
        <p:spPr>
          <a:xfrm>
            <a:off x="2849037" y="2588299"/>
            <a:ext cx="2475472" cy="461665"/>
          </a:xfrm>
          <a:prstGeom prst="rect">
            <a:avLst/>
          </a:prstGeom>
          <a:solidFill>
            <a:schemeClr val="bg1"/>
          </a:solidFill>
        </p:spPr>
        <p:txBody>
          <a:bodyPr wrap="square" rtlCol="0">
            <a:spAutoFit/>
          </a:bodyPr>
          <a:lstStyle/>
          <a:p>
            <a:r>
              <a:rPr lang="en-US" sz="2400" b="1" smtClean="0">
                <a:solidFill>
                  <a:srgbClr val="1084C0"/>
                </a:solidFill>
              </a:rPr>
              <a:t>Fraud Customers</a:t>
            </a:r>
            <a:endParaRPr lang="en-US" sz="2400" b="1">
              <a:solidFill>
                <a:srgbClr val="1084C0"/>
              </a:solidFill>
            </a:endParaRPr>
          </a:p>
        </p:txBody>
      </p:sp>
    </p:spTree>
    <p:extLst>
      <p:ext uri="{BB962C8B-B14F-4D97-AF65-F5344CB8AC3E}">
        <p14:creationId xmlns:p14="http://schemas.microsoft.com/office/powerpoint/2010/main" val="6324989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Evading Detection</a:t>
            </a:r>
            <a:endParaRPr lang="en-US"/>
          </a:p>
        </p:txBody>
      </p:sp>
      <p:sp>
        <p:nvSpPr>
          <p:cNvPr id="16" name="TextBox 15"/>
          <p:cNvSpPr txBox="1"/>
          <p:nvPr/>
        </p:nvSpPr>
        <p:spPr>
          <a:xfrm>
            <a:off x="512017" y="1544488"/>
            <a:ext cx="8300381" cy="584776"/>
          </a:xfrm>
          <a:prstGeom prst="rect">
            <a:avLst/>
          </a:prstGeom>
          <a:noFill/>
        </p:spPr>
        <p:txBody>
          <a:bodyPr wrap="square" rtlCol="0">
            <a:spAutoFit/>
          </a:bodyPr>
          <a:lstStyle/>
          <a:p>
            <a:r>
              <a:rPr lang="en-US" sz="3200" smtClean="0"/>
              <a:t>Attackers use </a:t>
            </a:r>
            <a:r>
              <a:rPr lang="en-US" sz="3200" b="1" i="1" smtClean="0"/>
              <a:t>camouflage</a:t>
            </a:r>
            <a:r>
              <a:rPr lang="en-US" sz="3200"/>
              <a:t> </a:t>
            </a:r>
            <a:r>
              <a:rPr lang="en-US" sz="3200" smtClean="0"/>
              <a:t>to evade detection.</a:t>
            </a:r>
            <a:endParaRPr lang="en-US" sz="3200" b="1"/>
          </a:p>
        </p:txBody>
      </p:sp>
      <p:pic>
        <p:nvPicPr>
          <p:cNvPr id="17" name="Picture 16" descr="attack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9304" y="2561247"/>
            <a:ext cx="3577391" cy="3082382"/>
          </a:xfrm>
          <a:prstGeom prst="rect">
            <a:avLst/>
          </a:prstGeom>
        </p:spPr>
      </p:pic>
      <p:pic>
        <p:nvPicPr>
          <p:cNvPr id="18" name="Picture 17" descr="attack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3792" y="2561247"/>
            <a:ext cx="3767821" cy="3183849"/>
          </a:xfrm>
          <a:prstGeom prst="rect">
            <a:avLst/>
          </a:prstGeom>
        </p:spPr>
      </p:pic>
      <p:sp>
        <p:nvSpPr>
          <p:cNvPr id="19" name="TextBox 18"/>
          <p:cNvSpPr txBox="1"/>
          <p:nvPr/>
        </p:nvSpPr>
        <p:spPr>
          <a:xfrm>
            <a:off x="1127618" y="5643629"/>
            <a:ext cx="4212750" cy="584776"/>
          </a:xfrm>
          <a:prstGeom prst="rect">
            <a:avLst/>
          </a:prstGeom>
          <a:noFill/>
        </p:spPr>
        <p:txBody>
          <a:bodyPr wrap="square" rtlCol="0">
            <a:spAutoFit/>
          </a:bodyPr>
          <a:lstStyle/>
          <a:p>
            <a:r>
              <a:rPr lang="en-US" sz="3200" smtClean="0"/>
              <a:t>Random camouflage</a:t>
            </a:r>
            <a:endParaRPr lang="en-US" sz="3200"/>
          </a:p>
        </p:txBody>
      </p:sp>
      <p:sp>
        <p:nvSpPr>
          <p:cNvPr id="20" name="TextBox 19"/>
          <p:cNvSpPr txBox="1"/>
          <p:nvPr/>
        </p:nvSpPr>
        <p:spPr>
          <a:xfrm rot="600000">
            <a:off x="9715100" y="234073"/>
            <a:ext cx="2403863" cy="646331"/>
          </a:xfrm>
          <a:prstGeom prst="rect">
            <a:avLst/>
          </a:prstGeom>
          <a:solidFill>
            <a:schemeClr val="accent1">
              <a:lumMod val="60000"/>
              <a:lumOff val="40000"/>
            </a:schemeClr>
          </a:solidFill>
          <a:ln w="53975" cap="rnd">
            <a:solidFill>
              <a:srgbClr val="002060"/>
            </a:solidFill>
          </a:ln>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600" smtClean="0"/>
              <a:t>Background</a:t>
            </a:r>
            <a:endParaRPr lang="en-US" sz="3600"/>
          </a:p>
        </p:txBody>
      </p:sp>
      <p:sp>
        <p:nvSpPr>
          <p:cNvPr id="21" name="TextBox 20"/>
          <p:cNvSpPr txBox="1"/>
          <p:nvPr/>
        </p:nvSpPr>
        <p:spPr>
          <a:xfrm>
            <a:off x="5936219" y="5643629"/>
            <a:ext cx="1843560" cy="584776"/>
          </a:xfrm>
          <a:prstGeom prst="rect">
            <a:avLst/>
          </a:prstGeom>
          <a:noFill/>
        </p:spPr>
        <p:txBody>
          <a:bodyPr wrap="square" rtlCol="0">
            <a:spAutoFit/>
          </a:bodyPr>
          <a:lstStyle/>
          <a:p>
            <a:r>
              <a:rPr lang="en-US" sz="3200" smtClean="0"/>
              <a:t>Hijacking</a:t>
            </a:r>
            <a:endParaRPr lang="en-US" sz="320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5" name="Straight Connector 24"/>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14" name="TextBox 13"/>
          <p:cNvSpPr txBox="1"/>
          <p:nvPr/>
        </p:nvSpPr>
        <p:spPr>
          <a:xfrm>
            <a:off x="2567407" y="2575186"/>
            <a:ext cx="1911996" cy="384721"/>
          </a:xfrm>
          <a:prstGeom prst="rect">
            <a:avLst/>
          </a:prstGeom>
          <a:solidFill>
            <a:schemeClr val="bg1"/>
          </a:solidFill>
        </p:spPr>
        <p:txBody>
          <a:bodyPr wrap="square" rtlCol="0">
            <a:spAutoFit/>
          </a:bodyPr>
          <a:lstStyle/>
          <a:p>
            <a:r>
              <a:rPr lang="en-US" sz="1900" b="1" smtClean="0">
                <a:solidFill>
                  <a:srgbClr val="0070C0"/>
                </a:solidFill>
              </a:rPr>
              <a:t>Fraud Customers</a:t>
            </a:r>
            <a:endParaRPr lang="en-US" sz="1900" b="1">
              <a:solidFill>
                <a:srgbClr val="0070C0"/>
              </a:solidFill>
            </a:endParaRPr>
          </a:p>
        </p:txBody>
      </p:sp>
      <p:sp>
        <p:nvSpPr>
          <p:cNvPr id="3" name="TextBox 2"/>
          <p:cNvSpPr txBox="1"/>
          <p:nvPr/>
        </p:nvSpPr>
        <p:spPr>
          <a:xfrm>
            <a:off x="9896354" y="2951544"/>
            <a:ext cx="184731" cy="369332"/>
          </a:xfrm>
          <a:prstGeom prst="rect">
            <a:avLst/>
          </a:prstGeom>
          <a:solidFill>
            <a:schemeClr val="bg1"/>
          </a:solidFill>
        </p:spPr>
        <p:txBody>
          <a:bodyPr wrap="none" rtlCol="0">
            <a:spAutoFit/>
          </a:bodyPr>
          <a:lstStyle/>
          <a:p>
            <a:endParaRPr lang="en-US"/>
          </a:p>
        </p:txBody>
      </p:sp>
      <p:sp>
        <p:nvSpPr>
          <p:cNvPr id="27" name="TextBox 26"/>
          <p:cNvSpPr txBox="1"/>
          <p:nvPr/>
        </p:nvSpPr>
        <p:spPr>
          <a:xfrm>
            <a:off x="6585751" y="2575186"/>
            <a:ext cx="1911996" cy="384721"/>
          </a:xfrm>
          <a:prstGeom prst="rect">
            <a:avLst/>
          </a:prstGeom>
          <a:solidFill>
            <a:schemeClr val="bg1"/>
          </a:solidFill>
        </p:spPr>
        <p:txBody>
          <a:bodyPr wrap="square" rtlCol="0">
            <a:spAutoFit/>
          </a:bodyPr>
          <a:lstStyle/>
          <a:p>
            <a:r>
              <a:rPr lang="en-US" sz="1900" b="1" smtClean="0">
                <a:solidFill>
                  <a:srgbClr val="0070C0"/>
                </a:solidFill>
              </a:rPr>
              <a:t>Fraud Customers</a:t>
            </a:r>
            <a:endParaRPr lang="en-US" sz="1900" b="1">
              <a:solidFill>
                <a:srgbClr val="0070C0"/>
              </a:solidFill>
            </a:endParaRPr>
          </a:p>
        </p:txBody>
      </p:sp>
    </p:spTree>
    <p:extLst>
      <p:ext uri="{BB962C8B-B14F-4D97-AF65-F5344CB8AC3E}">
        <p14:creationId xmlns:p14="http://schemas.microsoft.com/office/powerpoint/2010/main" val="1604675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Definition</a:t>
            </a:r>
            <a:endParaRPr lang="en-US"/>
          </a:p>
        </p:txBody>
      </p:sp>
      <p:sp>
        <p:nvSpPr>
          <p:cNvPr id="16" name="Rectangle 15"/>
          <p:cNvSpPr/>
          <p:nvPr/>
        </p:nvSpPr>
        <p:spPr>
          <a:xfrm>
            <a:off x="6974544" y="2437477"/>
            <a:ext cx="2619087" cy="1678015"/>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593631" y="2445269"/>
            <a:ext cx="483322"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0</a:t>
            </a:r>
          </a:p>
        </p:txBody>
      </p:sp>
      <p:sp>
        <p:nvSpPr>
          <p:cNvPr id="18" name="TextBox 17"/>
          <p:cNvSpPr txBox="1"/>
          <p:nvPr/>
        </p:nvSpPr>
        <p:spPr>
          <a:xfrm>
            <a:off x="9577756" y="2979017"/>
            <a:ext cx="483322"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2</a:t>
            </a:r>
          </a:p>
        </p:txBody>
      </p:sp>
      <p:sp>
        <p:nvSpPr>
          <p:cNvPr id="19" name="TextBox 18"/>
          <p:cNvSpPr txBox="1"/>
          <p:nvPr/>
        </p:nvSpPr>
        <p:spPr>
          <a:xfrm>
            <a:off x="9551511" y="3537127"/>
            <a:ext cx="483322"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2</a:t>
            </a:r>
          </a:p>
        </p:txBody>
      </p:sp>
      <p:sp>
        <p:nvSpPr>
          <p:cNvPr id="20" name="TextBox 19"/>
          <p:cNvSpPr txBox="1"/>
          <p:nvPr/>
        </p:nvSpPr>
        <p:spPr>
          <a:xfrm>
            <a:off x="7141732" y="4085155"/>
            <a:ext cx="559071"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0</a:t>
            </a:r>
          </a:p>
        </p:txBody>
      </p:sp>
      <p:sp>
        <p:nvSpPr>
          <p:cNvPr id="21" name="TextBox 20"/>
          <p:cNvSpPr txBox="1"/>
          <p:nvPr/>
        </p:nvSpPr>
        <p:spPr>
          <a:xfrm>
            <a:off x="7741432" y="4080871"/>
            <a:ext cx="559071"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1</a:t>
            </a:r>
          </a:p>
        </p:txBody>
      </p:sp>
      <p:sp>
        <p:nvSpPr>
          <p:cNvPr id="22" name="TextBox 21"/>
          <p:cNvSpPr txBox="1"/>
          <p:nvPr/>
        </p:nvSpPr>
        <p:spPr>
          <a:xfrm>
            <a:off x="8477408" y="4089643"/>
            <a:ext cx="559071" cy="461665"/>
          </a:xfrm>
          <a:prstGeom prst="rect">
            <a:avLst/>
          </a:prstGeom>
          <a:noFill/>
        </p:spPr>
        <p:txBody>
          <a:bodyPr wrap="square" rtlCol="0">
            <a:spAutoFit/>
          </a:bodyPr>
          <a:lstStyle/>
          <a:p>
            <a:pPr algn="ctr"/>
            <a:r>
              <a:rPr lang="nl-NL" sz="2400" b="1" i="1" smtClean="0">
                <a:solidFill>
                  <a:srgbClr val="000090"/>
                </a:solidFill>
                <a:ea typeface="Cambria Math" charset="0"/>
                <a:cs typeface="Cambria Math" charset="0"/>
              </a:rPr>
              <a:t>1</a:t>
            </a:r>
          </a:p>
        </p:txBody>
      </p:sp>
      <p:sp>
        <p:nvSpPr>
          <p:cNvPr id="23" name="TextBox 22"/>
          <p:cNvSpPr txBox="1"/>
          <p:nvPr/>
        </p:nvSpPr>
        <p:spPr>
          <a:xfrm>
            <a:off x="9140609" y="4085359"/>
            <a:ext cx="559071" cy="461665"/>
          </a:xfrm>
          <a:prstGeom prst="rect">
            <a:avLst/>
          </a:prstGeom>
          <a:noFill/>
        </p:spPr>
        <p:txBody>
          <a:bodyPr wrap="square" rtlCol="0">
            <a:spAutoFit/>
          </a:bodyPr>
          <a:lstStyle/>
          <a:p>
            <a:pPr algn="ctr"/>
            <a:r>
              <a:rPr lang="nl-NL" sz="2400" b="1" i="1">
                <a:solidFill>
                  <a:srgbClr val="000090"/>
                </a:solidFill>
                <a:ea typeface="Cambria Math" charset="0"/>
                <a:cs typeface="Cambria Math" charset="0"/>
              </a:rPr>
              <a:t>1</a:t>
            </a:r>
            <a:endParaRPr lang="nl-NL" sz="2400" b="1" i="1" smtClean="0">
              <a:solidFill>
                <a:srgbClr val="000090"/>
              </a:solidFill>
              <a:ea typeface="Cambria Math" charset="0"/>
              <a:cs typeface="Cambria Math" charset="0"/>
            </a:endParaRPr>
          </a:p>
        </p:txBody>
      </p:sp>
      <p:sp>
        <p:nvSpPr>
          <p:cNvPr id="24" name="TextBox 23"/>
          <p:cNvSpPr txBox="1"/>
          <p:nvPr/>
        </p:nvSpPr>
        <p:spPr>
          <a:xfrm>
            <a:off x="8507828" y="4877516"/>
            <a:ext cx="1802353" cy="1077218"/>
          </a:xfrm>
          <a:prstGeom prst="rect">
            <a:avLst/>
          </a:prstGeom>
          <a:noFill/>
        </p:spPr>
        <p:txBody>
          <a:bodyPr wrap="none" rtlCol="0">
            <a:spAutoFit/>
          </a:bodyPr>
          <a:lstStyle/>
          <a:p>
            <a:pPr algn="ctr"/>
            <a:r>
              <a:rPr lang="en-US" sz="3200" b="1" smtClean="0">
                <a:solidFill>
                  <a:srgbClr val="000090"/>
                </a:solidFill>
              </a:rPr>
              <a:t>Node </a:t>
            </a:r>
          </a:p>
          <a:p>
            <a:pPr algn="ctr"/>
            <a:r>
              <a:rPr lang="en-US" sz="3200" b="1" smtClean="0">
                <a:solidFill>
                  <a:srgbClr val="000090"/>
                </a:solidFill>
              </a:rPr>
              <a:t>scores </a:t>
            </a:r>
            <a:r>
              <a:rPr lang="en-US" sz="3200" b="1" i="1" err="1" smtClean="0">
                <a:solidFill>
                  <a:srgbClr val="000090"/>
                </a:solidFill>
                <a:latin typeface="Cambria Math" charset="0"/>
                <a:ea typeface="Cambria Math" charset="0"/>
                <a:cs typeface="Cambria Math" charset="0"/>
              </a:rPr>
              <a:t>a</a:t>
            </a:r>
            <a:r>
              <a:rPr lang="en-US" sz="3200" b="1" i="1" baseline="-25000" err="1" smtClean="0">
                <a:solidFill>
                  <a:srgbClr val="000090"/>
                </a:solidFill>
                <a:latin typeface="Cambria Math" charset="0"/>
                <a:ea typeface="Cambria Math" charset="0"/>
                <a:cs typeface="Cambria Math" charset="0"/>
              </a:rPr>
              <a:t>i</a:t>
            </a:r>
            <a:r>
              <a:rPr lang="en-US" sz="3200" b="1" smtClean="0">
                <a:solidFill>
                  <a:srgbClr val="000090"/>
                </a:solidFill>
                <a:latin typeface="Cambria Math" charset="0"/>
                <a:ea typeface="Cambria Math" charset="0"/>
                <a:cs typeface="Cambria Math" charset="0"/>
              </a:rPr>
              <a:t> </a:t>
            </a:r>
            <a:r>
              <a:rPr lang="en-US" sz="3200" b="1" smtClean="0">
                <a:solidFill>
                  <a:srgbClr val="000090"/>
                </a:solidFill>
              </a:rPr>
              <a:t> </a:t>
            </a:r>
            <a:endParaRPr lang="en-US" sz="3200" b="1">
              <a:solidFill>
                <a:srgbClr val="000090"/>
              </a:solidFill>
            </a:endParaRPr>
          </a:p>
        </p:txBody>
      </p:sp>
      <p:cxnSp>
        <p:nvCxnSpPr>
          <p:cNvPr id="25" name="Straight Arrow Connector 24"/>
          <p:cNvCxnSpPr/>
          <p:nvPr/>
        </p:nvCxnSpPr>
        <p:spPr>
          <a:xfrm flipH="1" flipV="1">
            <a:off x="9514255" y="4551308"/>
            <a:ext cx="156212" cy="440718"/>
          </a:xfrm>
          <a:prstGeom prst="straightConnector1">
            <a:avLst/>
          </a:prstGeom>
          <a:ln w="38100">
            <a:solidFill>
              <a:srgbClr val="000090"/>
            </a:solidFill>
            <a:headEnd w="lg" len="lg"/>
            <a:tailEnd type="stealth" w="lg" len="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311358" y="1818159"/>
            <a:ext cx="1959532" cy="584776"/>
          </a:xfrm>
          <a:prstGeom prst="rect">
            <a:avLst/>
          </a:prstGeom>
          <a:noFill/>
        </p:spPr>
        <p:txBody>
          <a:bodyPr wrap="square" rtlCol="0">
            <a:spAutoFit/>
          </a:bodyPr>
          <a:lstStyle/>
          <a:p>
            <a:pPr algn="ctr"/>
            <a:r>
              <a:rPr lang="nl-NL" sz="3200" b="1" err="1" smtClean="0"/>
              <a:t>Products</a:t>
            </a:r>
            <a:endParaRPr lang="nl-NL" sz="3200" b="1" smtClean="0"/>
          </a:p>
        </p:txBody>
      </p:sp>
      <p:sp>
        <p:nvSpPr>
          <p:cNvPr id="27" name="TextBox 26"/>
          <p:cNvSpPr txBox="1"/>
          <p:nvPr/>
        </p:nvSpPr>
        <p:spPr>
          <a:xfrm>
            <a:off x="5884102" y="2975850"/>
            <a:ext cx="1163017" cy="584776"/>
          </a:xfrm>
          <a:prstGeom prst="rect">
            <a:avLst/>
          </a:prstGeom>
          <a:noFill/>
        </p:spPr>
        <p:txBody>
          <a:bodyPr wrap="square" rtlCol="0">
            <a:spAutoFit/>
          </a:bodyPr>
          <a:lstStyle/>
          <a:p>
            <a:pPr algn="ctr"/>
            <a:r>
              <a:rPr lang="nl-NL" sz="3200" b="1" smtClean="0"/>
              <a:t>Users</a:t>
            </a:r>
          </a:p>
        </p:txBody>
      </p:sp>
      <p:cxnSp>
        <p:nvCxnSpPr>
          <p:cNvPr id="29" name="Straight Arrow Connector 28"/>
          <p:cNvCxnSpPr/>
          <p:nvPr/>
        </p:nvCxnSpPr>
        <p:spPr>
          <a:xfrm flipH="1" flipV="1">
            <a:off x="9793173" y="3977626"/>
            <a:ext cx="88964" cy="1014400"/>
          </a:xfrm>
          <a:prstGeom prst="straightConnector1">
            <a:avLst/>
          </a:prstGeom>
          <a:ln w="38100">
            <a:solidFill>
              <a:srgbClr val="000090"/>
            </a:solidFill>
            <a:headEnd w="lg" len="lg"/>
            <a:tailEnd type="stealth" w="lg" len="lg"/>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09165" y="1349519"/>
            <a:ext cx="5411131" cy="5016758"/>
          </a:xfrm>
          <a:prstGeom prst="rect">
            <a:avLst/>
          </a:prstGeom>
          <a:noFill/>
        </p:spPr>
        <p:txBody>
          <a:bodyPr wrap="square" rtlCol="0">
            <a:spAutoFit/>
          </a:bodyPr>
          <a:lstStyle/>
          <a:p>
            <a:r>
              <a:rPr lang="en-US" sz="3200" b="1" smtClean="0"/>
              <a:t>Given:</a:t>
            </a:r>
          </a:p>
          <a:p>
            <a:pPr marL="914400" lvl="1" indent="-457200">
              <a:buFont typeface="Arial"/>
              <a:buChar char="•"/>
            </a:pPr>
            <a:r>
              <a:rPr lang="en-US" sz="3200" smtClean="0"/>
              <a:t>Bipartite graph between users and products </a:t>
            </a:r>
          </a:p>
          <a:p>
            <a:pPr marL="914400" lvl="1" indent="-457200">
              <a:buFont typeface="Arial"/>
              <a:buChar char="•"/>
            </a:pPr>
            <a:r>
              <a:rPr lang="en-US" sz="3200" smtClean="0"/>
              <a:t>(</a:t>
            </a:r>
            <a:r>
              <a:rPr lang="en-US" sz="3200" b="1" smtClean="0"/>
              <a:t>optional</a:t>
            </a:r>
            <a:r>
              <a:rPr lang="en-US" sz="3200" smtClean="0"/>
              <a:t>: prior node suspiciousness </a:t>
            </a:r>
            <a:r>
              <a:rPr lang="en-US" sz="3200" i="1" err="1" smtClean="0">
                <a:latin typeface="Cambria Math" charset="0"/>
                <a:ea typeface="Cambria Math" charset="0"/>
                <a:cs typeface="Cambria Math" charset="0"/>
              </a:rPr>
              <a:t>a</a:t>
            </a:r>
            <a:r>
              <a:rPr lang="en-US" sz="3200" i="1" baseline="-25000" err="1" smtClean="0">
                <a:latin typeface="Cambria Math" charset="0"/>
                <a:ea typeface="Cambria Math" charset="0"/>
                <a:cs typeface="Cambria Math" charset="0"/>
              </a:rPr>
              <a:t>i</a:t>
            </a:r>
            <a:r>
              <a:rPr lang="en-US" sz="3200" baseline="-25000" smtClean="0">
                <a:latin typeface="Cambria Math" charset="0"/>
                <a:ea typeface="Cambria Math" charset="0"/>
                <a:cs typeface="Cambria Math" charset="0"/>
              </a:rPr>
              <a:t> </a:t>
            </a:r>
            <a:r>
              <a:rPr lang="en-US" sz="3200" smtClean="0"/>
              <a:t>)</a:t>
            </a:r>
          </a:p>
          <a:p>
            <a:pPr marL="914400" lvl="1" indent="-457200">
              <a:buFont typeface="Arial"/>
              <a:buChar char="•"/>
            </a:pPr>
            <a:endParaRPr lang="en-US" sz="3200"/>
          </a:p>
          <a:p>
            <a:r>
              <a:rPr lang="en-US" sz="3200" b="1"/>
              <a:t>Detect </a:t>
            </a:r>
            <a:r>
              <a:rPr lang="en-US" sz="3200" b="1" smtClean="0"/>
              <a:t>fraudulent attacks:</a:t>
            </a:r>
            <a:endParaRPr lang="en-US" sz="3200" b="1"/>
          </a:p>
          <a:p>
            <a:pPr marL="914400" lvl="1" indent="-457200">
              <a:buFont typeface="Arial"/>
              <a:buChar char="•"/>
            </a:pPr>
            <a:r>
              <a:rPr lang="en-US" sz="3200" smtClean="0"/>
              <a:t>In near-linear </a:t>
            </a:r>
            <a:r>
              <a:rPr lang="en-US" sz="3200"/>
              <a:t>time</a:t>
            </a:r>
          </a:p>
          <a:p>
            <a:pPr marL="914400" lvl="1" indent="-457200">
              <a:buFont typeface="Arial"/>
              <a:buChar char="•"/>
            </a:pPr>
            <a:r>
              <a:rPr lang="en-US" sz="3200" smtClean="0"/>
              <a:t>With provable bounds</a:t>
            </a:r>
          </a:p>
          <a:p>
            <a:pPr marL="914400" lvl="1" indent="-457200">
              <a:buFont typeface="Arial"/>
              <a:buChar char="•"/>
            </a:pPr>
            <a:r>
              <a:rPr lang="en-US" sz="3200" smtClean="0"/>
              <a:t>Camouflage-resistant</a:t>
            </a:r>
            <a:endParaRPr lang="en-US" sz="3200"/>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34" name="Straight Connector 33"/>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128758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580551" y="4147723"/>
            <a:ext cx="4913345" cy="553234"/>
            <a:chOff x="932819" y="3662728"/>
            <a:chExt cx="4913345" cy="553234"/>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T2. Detecting Ratings Fraud</a:t>
              </a:r>
            </a:p>
          </p:txBody>
        </p:sp>
      </p:grpSp>
      <p:grpSp>
        <p:nvGrpSpPr>
          <p:cNvPr id="26" name="Group 25"/>
          <p:cNvGrpSpPr/>
          <p:nvPr/>
        </p:nvGrpSpPr>
        <p:grpSpPr>
          <a:xfrm>
            <a:off x="540769" y="4813251"/>
            <a:ext cx="7587231" cy="457901"/>
            <a:chOff x="893037" y="4167836"/>
            <a:chExt cx="7587231" cy="457901"/>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129902" cy="4579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T3. Detecting Anomalous Dynamic Subgraphs</a:t>
              </a:r>
            </a:p>
          </p:txBody>
        </p:sp>
      </p:grpSp>
      <p:grpSp>
        <p:nvGrpSpPr>
          <p:cNvPr id="31" name="Group 30"/>
          <p:cNvGrpSpPr/>
          <p:nvPr/>
        </p:nvGrpSpPr>
        <p:grpSpPr>
          <a:xfrm>
            <a:off x="560673" y="1681747"/>
            <a:ext cx="6409351" cy="491233"/>
            <a:chOff x="846575" y="3157620"/>
            <a:chExt cx="6409351" cy="491233"/>
          </a:xfrm>
        </p:grpSpPr>
        <p:sp>
          <p:nvSpPr>
            <p:cNvPr id="32" name="Content Placeholder 2"/>
            <p:cNvSpPr txBox="1">
              <a:spLocks/>
            </p:cNvSpPr>
            <p:nvPr/>
          </p:nvSpPr>
          <p:spPr>
            <a:xfrm>
              <a:off x="1282598" y="3157620"/>
              <a:ext cx="5973328" cy="491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T1. Detecting Camouflaged Link Fraud</a:t>
              </a:r>
            </a:p>
          </p:txBody>
        </p: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6575" y="3172446"/>
              <a:ext cx="436604" cy="436604"/>
            </a:xfrm>
            <a:prstGeom prst="rect">
              <a:avLst/>
            </a:prstGeom>
          </p:spPr>
        </p:pic>
      </p:grpSp>
      <p:sp>
        <p:nvSpPr>
          <p:cNvPr id="34" name="TextBox 33"/>
          <p:cNvSpPr txBox="1"/>
          <p:nvPr/>
        </p:nvSpPr>
        <p:spPr>
          <a:xfrm>
            <a:off x="1037880" y="2172980"/>
            <a:ext cx="2289409"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b="1" smtClean="0">
                <a:solidFill>
                  <a:srgbClr val="FF0000"/>
                </a:solidFill>
              </a:rPr>
              <a:t>Measure</a:t>
            </a:r>
          </a:p>
          <a:p>
            <a:pPr marL="285750" indent="-285750">
              <a:buFont typeface="Arial" charset="0"/>
              <a:buChar char="•"/>
            </a:pPr>
            <a:r>
              <a:rPr lang="en-US" sz="2800" smtClean="0"/>
              <a:t>Properties</a:t>
            </a:r>
            <a:endParaRPr lang="en-US" sz="2800"/>
          </a:p>
          <a:p>
            <a:pPr marL="285750" indent="-285750">
              <a:buFont typeface="Arial" charset="0"/>
              <a:buChar char="•"/>
            </a:pPr>
            <a:r>
              <a:rPr lang="en-US" sz="2800" smtClean="0"/>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3958" y="1231013"/>
            <a:ext cx="4572000" cy="1574589"/>
          </a:xfrm>
          <a:prstGeom prst="rect">
            <a:avLst/>
          </a:prstGeom>
        </p:spPr>
      </p:pic>
    </p:spTree>
    <p:extLst>
      <p:ext uri="{BB962C8B-B14F-4D97-AF65-F5344CB8AC3E}">
        <p14:creationId xmlns:p14="http://schemas.microsoft.com/office/powerpoint/2010/main" val="926069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57856" y="1207008"/>
            <a:ext cx="6864096" cy="5148072"/>
          </a:xfrm>
          <a:prstGeom prst="rect">
            <a:avLst/>
          </a:prstGeom>
        </p:spPr>
      </p:pic>
    </p:spTree>
    <p:extLst>
      <p:ext uri="{BB962C8B-B14F-4D97-AF65-F5344CB8AC3E}">
        <p14:creationId xmlns:p14="http://schemas.microsoft.com/office/powerpoint/2010/main" val="1064106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Suspiciousness Metrics</a:t>
            </a:r>
            <a:endParaRPr lang="en-US"/>
          </a:p>
        </p:txBody>
      </p:sp>
      <p:sp>
        <p:nvSpPr>
          <p:cNvPr id="10" name="Rectangle 9"/>
          <p:cNvSpPr/>
          <p:nvPr/>
        </p:nvSpPr>
        <p:spPr>
          <a:xfrm>
            <a:off x="1921161" y="2269418"/>
            <a:ext cx="2683796" cy="2168208"/>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72229" y="3008876"/>
            <a:ext cx="1959532" cy="584776"/>
          </a:xfrm>
          <a:prstGeom prst="rect">
            <a:avLst/>
          </a:prstGeom>
          <a:noFill/>
        </p:spPr>
        <p:txBody>
          <a:bodyPr wrap="square" rtlCol="0">
            <a:spAutoFit/>
          </a:bodyPr>
          <a:lstStyle/>
          <a:p>
            <a:pPr algn="ctr"/>
            <a:r>
              <a:rPr lang="nl-NL" sz="3200" b="1" smtClean="0"/>
              <a:t>Users</a:t>
            </a:r>
          </a:p>
        </p:txBody>
      </p:sp>
      <p:sp>
        <p:nvSpPr>
          <p:cNvPr id="17" name="TextBox 16"/>
          <p:cNvSpPr txBox="1"/>
          <p:nvPr/>
        </p:nvSpPr>
        <p:spPr>
          <a:xfrm>
            <a:off x="2231761" y="1788183"/>
            <a:ext cx="1959532" cy="584776"/>
          </a:xfrm>
          <a:prstGeom prst="rect">
            <a:avLst/>
          </a:prstGeom>
          <a:noFill/>
        </p:spPr>
        <p:txBody>
          <a:bodyPr wrap="square" rtlCol="0">
            <a:spAutoFit/>
          </a:bodyPr>
          <a:lstStyle/>
          <a:p>
            <a:pPr algn="ctr"/>
            <a:r>
              <a:rPr lang="nl-NL" sz="3200" b="1" err="1" smtClean="0"/>
              <a:t>Products</a:t>
            </a:r>
            <a:endParaRPr lang="nl-NL" sz="3200" b="1" smtClean="0"/>
          </a:p>
        </p:txBody>
      </p:sp>
      <p:sp>
        <p:nvSpPr>
          <p:cNvPr id="18" name="Rectangle 17"/>
          <p:cNvSpPr/>
          <p:nvPr/>
        </p:nvSpPr>
        <p:spPr>
          <a:xfrm>
            <a:off x="1931811" y="3262531"/>
            <a:ext cx="1251278" cy="1196165"/>
          </a:xfrm>
          <a:prstGeom prst="rect">
            <a:avLst/>
          </a:prstGeom>
          <a:noFill/>
          <a:ln w="38100">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TextBox 18"/>
          <p:cNvSpPr txBox="1"/>
          <p:nvPr/>
        </p:nvSpPr>
        <p:spPr>
          <a:xfrm>
            <a:off x="2477100" y="3578741"/>
            <a:ext cx="638694" cy="461665"/>
          </a:xfrm>
          <a:prstGeom prst="rect">
            <a:avLst/>
          </a:prstGeom>
          <a:noFill/>
        </p:spPr>
        <p:txBody>
          <a:bodyPr wrap="square" rtlCol="0">
            <a:spAutoFit/>
          </a:bodyPr>
          <a:lstStyle/>
          <a:p>
            <a:pPr algn="ctr"/>
            <a:r>
              <a:rPr lang="nl-NL" sz="2400" i="1">
                <a:solidFill>
                  <a:schemeClr val="bg2">
                    <a:lumMod val="25000"/>
                  </a:schemeClr>
                </a:solidFill>
                <a:latin typeface="Cambria Math" charset="0"/>
                <a:ea typeface="Cambria Math" charset="0"/>
                <a:cs typeface="Cambria Math" charset="0"/>
              </a:rPr>
              <a:t>A</a:t>
            </a:r>
            <a:endParaRPr lang="nl-NL" sz="2400" i="1" smtClean="0">
              <a:solidFill>
                <a:schemeClr val="bg2">
                  <a:lumMod val="25000"/>
                </a:schemeClr>
              </a:solidFill>
              <a:latin typeface="Cambria Math" charset="0"/>
              <a:ea typeface="Cambria Math" charset="0"/>
              <a:cs typeface="Cambria Math" charset="0"/>
            </a:endParaRPr>
          </a:p>
        </p:txBody>
      </p:sp>
      <p:sp>
        <p:nvSpPr>
          <p:cNvPr id="20" name="TextBox 19"/>
          <p:cNvSpPr txBox="1"/>
          <p:nvPr/>
        </p:nvSpPr>
        <p:spPr>
          <a:xfrm>
            <a:off x="2231761" y="2612002"/>
            <a:ext cx="638694" cy="461665"/>
          </a:xfrm>
          <a:prstGeom prst="rect">
            <a:avLst/>
          </a:prstGeom>
          <a:noFill/>
        </p:spPr>
        <p:txBody>
          <a:bodyPr wrap="square" rtlCol="0">
            <a:spAutoFit/>
          </a:bodyPr>
          <a:lstStyle/>
          <a:p>
            <a:pPr algn="ctr"/>
            <a:r>
              <a:rPr lang="nl-NL" sz="2400" i="1" smtClean="0">
                <a:solidFill>
                  <a:schemeClr val="bg2">
                    <a:lumMod val="25000"/>
                  </a:schemeClr>
                </a:solidFill>
                <a:latin typeface="Cambria Math" charset="0"/>
                <a:ea typeface="Cambria Math" charset="0"/>
                <a:cs typeface="Cambria Math" charset="0"/>
              </a:rPr>
              <a:t>B</a:t>
            </a:r>
          </a:p>
        </p:txBody>
      </p:sp>
      <p:sp>
        <p:nvSpPr>
          <p:cNvPr id="21" name="TextBox 20"/>
          <p:cNvSpPr txBox="1"/>
          <p:nvPr/>
        </p:nvSpPr>
        <p:spPr>
          <a:xfrm>
            <a:off x="1169183" y="4888839"/>
            <a:ext cx="3022109" cy="707886"/>
          </a:xfrm>
          <a:prstGeom prst="rect">
            <a:avLst/>
          </a:prstGeom>
          <a:noFill/>
        </p:spPr>
        <p:txBody>
          <a:bodyPr wrap="square" rtlCol="0">
            <a:spAutoFit/>
          </a:bodyPr>
          <a:lstStyle/>
          <a:p>
            <a:pPr algn="ctr"/>
            <a:r>
              <a:rPr lang="nl-NL" sz="4000" smtClean="0">
                <a:solidFill>
                  <a:schemeClr val="bg2">
                    <a:lumMod val="25000"/>
                  </a:schemeClr>
                </a:solidFill>
                <a:latin typeface="Cambria Math" charset="0"/>
                <a:ea typeface="Cambria Math" charset="0"/>
                <a:cs typeface="Cambria Math" charset="0"/>
              </a:rPr>
              <a:t>g(A, B) = 5</a:t>
            </a:r>
          </a:p>
        </p:txBody>
      </p:sp>
      <p:sp>
        <p:nvSpPr>
          <p:cNvPr id="22" name="Rectangle 21"/>
          <p:cNvSpPr/>
          <p:nvPr/>
        </p:nvSpPr>
        <p:spPr>
          <a:xfrm>
            <a:off x="3396005" y="3537946"/>
            <a:ext cx="1219602" cy="92075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270572" y="2296436"/>
            <a:ext cx="2683796" cy="2168208"/>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4785622" y="3014824"/>
            <a:ext cx="1959532" cy="584776"/>
          </a:xfrm>
          <a:prstGeom prst="rect">
            <a:avLst/>
          </a:prstGeom>
          <a:noFill/>
        </p:spPr>
        <p:txBody>
          <a:bodyPr wrap="square" rtlCol="0">
            <a:spAutoFit/>
          </a:bodyPr>
          <a:lstStyle/>
          <a:p>
            <a:pPr algn="ctr"/>
            <a:r>
              <a:rPr lang="nl-NL" sz="3200" b="1" smtClean="0"/>
              <a:t>Users</a:t>
            </a:r>
          </a:p>
        </p:txBody>
      </p:sp>
      <p:sp>
        <p:nvSpPr>
          <p:cNvPr id="25" name="TextBox 24"/>
          <p:cNvSpPr txBox="1"/>
          <p:nvPr/>
        </p:nvSpPr>
        <p:spPr>
          <a:xfrm>
            <a:off x="6570522" y="1794131"/>
            <a:ext cx="1959532" cy="584776"/>
          </a:xfrm>
          <a:prstGeom prst="rect">
            <a:avLst/>
          </a:prstGeom>
          <a:noFill/>
        </p:spPr>
        <p:txBody>
          <a:bodyPr wrap="square" rtlCol="0">
            <a:spAutoFit/>
          </a:bodyPr>
          <a:lstStyle/>
          <a:p>
            <a:pPr algn="ctr"/>
            <a:r>
              <a:rPr lang="nl-NL" sz="3200" b="1" err="1" smtClean="0"/>
              <a:t>Products</a:t>
            </a:r>
            <a:endParaRPr lang="nl-NL" sz="3200" b="1" smtClean="0"/>
          </a:p>
        </p:txBody>
      </p:sp>
      <p:sp>
        <p:nvSpPr>
          <p:cNvPr id="26" name="TextBox 25"/>
          <p:cNvSpPr txBox="1"/>
          <p:nvPr/>
        </p:nvSpPr>
        <p:spPr>
          <a:xfrm>
            <a:off x="7075752" y="3785754"/>
            <a:ext cx="638694" cy="461665"/>
          </a:xfrm>
          <a:prstGeom prst="rect">
            <a:avLst/>
          </a:prstGeom>
          <a:noFill/>
        </p:spPr>
        <p:txBody>
          <a:bodyPr wrap="square" rtlCol="0">
            <a:spAutoFit/>
          </a:bodyPr>
          <a:lstStyle/>
          <a:p>
            <a:pPr algn="ctr"/>
            <a:r>
              <a:rPr lang="nl-NL" sz="2400" i="1">
                <a:solidFill>
                  <a:srgbClr val="000090"/>
                </a:solidFill>
                <a:latin typeface="Cambria Math" charset="0"/>
                <a:ea typeface="Cambria Math" charset="0"/>
                <a:cs typeface="Cambria Math" charset="0"/>
              </a:rPr>
              <a:t>A</a:t>
            </a:r>
            <a:endParaRPr lang="nl-NL" sz="2400" i="1" smtClean="0">
              <a:solidFill>
                <a:srgbClr val="000090"/>
              </a:solidFill>
              <a:latin typeface="Cambria Math" charset="0"/>
              <a:ea typeface="Cambria Math" charset="0"/>
              <a:cs typeface="Cambria Math" charset="0"/>
            </a:endParaRPr>
          </a:p>
        </p:txBody>
      </p:sp>
      <p:sp>
        <p:nvSpPr>
          <p:cNvPr id="27" name="TextBox 26"/>
          <p:cNvSpPr txBox="1"/>
          <p:nvPr/>
        </p:nvSpPr>
        <p:spPr>
          <a:xfrm>
            <a:off x="8009806" y="2901099"/>
            <a:ext cx="638694" cy="461665"/>
          </a:xfrm>
          <a:prstGeom prst="rect">
            <a:avLst/>
          </a:prstGeom>
          <a:noFill/>
        </p:spPr>
        <p:txBody>
          <a:bodyPr wrap="square" rtlCol="0">
            <a:spAutoFit/>
          </a:bodyPr>
          <a:lstStyle/>
          <a:p>
            <a:pPr algn="ctr"/>
            <a:r>
              <a:rPr lang="nl-NL" sz="2400" i="1" smtClean="0">
                <a:solidFill>
                  <a:srgbClr val="000090"/>
                </a:solidFill>
                <a:latin typeface="Cambria Math" charset="0"/>
                <a:ea typeface="Cambria Math" charset="0"/>
                <a:cs typeface="Cambria Math" charset="0"/>
              </a:rPr>
              <a:t>B</a:t>
            </a:r>
          </a:p>
        </p:txBody>
      </p:sp>
      <p:sp>
        <p:nvSpPr>
          <p:cNvPr id="28" name="Rectangle 27"/>
          <p:cNvSpPr/>
          <p:nvPr/>
        </p:nvSpPr>
        <p:spPr>
          <a:xfrm>
            <a:off x="7734766" y="3543894"/>
            <a:ext cx="1219602" cy="92075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734765" y="3543894"/>
            <a:ext cx="1219603" cy="920750"/>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0" name="TextBox 29"/>
          <p:cNvSpPr txBox="1"/>
          <p:nvPr/>
        </p:nvSpPr>
        <p:spPr>
          <a:xfrm>
            <a:off x="6410500" y="4906677"/>
            <a:ext cx="3411900" cy="707886"/>
          </a:xfrm>
          <a:prstGeom prst="rect">
            <a:avLst/>
          </a:prstGeom>
          <a:noFill/>
        </p:spPr>
        <p:txBody>
          <a:bodyPr wrap="square" rtlCol="0">
            <a:spAutoFit/>
          </a:bodyPr>
          <a:lstStyle/>
          <a:p>
            <a:pPr algn="ctr"/>
            <a:r>
              <a:rPr lang="nl-NL" sz="4000" smtClean="0">
                <a:solidFill>
                  <a:srgbClr val="000090"/>
                </a:solidFill>
                <a:latin typeface="Cambria Math" charset="0"/>
                <a:ea typeface="Cambria Math" charset="0"/>
                <a:cs typeface="Cambria Math" charset="0"/>
              </a:rPr>
              <a:t>g(A, B) = 20</a:t>
            </a:r>
          </a:p>
        </p:txBody>
      </p:sp>
      <p:cxnSp>
        <p:nvCxnSpPr>
          <p:cNvPr id="31" name="Straight Arrow Connector 30"/>
          <p:cNvCxnSpPr/>
          <p:nvPr/>
        </p:nvCxnSpPr>
        <p:spPr>
          <a:xfrm flipV="1">
            <a:off x="2105168" y="4040406"/>
            <a:ext cx="382505" cy="904876"/>
          </a:xfrm>
          <a:prstGeom prst="straightConnector1">
            <a:avLst/>
          </a:prstGeom>
          <a:ln w="38100">
            <a:solidFill>
              <a:schemeClr val="bg2">
                <a:lumMod val="25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974192" y="4058244"/>
            <a:ext cx="401231" cy="904876"/>
          </a:xfrm>
          <a:prstGeom prst="straightConnector1">
            <a:avLst/>
          </a:prstGeom>
          <a:ln w="38100">
            <a:solidFill>
              <a:srgbClr val="000090"/>
            </a:solidFill>
            <a:tailEnd type="stealth" w="lg" len="lg"/>
          </a:ln>
        </p:spPr>
        <p:style>
          <a:lnRef idx="2">
            <a:schemeClr val="accent1"/>
          </a:lnRef>
          <a:fillRef idx="0">
            <a:schemeClr val="accent1"/>
          </a:fillRef>
          <a:effectRef idx="1">
            <a:schemeClr val="accent1"/>
          </a:effectRef>
          <a:fontRef idx="minor">
            <a:schemeClr val="tx1"/>
          </a:fontRef>
        </p:style>
      </p:cxnSp>
      <p:sp>
        <p:nvSpPr>
          <p:cNvPr id="33" name="Left Brace 32"/>
          <p:cNvSpPr/>
          <p:nvPr/>
        </p:nvSpPr>
        <p:spPr>
          <a:xfrm>
            <a:off x="2960074" y="3339366"/>
            <a:ext cx="172529" cy="1048209"/>
          </a:xfrm>
          <a:prstGeom prst="leftBrace">
            <a:avLst>
              <a:gd name="adj1" fmla="val 47451"/>
              <a:gd name="adj2" fmla="val 50000"/>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p:cNvSpPr/>
          <p:nvPr/>
        </p:nvSpPr>
        <p:spPr>
          <a:xfrm rot="5400000">
            <a:off x="2486923" y="2516855"/>
            <a:ext cx="152574" cy="1239757"/>
          </a:xfrm>
          <a:prstGeom prst="leftBrace">
            <a:avLst>
              <a:gd name="adj1" fmla="val 47451"/>
              <a:gd name="adj2" fmla="val 50000"/>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Left Brace 34"/>
          <p:cNvSpPr/>
          <p:nvPr/>
        </p:nvSpPr>
        <p:spPr>
          <a:xfrm>
            <a:off x="7521818" y="3555785"/>
            <a:ext cx="172529" cy="899680"/>
          </a:xfrm>
          <a:prstGeom prst="leftBrace">
            <a:avLst>
              <a:gd name="adj1" fmla="val 47451"/>
              <a:gd name="adj2" fmla="val 50000"/>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rot="5400000">
            <a:off x="8258203" y="2787577"/>
            <a:ext cx="152574" cy="1239757"/>
          </a:xfrm>
          <a:prstGeom prst="leftBrace">
            <a:avLst>
              <a:gd name="adj1" fmla="val 47451"/>
              <a:gd name="adj2" fmla="val 50000"/>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0" name="Straight Connector 3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223392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Camouflage Resistance</a:t>
            </a:r>
            <a:endParaRPr lang="en-US"/>
          </a:p>
        </p:txBody>
      </p:sp>
      <p:sp>
        <p:nvSpPr>
          <p:cNvPr id="10" name="Rectangle 9"/>
          <p:cNvSpPr/>
          <p:nvPr/>
        </p:nvSpPr>
        <p:spPr>
          <a:xfrm>
            <a:off x="6427594" y="3343135"/>
            <a:ext cx="2683796" cy="2168208"/>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8197272" y="3985284"/>
            <a:ext cx="790506" cy="584776"/>
          </a:xfrm>
          <a:prstGeom prst="rect">
            <a:avLst/>
          </a:prstGeom>
          <a:noFill/>
        </p:spPr>
        <p:txBody>
          <a:bodyPr wrap="square" rtlCol="0">
            <a:spAutoFit/>
          </a:bodyPr>
          <a:lstStyle/>
          <a:p>
            <a:pPr algn="ctr"/>
            <a:r>
              <a:rPr lang="nl-NL" sz="3200" i="1" smtClean="0">
                <a:latin typeface="Cambria Math" charset="0"/>
                <a:ea typeface="Cambria Math" charset="0"/>
                <a:cs typeface="Cambria Math" charset="0"/>
              </a:rPr>
              <a:t>B</a:t>
            </a:r>
          </a:p>
        </p:txBody>
      </p:sp>
      <p:sp>
        <p:nvSpPr>
          <p:cNvPr id="17" name="Rectangle 16"/>
          <p:cNvSpPr/>
          <p:nvPr/>
        </p:nvSpPr>
        <p:spPr>
          <a:xfrm>
            <a:off x="7884006" y="4584243"/>
            <a:ext cx="1219602" cy="92075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058327" y="5527435"/>
            <a:ext cx="3380213" cy="707886"/>
          </a:xfrm>
          <a:prstGeom prst="rect">
            <a:avLst/>
          </a:prstGeom>
          <a:noFill/>
        </p:spPr>
        <p:txBody>
          <a:bodyPr wrap="square" rtlCol="0">
            <a:spAutoFit/>
          </a:bodyPr>
          <a:lstStyle/>
          <a:p>
            <a:pPr algn="ctr"/>
            <a:r>
              <a:rPr lang="nl-NL" sz="4000" smtClean="0">
                <a:solidFill>
                  <a:srgbClr val="000090"/>
                </a:solidFill>
                <a:latin typeface="Cambria Math" charset="0"/>
                <a:ea typeface="Cambria Math" charset="0"/>
                <a:cs typeface="Cambria Math" charset="0"/>
              </a:rPr>
              <a:t>g(A, B) = 50</a:t>
            </a:r>
          </a:p>
        </p:txBody>
      </p:sp>
      <p:sp>
        <p:nvSpPr>
          <p:cNvPr id="19" name="Rectangle 18"/>
          <p:cNvSpPr/>
          <p:nvPr/>
        </p:nvSpPr>
        <p:spPr>
          <a:xfrm>
            <a:off x="1728019" y="3324674"/>
            <a:ext cx="2683796" cy="2168208"/>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38553" y="4043062"/>
            <a:ext cx="1959532" cy="584776"/>
          </a:xfrm>
          <a:prstGeom prst="rect">
            <a:avLst/>
          </a:prstGeom>
          <a:noFill/>
        </p:spPr>
        <p:txBody>
          <a:bodyPr wrap="square" rtlCol="0">
            <a:spAutoFit/>
          </a:bodyPr>
          <a:lstStyle/>
          <a:p>
            <a:pPr algn="ctr"/>
            <a:r>
              <a:rPr lang="nl-NL" sz="3200" b="1" smtClean="0"/>
              <a:t>Users</a:t>
            </a:r>
          </a:p>
        </p:txBody>
      </p:sp>
      <p:sp>
        <p:nvSpPr>
          <p:cNvPr id="21" name="TextBox 20"/>
          <p:cNvSpPr txBox="1"/>
          <p:nvPr/>
        </p:nvSpPr>
        <p:spPr>
          <a:xfrm>
            <a:off x="2027969" y="2799509"/>
            <a:ext cx="1959532" cy="584776"/>
          </a:xfrm>
          <a:prstGeom prst="rect">
            <a:avLst/>
          </a:prstGeom>
          <a:noFill/>
        </p:spPr>
        <p:txBody>
          <a:bodyPr wrap="square" rtlCol="0">
            <a:spAutoFit/>
          </a:bodyPr>
          <a:lstStyle/>
          <a:p>
            <a:pPr algn="ctr"/>
            <a:r>
              <a:rPr lang="nl-NL" sz="3200" b="1" err="1" smtClean="0"/>
              <a:t>Products</a:t>
            </a:r>
            <a:endParaRPr lang="nl-NL" sz="3200" b="1" smtClean="0"/>
          </a:p>
        </p:txBody>
      </p:sp>
      <p:sp>
        <p:nvSpPr>
          <p:cNvPr id="22" name="TextBox 21"/>
          <p:cNvSpPr txBox="1"/>
          <p:nvPr/>
        </p:nvSpPr>
        <p:spPr>
          <a:xfrm>
            <a:off x="2562774" y="4737792"/>
            <a:ext cx="790506" cy="584776"/>
          </a:xfrm>
          <a:prstGeom prst="rect">
            <a:avLst/>
          </a:prstGeom>
          <a:noFill/>
        </p:spPr>
        <p:txBody>
          <a:bodyPr wrap="square" rtlCol="0">
            <a:spAutoFit/>
          </a:bodyPr>
          <a:lstStyle/>
          <a:p>
            <a:pPr algn="ctr"/>
            <a:r>
              <a:rPr lang="nl-NL" sz="3200" i="1">
                <a:latin typeface="Cambria Math" charset="0"/>
                <a:ea typeface="Cambria Math" charset="0"/>
                <a:cs typeface="Cambria Math" charset="0"/>
              </a:rPr>
              <a:t>A</a:t>
            </a:r>
            <a:endParaRPr lang="nl-NL" sz="3200" i="1" smtClean="0">
              <a:latin typeface="Cambria Math" charset="0"/>
              <a:ea typeface="Cambria Math" charset="0"/>
              <a:cs typeface="Cambria Math" charset="0"/>
            </a:endParaRPr>
          </a:p>
        </p:txBody>
      </p:sp>
      <p:sp>
        <p:nvSpPr>
          <p:cNvPr id="23" name="TextBox 22"/>
          <p:cNvSpPr txBox="1"/>
          <p:nvPr/>
        </p:nvSpPr>
        <p:spPr>
          <a:xfrm>
            <a:off x="3497697" y="3966823"/>
            <a:ext cx="790506" cy="584776"/>
          </a:xfrm>
          <a:prstGeom prst="rect">
            <a:avLst/>
          </a:prstGeom>
          <a:noFill/>
        </p:spPr>
        <p:txBody>
          <a:bodyPr wrap="square" rtlCol="0">
            <a:spAutoFit/>
          </a:bodyPr>
          <a:lstStyle/>
          <a:p>
            <a:pPr algn="ctr"/>
            <a:r>
              <a:rPr lang="nl-NL" sz="3200" i="1" smtClean="0">
                <a:latin typeface="Cambria Math" charset="0"/>
                <a:ea typeface="Cambria Math" charset="0"/>
                <a:cs typeface="Cambria Math" charset="0"/>
              </a:rPr>
              <a:t>B</a:t>
            </a:r>
          </a:p>
        </p:txBody>
      </p:sp>
      <p:sp>
        <p:nvSpPr>
          <p:cNvPr id="24" name="Rectangle 23"/>
          <p:cNvSpPr/>
          <p:nvPr/>
        </p:nvSpPr>
        <p:spPr>
          <a:xfrm>
            <a:off x="3192213" y="4572132"/>
            <a:ext cx="1219602" cy="92075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192212" y="4572132"/>
            <a:ext cx="1211821" cy="914400"/>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6" name="Rectangle 25"/>
          <p:cNvSpPr/>
          <p:nvPr/>
        </p:nvSpPr>
        <p:spPr>
          <a:xfrm>
            <a:off x="6433741" y="4586608"/>
            <a:ext cx="1458046" cy="920750"/>
          </a:xfrm>
          <a:prstGeom prst="rect">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753620" y="5527435"/>
            <a:ext cx="3380213" cy="707886"/>
          </a:xfrm>
          <a:prstGeom prst="rect">
            <a:avLst/>
          </a:prstGeom>
          <a:noFill/>
        </p:spPr>
        <p:txBody>
          <a:bodyPr wrap="square" rtlCol="0">
            <a:spAutoFit/>
          </a:bodyPr>
          <a:lstStyle/>
          <a:p>
            <a:pPr algn="ctr"/>
            <a:r>
              <a:rPr lang="nl-NL" sz="4000" smtClean="0">
                <a:solidFill>
                  <a:srgbClr val="000090"/>
                </a:solidFill>
                <a:latin typeface="Cambria Math" charset="0"/>
                <a:ea typeface="Cambria Math" charset="0"/>
                <a:cs typeface="Cambria Math" charset="0"/>
              </a:rPr>
              <a:t>g(A, B) = 50</a:t>
            </a:r>
          </a:p>
        </p:txBody>
      </p:sp>
      <p:sp>
        <p:nvSpPr>
          <p:cNvPr id="28" name="TextBox 27"/>
          <p:cNvSpPr txBox="1"/>
          <p:nvPr/>
        </p:nvSpPr>
        <p:spPr>
          <a:xfrm>
            <a:off x="7262349" y="4756253"/>
            <a:ext cx="790506" cy="584776"/>
          </a:xfrm>
          <a:prstGeom prst="rect">
            <a:avLst/>
          </a:prstGeom>
          <a:noFill/>
        </p:spPr>
        <p:txBody>
          <a:bodyPr wrap="square" rtlCol="0">
            <a:spAutoFit/>
          </a:bodyPr>
          <a:lstStyle/>
          <a:p>
            <a:pPr algn="ctr"/>
            <a:r>
              <a:rPr lang="nl-NL" sz="3200" i="1">
                <a:latin typeface="Cambria Math" charset="0"/>
                <a:ea typeface="Cambria Math" charset="0"/>
                <a:cs typeface="Cambria Math" charset="0"/>
              </a:rPr>
              <a:t>A</a:t>
            </a:r>
            <a:endParaRPr lang="nl-NL" sz="3200" i="1" smtClean="0">
              <a:latin typeface="Cambria Math" charset="0"/>
              <a:ea typeface="Cambria Math" charset="0"/>
              <a:cs typeface="Cambria Math" charset="0"/>
            </a:endParaRPr>
          </a:p>
        </p:txBody>
      </p:sp>
      <p:sp>
        <p:nvSpPr>
          <p:cNvPr id="29" name="Rectangle 28"/>
          <p:cNvSpPr/>
          <p:nvPr/>
        </p:nvSpPr>
        <p:spPr>
          <a:xfrm>
            <a:off x="7891787" y="4590593"/>
            <a:ext cx="1211821" cy="914400"/>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0" name="TextBox 29"/>
          <p:cNvSpPr txBox="1"/>
          <p:nvPr/>
        </p:nvSpPr>
        <p:spPr>
          <a:xfrm>
            <a:off x="3655972" y="4875548"/>
            <a:ext cx="3602538" cy="523220"/>
          </a:xfrm>
          <a:prstGeom prst="rect">
            <a:avLst/>
          </a:prstGeom>
          <a:noFill/>
        </p:spPr>
        <p:txBody>
          <a:bodyPr wrap="square" rtlCol="0">
            <a:spAutoFit/>
          </a:bodyPr>
          <a:lstStyle/>
          <a:p>
            <a:pPr algn="ctr"/>
            <a:r>
              <a:rPr lang="nl-NL" sz="2800" b="1" smtClean="0"/>
              <a:t>Camouflage</a:t>
            </a:r>
          </a:p>
        </p:txBody>
      </p:sp>
      <p:cxnSp>
        <p:nvCxnSpPr>
          <p:cNvPr id="31" name="Straight Arrow Connector 30"/>
          <p:cNvCxnSpPr/>
          <p:nvPr/>
        </p:nvCxnSpPr>
        <p:spPr>
          <a:xfrm>
            <a:off x="6355041" y="5188969"/>
            <a:ext cx="588482" cy="0"/>
          </a:xfrm>
          <a:prstGeom prst="straightConnector1">
            <a:avLst/>
          </a:prstGeom>
          <a:ln w="38100">
            <a:solidFill>
              <a:schemeClr val="bg2">
                <a:lumMod val="25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34910" y="1335913"/>
            <a:ext cx="10895616" cy="1200329"/>
          </a:xfrm>
          <a:prstGeom prst="rect">
            <a:avLst/>
          </a:prstGeom>
          <a:noFill/>
        </p:spPr>
        <p:txBody>
          <a:bodyPr wrap="square" rtlCol="0">
            <a:spAutoFit/>
          </a:bodyPr>
          <a:lstStyle/>
          <a:p>
            <a:pPr algn="ctr"/>
            <a:r>
              <a:rPr lang="nl-NL" sz="3600" smtClean="0">
                <a:latin typeface="Cambria Math" charset="0"/>
                <a:ea typeface="Cambria Math" charset="0"/>
                <a:cs typeface="Cambria Math" charset="0"/>
              </a:rPr>
              <a:t>g</a:t>
            </a:r>
            <a:r>
              <a:rPr lang="nl-NL" sz="3600" smtClean="0"/>
              <a:t> is </a:t>
            </a:r>
            <a:r>
              <a:rPr lang="nl-NL" sz="3600" b="1" i="1" smtClean="0"/>
              <a:t>camouflage-</a:t>
            </a:r>
            <a:r>
              <a:rPr lang="nl-NL" sz="3600" b="1" i="1" err="1" smtClean="0"/>
              <a:t>resistant</a:t>
            </a:r>
            <a:r>
              <a:rPr lang="nl-NL" sz="3600" b="1" i="1" smtClean="0"/>
              <a:t> </a:t>
            </a:r>
            <a:r>
              <a:rPr lang="nl-NL" sz="3600" err="1" smtClean="0"/>
              <a:t>if</a:t>
            </a:r>
            <a:r>
              <a:rPr lang="nl-NL" sz="3600" smtClean="0"/>
              <a:t> </a:t>
            </a:r>
            <a:r>
              <a:rPr lang="nl-NL" sz="3600" smtClean="0">
                <a:latin typeface="Cambria Math" charset="0"/>
                <a:ea typeface="Cambria Math" charset="0"/>
                <a:cs typeface="Cambria Math" charset="0"/>
              </a:rPr>
              <a:t>g(A, B) </a:t>
            </a:r>
            <a:r>
              <a:rPr lang="nl-NL" sz="3600" smtClean="0"/>
              <a:t>does </a:t>
            </a:r>
            <a:r>
              <a:rPr lang="nl-NL" sz="3600" err="1" smtClean="0"/>
              <a:t>not</a:t>
            </a:r>
            <a:r>
              <a:rPr lang="nl-NL" sz="3600" smtClean="0"/>
              <a:t> </a:t>
            </a:r>
            <a:r>
              <a:rPr lang="nl-NL" sz="3600" err="1" smtClean="0"/>
              <a:t>decrease</a:t>
            </a:r>
            <a:r>
              <a:rPr lang="nl-NL" sz="3600" smtClean="0"/>
              <a:t> </a:t>
            </a:r>
            <a:r>
              <a:rPr lang="nl-NL" sz="3600" err="1" smtClean="0"/>
              <a:t>when</a:t>
            </a:r>
            <a:r>
              <a:rPr lang="nl-NL" sz="3600" smtClean="0"/>
              <a:t> camouflage is </a:t>
            </a:r>
            <a:r>
              <a:rPr lang="nl-NL" sz="3600" err="1" smtClean="0"/>
              <a:t>added</a:t>
            </a:r>
            <a:r>
              <a:rPr lang="nl-NL" sz="3600" smtClean="0"/>
              <a:t> </a:t>
            </a:r>
            <a:r>
              <a:rPr lang="nl-NL" sz="3600" err="1" smtClean="0"/>
              <a:t>to</a:t>
            </a:r>
            <a:r>
              <a:rPr lang="nl-NL" sz="3600" smtClean="0"/>
              <a:t> </a:t>
            </a:r>
            <a:r>
              <a:rPr lang="nl-NL" sz="3600" err="1" smtClean="0"/>
              <a:t>the</a:t>
            </a:r>
            <a:r>
              <a:rPr lang="nl-NL" sz="3600" smtClean="0"/>
              <a:t> </a:t>
            </a:r>
            <a:r>
              <a:rPr lang="nl-NL" sz="3600" err="1" smtClean="0"/>
              <a:t>rows</a:t>
            </a:r>
            <a:r>
              <a:rPr lang="nl-NL" sz="3600" smtClean="0"/>
              <a:t> of </a:t>
            </a:r>
            <a:r>
              <a:rPr lang="nl-NL" sz="3600" i="1" smtClean="0">
                <a:latin typeface="Cambria Math" charset="0"/>
                <a:ea typeface="Cambria Math" charset="0"/>
                <a:cs typeface="Cambria Math" charset="0"/>
              </a:rPr>
              <a:t>A</a:t>
            </a:r>
            <a:r>
              <a:rPr lang="nl-NL" sz="3600" smtClean="0"/>
              <a:t>.</a:t>
            </a:r>
          </a:p>
        </p:txBody>
      </p:sp>
      <p:cxnSp>
        <p:nvCxnSpPr>
          <p:cNvPr id="33" name="Straight Arrow Connector 32"/>
          <p:cNvCxnSpPr/>
          <p:nvPr/>
        </p:nvCxnSpPr>
        <p:spPr>
          <a:xfrm flipV="1">
            <a:off x="5133833" y="5865286"/>
            <a:ext cx="1952719" cy="27514"/>
          </a:xfrm>
          <a:prstGeom prst="straightConnector1">
            <a:avLst/>
          </a:prstGeom>
          <a:ln w="50800">
            <a:solidFill>
              <a:srgbClr val="000090"/>
            </a:solidFill>
            <a:tailEnd type="stealth" w="lg" len="lg"/>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36" name="Picture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37" name="Straight Connector 36"/>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1656499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10262658" y="5024722"/>
            <a:ext cx="515706"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2049457" y="5022154"/>
            <a:ext cx="3617553"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28243"/>
            <a:ext cx="11206163" cy="1124696"/>
          </a:xfrm>
        </p:spPr>
        <p:txBody>
          <a:bodyPr>
            <a:normAutofit/>
          </a:bodyPr>
          <a:lstStyle/>
          <a:p>
            <a:r>
              <a:rPr lang="en-US" smtClean="0"/>
              <a:t>Proposed FRAUDAR Measure</a:t>
            </a:r>
            <a:endParaRPr lang="en-US"/>
          </a:p>
        </p:txBody>
      </p:sp>
      <p:sp>
        <p:nvSpPr>
          <p:cNvPr id="10" name="Rectangle 9"/>
          <p:cNvSpPr/>
          <p:nvPr/>
        </p:nvSpPr>
        <p:spPr>
          <a:xfrm>
            <a:off x="323024" y="1622712"/>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90888" y="2296576"/>
            <a:ext cx="1141869" cy="584776"/>
          </a:xfrm>
          <a:prstGeom prst="rect">
            <a:avLst/>
          </a:prstGeom>
          <a:noFill/>
        </p:spPr>
        <p:txBody>
          <a:bodyPr wrap="square" rtlCol="0">
            <a:spAutoFit/>
          </a:bodyPr>
          <a:lstStyle/>
          <a:p>
            <a:pPr algn="ctr"/>
            <a:r>
              <a:rPr lang="nl-NL" sz="3200" smtClean="0">
                <a:latin typeface="Cambria Math" charset="0"/>
                <a:ea typeface="Cambria Math" charset="0"/>
                <a:cs typeface="Cambria Math" charset="0"/>
              </a:rPr>
              <a:t>B</a:t>
            </a:r>
          </a:p>
        </p:txBody>
      </p:sp>
      <p:sp>
        <p:nvSpPr>
          <p:cNvPr id="17" name="Rectangle 16"/>
          <p:cNvSpPr/>
          <p:nvPr/>
        </p:nvSpPr>
        <p:spPr>
          <a:xfrm>
            <a:off x="2929297" y="2797462"/>
            <a:ext cx="252135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80063" y="3258135"/>
            <a:ext cx="1141869" cy="584776"/>
          </a:xfrm>
          <a:prstGeom prst="rect">
            <a:avLst/>
          </a:prstGeom>
          <a:noFill/>
        </p:spPr>
        <p:txBody>
          <a:bodyPr wrap="square" rtlCol="0">
            <a:spAutoFit/>
          </a:bodyPr>
          <a:lstStyle/>
          <a:p>
            <a:pPr algn="ctr"/>
            <a:r>
              <a:rPr lang="nl-NL" sz="3200" smtClean="0">
                <a:latin typeface="Cambria Math" charset="0"/>
                <a:ea typeface="Cambria Math" charset="0"/>
                <a:cs typeface="Cambria Math" charset="0"/>
              </a:rPr>
              <a:t>A</a:t>
            </a:r>
          </a:p>
        </p:txBody>
      </p:sp>
      <p:sp>
        <p:nvSpPr>
          <p:cNvPr id="21" name="TextBox 20"/>
          <p:cNvSpPr txBox="1"/>
          <p:nvPr/>
        </p:nvSpPr>
        <p:spPr>
          <a:xfrm>
            <a:off x="5418899" y="1515953"/>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22" name="TextBox 21"/>
          <p:cNvSpPr txBox="1"/>
          <p:nvPr/>
        </p:nvSpPr>
        <p:spPr>
          <a:xfrm>
            <a:off x="5418899" y="1899185"/>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23" name="TextBox 22"/>
          <p:cNvSpPr txBox="1"/>
          <p:nvPr/>
        </p:nvSpPr>
        <p:spPr>
          <a:xfrm>
            <a:off x="5418899" y="2287076"/>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24" name="TextBox 23"/>
          <p:cNvSpPr txBox="1"/>
          <p:nvPr/>
        </p:nvSpPr>
        <p:spPr>
          <a:xfrm>
            <a:off x="5403024" y="282082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25" name="TextBox 24"/>
          <p:cNvSpPr txBox="1"/>
          <p:nvPr/>
        </p:nvSpPr>
        <p:spPr>
          <a:xfrm>
            <a:off x="5403024" y="3251681"/>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26" name="TextBox 25"/>
          <p:cNvSpPr txBox="1"/>
          <p:nvPr/>
        </p:nvSpPr>
        <p:spPr>
          <a:xfrm>
            <a:off x="5403024" y="3671322"/>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27" name="TextBox 26"/>
          <p:cNvSpPr txBox="1"/>
          <p:nvPr/>
        </p:nvSpPr>
        <p:spPr>
          <a:xfrm>
            <a:off x="323025" y="4193503"/>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28" name="TextBox 27"/>
          <p:cNvSpPr txBox="1"/>
          <p:nvPr/>
        </p:nvSpPr>
        <p:spPr>
          <a:xfrm>
            <a:off x="922725" y="418921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29" name="TextBox 28"/>
          <p:cNvSpPr txBox="1"/>
          <p:nvPr/>
        </p:nvSpPr>
        <p:spPr>
          <a:xfrm>
            <a:off x="1648984" y="4209582"/>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0" name="TextBox 29"/>
          <p:cNvSpPr txBox="1"/>
          <p:nvPr/>
        </p:nvSpPr>
        <p:spPr>
          <a:xfrm>
            <a:off x="2248684" y="4205298"/>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1" name="TextBox 30"/>
          <p:cNvSpPr txBox="1"/>
          <p:nvPr/>
        </p:nvSpPr>
        <p:spPr>
          <a:xfrm>
            <a:off x="3048161" y="4201878"/>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2" name="TextBox 31"/>
          <p:cNvSpPr txBox="1"/>
          <p:nvPr/>
        </p:nvSpPr>
        <p:spPr>
          <a:xfrm>
            <a:off x="3647861" y="4197594"/>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3" name="TextBox 32"/>
          <p:cNvSpPr txBox="1"/>
          <p:nvPr/>
        </p:nvSpPr>
        <p:spPr>
          <a:xfrm>
            <a:off x="4278870" y="421795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4" name="TextBox 33"/>
          <p:cNvSpPr txBox="1"/>
          <p:nvPr/>
        </p:nvSpPr>
        <p:spPr>
          <a:xfrm>
            <a:off x="4878570" y="421367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35" name="TextBox 34"/>
          <p:cNvSpPr txBox="1"/>
          <p:nvPr/>
        </p:nvSpPr>
        <p:spPr>
          <a:xfrm>
            <a:off x="4256491" y="2812345"/>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6" name="TextBox 35"/>
          <p:cNvSpPr txBox="1"/>
          <p:nvPr/>
        </p:nvSpPr>
        <p:spPr>
          <a:xfrm>
            <a:off x="4263053" y="3261916"/>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7" name="TextBox 36"/>
          <p:cNvSpPr txBox="1"/>
          <p:nvPr/>
        </p:nvSpPr>
        <p:spPr>
          <a:xfrm>
            <a:off x="4859741" y="3680100"/>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8" name="TextBox 37"/>
          <p:cNvSpPr txBox="1"/>
          <p:nvPr/>
        </p:nvSpPr>
        <p:spPr>
          <a:xfrm>
            <a:off x="4278349" y="3680100"/>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9" name="TextBox 38"/>
          <p:cNvSpPr txBox="1"/>
          <p:nvPr/>
        </p:nvSpPr>
        <p:spPr>
          <a:xfrm>
            <a:off x="4828570" y="3260328"/>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40" name="TextBox 39"/>
          <p:cNvSpPr txBox="1"/>
          <p:nvPr/>
        </p:nvSpPr>
        <p:spPr>
          <a:xfrm>
            <a:off x="4846820" y="2825651"/>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41" name="TextBox 40"/>
          <p:cNvSpPr txBox="1"/>
          <p:nvPr/>
        </p:nvSpPr>
        <p:spPr>
          <a:xfrm>
            <a:off x="3053020" y="2838363"/>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3" name="TextBox 42"/>
          <p:cNvSpPr txBox="1"/>
          <p:nvPr/>
        </p:nvSpPr>
        <p:spPr>
          <a:xfrm>
            <a:off x="3672145" y="3690243"/>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4" name="TextBox 43"/>
          <p:cNvSpPr txBox="1"/>
          <p:nvPr/>
        </p:nvSpPr>
        <p:spPr>
          <a:xfrm>
            <a:off x="3074878" y="3706118"/>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5" name="TextBox 44"/>
          <p:cNvSpPr txBox="1"/>
          <p:nvPr/>
        </p:nvSpPr>
        <p:spPr>
          <a:xfrm>
            <a:off x="3659224" y="2835794"/>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50" name="Rectangle 49"/>
          <p:cNvSpPr/>
          <p:nvPr/>
        </p:nvSpPr>
        <p:spPr>
          <a:xfrm>
            <a:off x="2944594" y="2808363"/>
            <a:ext cx="2521352" cy="1392760"/>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966779" y="1431976"/>
            <a:ext cx="1833909" cy="1077218"/>
          </a:xfrm>
          <a:prstGeom prst="rect">
            <a:avLst/>
          </a:prstGeom>
          <a:noFill/>
        </p:spPr>
        <p:txBody>
          <a:bodyPr wrap="square" rtlCol="0">
            <a:spAutoFit/>
          </a:bodyPr>
          <a:lstStyle/>
          <a:p>
            <a:pPr algn="ctr"/>
            <a:r>
              <a:rPr lang="en-US" sz="3200" b="1" smtClean="0">
                <a:solidFill>
                  <a:srgbClr val="000090"/>
                </a:solidFill>
              </a:rPr>
              <a:t>Node </a:t>
            </a:r>
          </a:p>
          <a:p>
            <a:pPr algn="ctr"/>
            <a:r>
              <a:rPr lang="en-US" sz="3200" b="1" smtClean="0">
                <a:solidFill>
                  <a:srgbClr val="000090"/>
                </a:solidFill>
              </a:rPr>
              <a:t>scores </a:t>
            </a:r>
            <a:r>
              <a:rPr lang="en-US" sz="3200" b="1" err="1" smtClean="0">
                <a:solidFill>
                  <a:srgbClr val="000090"/>
                </a:solidFill>
                <a:latin typeface="Cambria Math" charset="0"/>
                <a:ea typeface="Cambria Math" charset="0"/>
                <a:cs typeface="Cambria Math" charset="0"/>
              </a:rPr>
              <a:t>a</a:t>
            </a:r>
            <a:r>
              <a:rPr lang="en-US" sz="3200" b="1" baseline="-25000" err="1" smtClean="0">
                <a:solidFill>
                  <a:srgbClr val="000090"/>
                </a:solidFill>
                <a:latin typeface="Cambria Math" charset="0"/>
                <a:ea typeface="Cambria Math" charset="0"/>
                <a:cs typeface="Cambria Math" charset="0"/>
              </a:rPr>
              <a:t>i</a:t>
            </a:r>
            <a:r>
              <a:rPr lang="en-US" sz="3200" b="1" smtClean="0">
                <a:solidFill>
                  <a:srgbClr val="000090"/>
                </a:solidFill>
                <a:latin typeface="Cambria Math" charset="0"/>
                <a:ea typeface="Cambria Math" charset="0"/>
                <a:cs typeface="Cambria Math" charset="0"/>
              </a:rPr>
              <a:t> </a:t>
            </a:r>
            <a:r>
              <a:rPr lang="en-US" sz="3200" b="1" smtClean="0">
                <a:solidFill>
                  <a:srgbClr val="000090"/>
                </a:solidFill>
              </a:rPr>
              <a:t> </a:t>
            </a:r>
            <a:endParaRPr lang="en-US" sz="3200" b="1">
              <a:solidFill>
                <a:srgbClr val="000090"/>
              </a:solidFill>
            </a:endParaRPr>
          </a:p>
        </p:txBody>
      </p:sp>
      <p:sp>
        <p:nvSpPr>
          <p:cNvPr id="52" name="TextBox 51"/>
          <p:cNvSpPr txBox="1"/>
          <p:nvPr/>
        </p:nvSpPr>
        <p:spPr>
          <a:xfrm>
            <a:off x="10224592" y="4979255"/>
            <a:ext cx="1891531" cy="584775"/>
          </a:xfrm>
          <a:prstGeom prst="rect">
            <a:avLst/>
          </a:prstGeom>
          <a:noFill/>
        </p:spPr>
        <p:txBody>
          <a:bodyPr wrap="square" rtlCol="0">
            <a:spAutoFit/>
          </a:bodyPr>
          <a:lstStyle/>
          <a:p>
            <a:r>
              <a:rPr lang="nl-NL" sz="3200" b="1" i="1" smtClean="0">
                <a:solidFill>
                  <a:srgbClr val="000090"/>
                </a:solidFill>
              </a:rPr>
              <a:t>12 </a:t>
            </a:r>
            <a:r>
              <a:rPr lang="nl-NL" sz="3200" i="1" smtClean="0"/>
              <a:t>+ </a:t>
            </a:r>
            <a:r>
              <a:rPr lang="nl-NL" sz="3200" i="1" smtClean="0">
                <a:solidFill>
                  <a:srgbClr val="C00000"/>
                </a:solidFill>
              </a:rPr>
              <a:t>24</a:t>
            </a:r>
            <a:endParaRPr lang="nl-NL" sz="3200" i="1" smtClean="0"/>
          </a:p>
        </p:txBody>
      </p:sp>
      <p:cxnSp>
        <p:nvCxnSpPr>
          <p:cNvPr id="56" name="Straight Arrow Connector 55"/>
          <p:cNvCxnSpPr/>
          <p:nvPr/>
        </p:nvCxnSpPr>
        <p:spPr>
          <a:xfrm flipH="1">
            <a:off x="5932252" y="1980028"/>
            <a:ext cx="1060900" cy="507306"/>
          </a:xfrm>
          <a:prstGeom prst="straightConnector1">
            <a:avLst/>
          </a:prstGeom>
          <a:ln w="53975">
            <a:solidFill>
              <a:srgbClr val="000090"/>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26829" y="2296576"/>
            <a:ext cx="1959532" cy="584776"/>
          </a:xfrm>
          <a:prstGeom prst="rect">
            <a:avLst/>
          </a:prstGeom>
          <a:noFill/>
        </p:spPr>
        <p:txBody>
          <a:bodyPr wrap="square" rtlCol="0">
            <a:spAutoFit/>
          </a:bodyPr>
          <a:lstStyle/>
          <a:p>
            <a:pPr algn="ctr"/>
            <a:r>
              <a:rPr lang="nl-NL" sz="3200" b="1" smtClean="0"/>
              <a:t>Users</a:t>
            </a:r>
          </a:p>
        </p:txBody>
      </p:sp>
      <p:grpSp>
        <p:nvGrpSpPr>
          <p:cNvPr id="4" name="Group 3"/>
          <p:cNvGrpSpPr/>
          <p:nvPr/>
        </p:nvGrpSpPr>
        <p:grpSpPr>
          <a:xfrm>
            <a:off x="-212809" y="4950633"/>
            <a:ext cx="10230074" cy="1139557"/>
            <a:chOff x="1872055" y="1549203"/>
            <a:chExt cx="10230074" cy="1139557"/>
          </a:xfrm>
        </p:grpSpPr>
        <p:sp>
          <p:nvSpPr>
            <p:cNvPr id="20" name="TextBox 19"/>
            <p:cNvSpPr txBox="1"/>
            <p:nvPr/>
          </p:nvSpPr>
          <p:spPr>
            <a:xfrm>
              <a:off x="3633427" y="1549203"/>
              <a:ext cx="8468702" cy="584775"/>
            </a:xfrm>
            <a:prstGeom prst="rect">
              <a:avLst/>
            </a:prstGeom>
            <a:noFill/>
          </p:spPr>
          <p:txBody>
            <a:bodyPr wrap="square" rtlCol="0">
              <a:spAutoFit/>
            </a:bodyPr>
            <a:lstStyle/>
            <a:p>
              <a:pPr lvl="1"/>
              <a:r>
                <a:rPr lang="en-US" sz="3200" b="1" smtClean="0">
                  <a:solidFill>
                    <a:srgbClr val="000090"/>
                  </a:solidFill>
                </a:rPr>
                <a:t>(sum of node scores) </a:t>
              </a:r>
              <a:r>
                <a:rPr lang="en-US" sz="3200" smtClean="0"/>
                <a:t>+ </a:t>
              </a:r>
              <a:r>
                <a:rPr lang="en-US" sz="3200" smtClean="0">
                  <a:solidFill>
                    <a:srgbClr val="C00000"/>
                  </a:solidFill>
                </a:rPr>
                <a:t>(sum of edge scores)</a:t>
              </a:r>
              <a:endParaRPr lang="en-US" sz="3200" i="1" baseline="-25000">
                <a:solidFill>
                  <a:srgbClr val="C00000"/>
                </a:solidFill>
              </a:endParaRPr>
            </a:p>
          </p:txBody>
        </p:sp>
        <p:sp>
          <p:nvSpPr>
            <p:cNvPr id="55" name="TextBox 54"/>
            <p:cNvSpPr txBox="1"/>
            <p:nvPr/>
          </p:nvSpPr>
          <p:spPr>
            <a:xfrm>
              <a:off x="6740405" y="2103985"/>
              <a:ext cx="2296765" cy="584775"/>
            </a:xfrm>
            <a:prstGeom prst="rect">
              <a:avLst/>
            </a:prstGeom>
            <a:noFill/>
          </p:spPr>
          <p:txBody>
            <a:bodyPr wrap="square" rtlCol="0">
              <a:spAutoFit/>
            </a:bodyPr>
            <a:lstStyle/>
            <a:p>
              <a:pPr algn="ctr"/>
              <a:r>
                <a:rPr lang="nl-NL" sz="3200" smtClean="0">
                  <a:latin typeface="Cambria Math" charset="0"/>
                  <a:ea typeface="Cambria Math" charset="0"/>
                  <a:cs typeface="Cambria Math" charset="0"/>
                </a:rPr>
                <a:t>|A| + |B|</a:t>
              </a:r>
            </a:p>
          </p:txBody>
        </p:sp>
        <p:sp>
          <p:nvSpPr>
            <p:cNvPr id="59" name="TextBox 58"/>
            <p:cNvSpPr txBox="1"/>
            <p:nvPr/>
          </p:nvSpPr>
          <p:spPr>
            <a:xfrm>
              <a:off x="1872055" y="1831987"/>
              <a:ext cx="2394287" cy="584775"/>
            </a:xfrm>
            <a:prstGeom prst="rect">
              <a:avLst/>
            </a:prstGeom>
            <a:noFill/>
          </p:spPr>
          <p:txBody>
            <a:bodyPr wrap="square" rtlCol="0">
              <a:spAutoFit/>
            </a:bodyPr>
            <a:lstStyle/>
            <a:p>
              <a:pPr lvl="1"/>
              <a:r>
                <a:rPr lang="en-US" sz="3200" smtClean="0">
                  <a:latin typeface="Cambria Math" charset="0"/>
                  <a:ea typeface="Cambria Math" charset="0"/>
                  <a:cs typeface="Cambria Math" charset="0"/>
                </a:rPr>
                <a:t>g(A, B) </a:t>
              </a:r>
              <a:r>
                <a:rPr lang="en-US" sz="3200" b="1" smtClean="0"/>
                <a:t>=</a:t>
              </a:r>
              <a:endParaRPr lang="en-US" sz="3200" baseline="-25000">
                <a:solidFill>
                  <a:srgbClr val="C00000"/>
                </a:solidFill>
              </a:endParaRPr>
            </a:p>
          </p:txBody>
        </p:sp>
      </p:gr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3" name="Straight Connector 62"/>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65" name="Freeform 64"/>
          <p:cNvSpPr/>
          <p:nvPr/>
        </p:nvSpPr>
        <p:spPr>
          <a:xfrm>
            <a:off x="2952129" y="2802136"/>
            <a:ext cx="2880704" cy="1849426"/>
          </a:xfrm>
          <a:custGeom>
            <a:avLst/>
            <a:gdLst>
              <a:gd name="connsiteX0" fmla="*/ 2591946 w 2880704"/>
              <a:gd name="connsiteY0" fmla="*/ 0 h 1849426"/>
              <a:gd name="connsiteX1" fmla="*/ 2873828 w 2880704"/>
              <a:gd name="connsiteY1" fmla="*/ 0 h 1849426"/>
              <a:gd name="connsiteX2" fmla="*/ 2880704 w 2880704"/>
              <a:gd name="connsiteY2" fmla="*/ 1849426 h 1849426"/>
              <a:gd name="connsiteX3" fmla="*/ 6875 w 2880704"/>
              <a:gd name="connsiteY3" fmla="*/ 1849426 h 1849426"/>
              <a:gd name="connsiteX4" fmla="*/ 0 w 2880704"/>
              <a:gd name="connsiteY4" fmla="*/ 1478166 h 1849426"/>
              <a:gd name="connsiteX5" fmla="*/ 2598821 w 2880704"/>
              <a:gd name="connsiteY5" fmla="*/ 1478166 h 1849426"/>
              <a:gd name="connsiteX6" fmla="*/ 2591946 w 2880704"/>
              <a:gd name="connsiteY6" fmla="*/ 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704" h="1849426">
                <a:moveTo>
                  <a:pt x="2591946" y="0"/>
                </a:moveTo>
                <a:lnTo>
                  <a:pt x="2873828" y="0"/>
                </a:lnTo>
                <a:lnTo>
                  <a:pt x="2880704" y="1849426"/>
                </a:lnTo>
                <a:lnTo>
                  <a:pt x="6875" y="1849426"/>
                </a:lnTo>
                <a:lnTo>
                  <a:pt x="0" y="1478166"/>
                </a:lnTo>
                <a:lnTo>
                  <a:pt x="2598821" y="1478166"/>
                </a:lnTo>
                <a:cubicBezTo>
                  <a:pt x="2596529" y="985444"/>
                  <a:pt x="2594238" y="492722"/>
                  <a:pt x="2591946" y="0"/>
                </a:cubicBezTo>
                <a:close/>
              </a:path>
            </a:pathLst>
          </a:custGeom>
          <a:noFill/>
          <a:ln w="76200">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1936145" y="5564030"/>
            <a:ext cx="746172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0707960" y="5505414"/>
            <a:ext cx="538722" cy="584775"/>
          </a:xfrm>
          <a:prstGeom prst="rect">
            <a:avLst/>
          </a:prstGeom>
          <a:noFill/>
        </p:spPr>
        <p:txBody>
          <a:bodyPr wrap="square" rtlCol="0">
            <a:spAutoFit/>
          </a:bodyPr>
          <a:lstStyle/>
          <a:p>
            <a:r>
              <a:rPr lang="nl-NL" sz="3200" i="1" smtClean="0"/>
              <a:t>7</a:t>
            </a:r>
          </a:p>
        </p:txBody>
      </p:sp>
      <p:cxnSp>
        <p:nvCxnSpPr>
          <p:cNvPr id="70" name="Straight Connector 69"/>
          <p:cNvCxnSpPr/>
          <p:nvPr/>
        </p:nvCxnSpPr>
        <p:spPr>
          <a:xfrm>
            <a:off x="10224592" y="5564030"/>
            <a:ext cx="134014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9685100" y="5237723"/>
            <a:ext cx="1807498" cy="584775"/>
          </a:xfrm>
          <a:prstGeom prst="rect">
            <a:avLst/>
          </a:prstGeom>
          <a:noFill/>
        </p:spPr>
        <p:txBody>
          <a:bodyPr wrap="square" rtlCol="0">
            <a:spAutoFit/>
          </a:bodyPr>
          <a:lstStyle/>
          <a:p>
            <a:r>
              <a:rPr lang="nl-NL" sz="3200" i="1" smtClean="0"/>
              <a:t>=</a:t>
            </a:r>
          </a:p>
        </p:txBody>
      </p:sp>
      <p:sp>
        <p:nvSpPr>
          <p:cNvPr id="73" name="TextBox 72"/>
          <p:cNvSpPr txBox="1"/>
          <p:nvPr/>
        </p:nvSpPr>
        <p:spPr>
          <a:xfrm>
            <a:off x="6993152" y="2784489"/>
            <a:ext cx="1978373" cy="1077218"/>
          </a:xfrm>
          <a:prstGeom prst="rect">
            <a:avLst/>
          </a:prstGeom>
          <a:noFill/>
        </p:spPr>
        <p:txBody>
          <a:bodyPr wrap="square" rtlCol="0">
            <a:spAutoFit/>
          </a:bodyPr>
          <a:lstStyle/>
          <a:p>
            <a:pPr algn="ctr"/>
            <a:r>
              <a:rPr lang="nl-NL" sz="3200" err="1" smtClean="0">
                <a:solidFill>
                  <a:srgbClr val="C00000"/>
                </a:solidFill>
              </a:rPr>
              <a:t>Edge</a:t>
            </a:r>
            <a:r>
              <a:rPr lang="nl-NL" sz="3200" smtClean="0">
                <a:solidFill>
                  <a:srgbClr val="C00000"/>
                </a:solidFill>
              </a:rPr>
              <a:t> scores </a:t>
            </a:r>
            <a:r>
              <a:rPr lang="nl-NL" sz="3200" err="1" smtClean="0">
                <a:solidFill>
                  <a:srgbClr val="C00000"/>
                </a:solidFill>
                <a:latin typeface="Cambria Math" charset="0"/>
                <a:ea typeface="Cambria Math" charset="0"/>
                <a:cs typeface="Cambria Math" charset="0"/>
              </a:rPr>
              <a:t>c</a:t>
            </a:r>
            <a:r>
              <a:rPr lang="nl-NL" sz="3200" baseline="-25000" err="1" smtClean="0">
                <a:solidFill>
                  <a:srgbClr val="C00000"/>
                </a:solidFill>
                <a:latin typeface="Cambria Math" charset="0"/>
                <a:ea typeface="Cambria Math" charset="0"/>
                <a:cs typeface="Cambria Math" charset="0"/>
              </a:rPr>
              <a:t>ij</a:t>
            </a:r>
            <a:endParaRPr lang="nl-NL" sz="3200" baseline="-25000" smtClean="0">
              <a:solidFill>
                <a:srgbClr val="C00000"/>
              </a:solidFill>
              <a:latin typeface="Cambria Math" charset="0"/>
              <a:ea typeface="Cambria Math" charset="0"/>
              <a:cs typeface="Cambria Math" charset="0"/>
            </a:endParaRPr>
          </a:p>
        </p:txBody>
      </p:sp>
      <p:cxnSp>
        <p:nvCxnSpPr>
          <p:cNvPr id="74" name="Straight Arrow Connector 73"/>
          <p:cNvCxnSpPr/>
          <p:nvPr/>
        </p:nvCxnSpPr>
        <p:spPr>
          <a:xfrm flipH="1" flipV="1">
            <a:off x="5287683" y="3086504"/>
            <a:ext cx="1773109" cy="430941"/>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3059582" y="3265449"/>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75" name="TextBox 74"/>
          <p:cNvSpPr txBox="1"/>
          <p:nvPr/>
        </p:nvSpPr>
        <p:spPr>
          <a:xfrm>
            <a:off x="3656270" y="3262037"/>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76" name="TextBox 75"/>
          <p:cNvSpPr txBox="1"/>
          <p:nvPr/>
        </p:nvSpPr>
        <p:spPr>
          <a:xfrm>
            <a:off x="2016810" y="1090047"/>
            <a:ext cx="1959532" cy="584776"/>
          </a:xfrm>
          <a:prstGeom prst="rect">
            <a:avLst/>
          </a:prstGeom>
          <a:noFill/>
        </p:spPr>
        <p:txBody>
          <a:bodyPr wrap="square" rtlCol="0">
            <a:spAutoFit/>
          </a:bodyPr>
          <a:lstStyle/>
          <a:p>
            <a:pPr algn="ctr"/>
            <a:r>
              <a:rPr lang="nl-NL" sz="3200" b="1" err="1" smtClean="0"/>
              <a:t>Products</a:t>
            </a:r>
            <a:endParaRPr lang="nl-NL" sz="3200" b="1" smtClean="0"/>
          </a:p>
        </p:txBody>
      </p:sp>
    </p:spTree>
    <p:extLst>
      <p:ext uri="{BB962C8B-B14F-4D97-AF65-F5344CB8AC3E}">
        <p14:creationId xmlns:p14="http://schemas.microsoft.com/office/powerpoint/2010/main" val="23415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6" grpId="0" animBg="1"/>
      <p:bldP spid="52" grpId="0"/>
      <p:bldP spid="69" grpId="0"/>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11055220" y="5024276"/>
            <a:ext cx="515706"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842095" y="5024276"/>
            <a:ext cx="3617553"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28243"/>
            <a:ext cx="11206163" cy="1124696"/>
          </a:xfrm>
        </p:spPr>
        <p:txBody>
          <a:bodyPr>
            <a:normAutofit/>
          </a:bodyPr>
          <a:lstStyle/>
          <a:p>
            <a:r>
              <a:rPr lang="en-US" smtClean="0"/>
              <a:t>Proposed FRAUDAR Measure</a:t>
            </a:r>
            <a:endParaRPr lang="en-US"/>
          </a:p>
        </p:txBody>
      </p:sp>
      <p:sp>
        <p:nvSpPr>
          <p:cNvPr id="10" name="Rectangle 9"/>
          <p:cNvSpPr/>
          <p:nvPr/>
        </p:nvSpPr>
        <p:spPr>
          <a:xfrm>
            <a:off x="323024" y="1622712"/>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90888" y="2296576"/>
            <a:ext cx="1141869" cy="584776"/>
          </a:xfrm>
          <a:prstGeom prst="rect">
            <a:avLst/>
          </a:prstGeom>
          <a:noFill/>
        </p:spPr>
        <p:txBody>
          <a:bodyPr wrap="square" rtlCol="0">
            <a:spAutoFit/>
          </a:bodyPr>
          <a:lstStyle/>
          <a:p>
            <a:pPr algn="ctr"/>
            <a:r>
              <a:rPr lang="nl-NL" sz="3200" smtClean="0">
                <a:latin typeface="Cambria Math" charset="0"/>
                <a:ea typeface="Cambria Math" charset="0"/>
                <a:cs typeface="Cambria Math" charset="0"/>
              </a:rPr>
              <a:t>B</a:t>
            </a:r>
          </a:p>
        </p:txBody>
      </p:sp>
      <p:sp>
        <p:nvSpPr>
          <p:cNvPr id="17" name="Rectangle 16"/>
          <p:cNvSpPr/>
          <p:nvPr/>
        </p:nvSpPr>
        <p:spPr>
          <a:xfrm>
            <a:off x="2929297" y="2797462"/>
            <a:ext cx="252135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80063" y="3258135"/>
            <a:ext cx="1141869" cy="584776"/>
          </a:xfrm>
          <a:prstGeom prst="rect">
            <a:avLst/>
          </a:prstGeom>
          <a:noFill/>
        </p:spPr>
        <p:txBody>
          <a:bodyPr wrap="square" rtlCol="0">
            <a:spAutoFit/>
          </a:bodyPr>
          <a:lstStyle/>
          <a:p>
            <a:pPr algn="ctr"/>
            <a:r>
              <a:rPr lang="nl-NL" sz="3200">
                <a:latin typeface="Cambria Math" charset="0"/>
                <a:ea typeface="Cambria Math" charset="0"/>
                <a:cs typeface="Cambria Math" charset="0"/>
              </a:rPr>
              <a:t>A</a:t>
            </a:r>
            <a:endParaRPr lang="nl-NL" sz="3200" smtClean="0">
              <a:latin typeface="Cambria Math" charset="0"/>
              <a:ea typeface="Cambria Math" charset="0"/>
              <a:cs typeface="Cambria Math" charset="0"/>
            </a:endParaRPr>
          </a:p>
        </p:txBody>
      </p:sp>
      <p:sp>
        <p:nvSpPr>
          <p:cNvPr id="21" name="TextBox 20"/>
          <p:cNvSpPr txBox="1"/>
          <p:nvPr/>
        </p:nvSpPr>
        <p:spPr>
          <a:xfrm>
            <a:off x="5418899" y="1515953"/>
            <a:ext cx="551517" cy="461665"/>
          </a:xfrm>
          <a:prstGeom prst="rect">
            <a:avLst/>
          </a:prstGeom>
          <a:noFill/>
        </p:spPr>
        <p:txBody>
          <a:bodyPr wrap="square" rtlCol="0">
            <a:spAutoFit/>
          </a:bodyPr>
          <a:lstStyle/>
          <a:p>
            <a:pPr algn="ctr"/>
            <a:r>
              <a:rPr lang="nl-NL" sz="2400" i="1" smtClean="0">
                <a:solidFill>
                  <a:srgbClr val="000090"/>
                </a:solidFill>
              </a:rPr>
              <a:t>0</a:t>
            </a:r>
          </a:p>
        </p:txBody>
      </p:sp>
      <p:sp>
        <p:nvSpPr>
          <p:cNvPr id="22" name="TextBox 21"/>
          <p:cNvSpPr txBox="1"/>
          <p:nvPr/>
        </p:nvSpPr>
        <p:spPr>
          <a:xfrm>
            <a:off x="5418899" y="1899185"/>
            <a:ext cx="551517" cy="461665"/>
          </a:xfrm>
          <a:prstGeom prst="rect">
            <a:avLst/>
          </a:prstGeom>
          <a:noFill/>
        </p:spPr>
        <p:txBody>
          <a:bodyPr wrap="square" rtlCol="0">
            <a:spAutoFit/>
          </a:bodyPr>
          <a:lstStyle/>
          <a:p>
            <a:pPr algn="ctr"/>
            <a:r>
              <a:rPr lang="nl-NL" sz="2400" i="1" smtClean="0">
                <a:solidFill>
                  <a:srgbClr val="000090"/>
                </a:solidFill>
              </a:rPr>
              <a:t>0</a:t>
            </a:r>
          </a:p>
        </p:txBody>
      </p:sp>
      <p:sp>
        <p:nvSpPr>
          <p:cNvPr id="23" name="TextBox 22"/>
          <p:cNvSpPr txBox="1"/>
          <p:nvPr/>
        </p:nvSpPr>
        <p:spPr>
          <a:xfrm>
            <a:off x="5418899" y="2287076"/>
            <a:ext cx="551517" cy="461665"/>
          </a:xfrm>
          <a:prstGeom prst="rect">
            <a:avLst/>
          </a:prstGeom>
          <a:noFill/>
        </p:spPr>
        <p:txBody>
          <a:bodyPr wrap="square" rtlCol="0">
            <a:spAutoFit/>
          </a:bodyPr>
          <a:lstStyle/>
          <a:p>
            <a:pPr algn="ctr"/>
            <a:r>
              <a:rPr lang="nl-NL" sz="2400" i="1" smtClean="0">
                <a:solidFill>
                  <a:srgbClr val="000090"/>
                </a:solidFill>
              </a:rPr>
              <a:t>1</a:t>
            </a:r>
          </a:p>
        </p:txBody>
      </p:sp>
      <p:sp>
        <p:nvSpPr>
          <p:cNvPr id="24" name="TextBox 23"/>
          <p:cNvSpPr txBox="1"/>
          <p:nvPr/>
        </p:nvSpPr>
        <p:spPr>
          <a:xfrm>
            <a:off x="5403024" y="2820824"/>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5" name="TextBox 24"/>
          <p:cNvSpPr txBox="1"/>
          <p:nvPr/>
        </p:nvSpPr>
        <p:spPr>
          <a:xfrm>
            <a:off x="5403024" y="3251681"/>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6" name="TextBox 25"/>
          <p:cNvSpPr txBox="1"/>
          <p:nvPr/>
        </p:nvSpPr>
        <p:spPr>
          <a:xfrm>
            <a:off x="5403024" y="3671322"/>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7" name="TextBox 26"/>
          <p:cNvSpPr txBox="1"/>
          <p:nvPr/>
        </p:nvSpPr>
        <p:spPr>
          <a:xfrm>
            <a:off x="323025" y="4193503"/>
            <a:ext cx="637954" cy="461665"/>
          </a:xfrm>
          <a:prstGeom prst="rect">
            <a:avLst/>
          </a:prstGeom>
          <a:noFill/>
        </p:spPr>
        <p:txBody>
          <a:bodyPr wrap="square" rtlCol="0">
            <a:spAutoFit/>
          </a:bodyPr>
          <a:lstStyle/>
          <a:p>
            <a:pPr algn="ctr"/>
            <a:r>
              <a:rPr lang="nl-NL" sz="2400" i="1" smtClean="0">
                <a:solidFill>
                  <a:srgbClr val="000090"/>
                </a:solidFill>
              </a:rPr>
              <a:t>0</a:t>
            </a:r>
          </a:p>
        </p:txBody>
      </p:sp>
      <p:sp>
        <p:nvSpPr>
          <p:cNvPr id="28" name="TextBox 27"/>
          <p:cNvSpPr txBox="1"/>
          <p:nvPr/>
        </p:nvSpPr>
        <p:spPr>
          <a:xfrm>
            <a:off x="922725" y="4189219"/>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29" name="TextBox 28"/>
          <p:cNvSpPr txBox="1"/>
          <p:nvPr/>
        </p:nvSpPr>
        <p:spPr>
          <a:xfrm>
            <a:off x="1648984" y="4209582"/>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0" name="TextBox 29"/>
          <p:cNvSpPr txBox="1"/>
          <p:nvPr/>
        </p:nvSpPr>
        <p:spPr>
          <a:xfrm>
            <a:off x="2248684" y="4205298"/>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1" name="TextBox 30"/>
          <p:cNvSpPr txBox="1"/>
          <p:nvPr/>
        </p:nvSpPr>
        <p:spPr>
          <a:xfrm>
            <a:off x="3048161" y="4201878"/>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2" name="TextBox 31"/>
          <p:cNvSpPr txBox="1"/>
          <p:nvPr/>
        </p:nvSpPr>
        <p:spPr>
          <a:xfrm>
            <a:off x="3647861" y="4197594"/>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3" name="TextBox 32"/>
          <p:cNvSpPr txBox="1"/>
          <p:nvPr/>
        </p:nvSpPr>
        <p:spPr>
          <a:xfrm>
            <a:off x="4278870" y="4217957"/>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4" name="TextBox 33"/>
          <p:cNvSpPr txBox="1"/>
          <p:nvPr/>
        </p:nvSpPr>
        <p:spPr>
          <a:xfrm>
            <a:off x="4878570" y="4213673"/>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5" name="TextBox 34"/>
          <p:cNvSpPr txBox="1"/>
          <p:nvPr/>
        </p:nvSpPr>
        <p:spPr>
          <a:xfrm>
            <a:off x="4256491" y="2812345"/>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36" name="TextBox 35"/>
          <p:cNvSpPr txBox="1"/>
          <p:nvPr/>
        </p:nvSpPr>
        <p:spPr>
          <a:xfrm>
            <a:off x="4263053" y="3261916"/>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37" name="TextBox 36"/>
          <p:cNvSpPr txBox="1"/>
          <p:nvPr/>
        </p:nvSpPr>
        <p:spPr>
          <a:xfrm>
            <a:off x="4859741" y="3680100"/>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38" name="TextBox 37"/>
          <p:cNvSpPr txBox="1"/>
          <p:nvPr/>
        </p:nvSpPr>
        <p:spPr>
          <a:xfrm>
            <a:off x="4278349" y="3680100"/>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39" name="TextBox 38"/>
          <p:cNvSpPr txBox="1"/>
          <p:nvPr/>
        </p:nvSpPr>
        <p:spPr>
          <a:xfrm>
            <a:off x="4828570" y="326032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40" name="TextBox 39"/>
          <p:cNvSpPr txBox="1"/>
          <p:nvPr/>
        </p:nvSpPr>
        <p:spPr>
          <a:xfrm>
            <a:off x="4846820" y="282565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41" name="TextBox 40"/>
          <p:cNvSpPr txBox="1"/>
          <p:nvPr/>
        </p:nvSpPr>
        <p:spPr>
          <a:xfrm>
            <a:off x="3053020" y="2838363"/>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43" name="TextBox 42"/>
          <p:cNvSpPr txBox="1"/>
          <p:nvPr/>
        </p:nvSpPr>
        <p:spPr>
          <a:xfrm>
            <a:off x="3672145" y="3690243"/>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44" name="TextBox 43"/>
          <p:cNvSpPr txBox="1"/>
          <p:nvPr/>
        </p:nvSpPr>
        <p:spPr>
          <a:xfrm>
            <a:off x="3074878" y="3706118"/>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45" name="TextBox 44"/>
          <p:cNvSpPr txBox="1"/>
          <p:nvPr/>
        </p:nvSpPr>
        <p:spPr>
          <a:xfrm>
            <a:off x="3659224" y="283579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50" name="Rectangle 49"/>
          <p:cNvSpPr/>
          <p:nvPr/>
        </p:nvSpPr>
        <p:spPr>
          <a:xfrm>
            <a:off x="2944594" y="2808363"/>
            <a:ext cx="2521352" cy="1392760"/>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966779" y="1431976"/>
            <a:ext cx="1833909" cy="1077218"/>
          </a:xfrm>
          <a:prstGeom prst="rect">
            <a:avLst/>
          </a:prstGeom>
          <a:noFill/>
        </p:spPr>
        <p:txBody>
          <a:bodyPr wrap="square" rtlCol="0">
            <a:spAutoFit/>
          </a:bodyPr>
          <a:lstStyle/>
          <a:p>
            <a:pPr algn="ctr"/>
            <a:r>
              <a:rPr lang="en-US" sz="3200" smtClean="0">
                <a:solidFill>
                  <a:srgbClr val="000090"/>
                </a:solidFill>
              </a:rPr>
              <a:t>Node </a:t>
            </a:r>
          </a:p>
          <a:p>
            <a:pPr algn="ctr"/>
            <a:r>
              <a:rPr lang="en-US" sz="3200" smtClean="0">
                <a:solidFill>
                  <a:srgbClr val="000090"/>
                </a:solidFill>
              </a:rPr>
              <a:t>scores </a:t>
            </a:r>
            <a:r>
              <a:rPr lang="en-US" sz="3200" err="1" smtClean="0">
                <a:solidFill>
                  <a:srgbClr val="000090"/>
                </a:solidFill>
                <a:latin typeface="Cambria Math" charset="0"/>
                <a:ea typeface="Cambria Math" charset="0"/>
                <a:cs typeface="Cambria Math" charset="0"/>
              </a:rPr>
              <a:t>a</a:t>
            </a:r>
            <a:r>
              <a:rPr lang="en-US" sz="3200" baseline="-25000" err="1" smtClean="0">
                <a:solidFill>
                  <a:srgbClr val="000090"/>
                </a:solidFill>
                <a:latin typeface="Cambria Math" charset="0"/>
                <a:ea typeface="Cambria Math" charset="0"/>
                <a:cs typeface="Cambria Math" charset="0"/>
              </a:rPr>
              <a:t>i</a:t>
            </a:r>
            <a:r>
              <a:rPr lang="en-US" sz="3200" smtClean="0">
                <a:solidFill>
                  <a:srgbClr val="000090"/>
                </a:solidFill>
                <a:latin typeface="Cambria Math" charset="0"/>
                <a:ea typeface="Cambria Math" charset="0"/>
                <a:cs typeface="Cambria Math" charset="0"/>
              </a:rPr>
              <a:t>  </a:t>
            </a:r>
            <a:endParaRPr lang="en-US" sz="3200">
              <a:solidFill>
                <a:srgbClr val="000090"/>
              </a:solidFill>
              <a:latin typeface="Cambria Math" charset="0"/>
              <a:ea typeface="Cambria Math" charset="0"/>
              <a:cs typeface="Cambria Math" charset="0"/>
            </a:endParaRPr>
          </a:p>
        </p:txBody>
      </p:sp>
      <p:sp>
        <p:nvSpPr>
          <p:cNvPr id="52" name="TextBox 51"/>
          <p:cNvSpPr txBox="1"/>
          <p:nvPr/>
        </p:nvSpPr>
        <p:spPr>
          <a:xfrm>
            <a:off x="10224592" y="4979255"/>
            <a:ext cx="1891531" cy="584775"/>
          </a:xfrm>
          <a:prstGeom prst="rect">
            <a:avLst/>
          </a:prstGeom>
          <a:noFill/>
        </p:spPr>
        <p:txBody>
          <a:bodyPr wrap="square" rtlCol="0">
            <a:spAutoFit/>
          </a:bodyPr>
          <a:lstStyle/>
          <a:p>
            <a:r>
              <a:rPr lang="nl-NL" sz="3200" i="1" smtClean="0">
                <a:solidFill>
                  <a:srgbClr val="000090"/>
                </a:solidFill>
              </a:rPr>
              <a:t>12</a:t>
            </a:r>
            <a:r>
              <a:rPr lang="nl-NL" sz="3200" b="1" i="1" smtClean="0">
                <a:solidFill>
                  <a:srgbClr val="000090"/>
                </a:solidFill>
              </a:rPr>
              <a:t> </a:t>
            </a:r>
            <a:r>
              <a:rPr lang="nl-NL" sz="3200" i="1" smtClean="0"/>
              <a:t>+ </a:t>
            </a:r>
            <a:r>
              <a:rPr lang="nl-NL" sz="3200" b="1" i="1" smtClean="0">
                <a:solidFill>
                  <a:srgbClr val="C00000"/>
                </a:solidFill>
              </a:rPr>
              <a:t>24</a:t>
            </a:r>
            <a:endParaRPr lang="nl-NL" sz="3200" b="1" i="1" smtClean="0"/>
          </a:p>
        </p:txBody>
      </p:sp>
      <p:cxnSp>
        <p:nvCxnSpPr>
          <p:cNvPr id="56" name="Straight Arrow Connector 55"/>
          <p:cNvCxnSpPr/>
          <p:nvPr/>
        </p:nvCxnSpPr>
        <p:spPr>
          <a:xfrm flipH="1">
            <a:off x="5932252" y="1980028"/>
            <a:ext cx="1060900" cy="507306"/>
          </a:xfrm>
          <a:prstGeom prst="straightConnector1">
            <a:avLst/>
          </a:prstGeom>
          <a:ln w="53975">
            <a:solidFill>
              <a:srgbClr val="000090"/>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26829" y="2296576"/>
            <a:ext cx="1959532" cy="584776"/>
          </a:xfrm>
          <a:prstGeom prst="rect">
            <a:avLst/>
          </a:prstGeom>
          <a:noFill/>
        </p:spPr>
        <p:txBody>
          <a:bodyPr wrap="square" rtlCol="0">
            <a:spAutoFit/>
          </a:bodyPr>
          <a:lstStyle/>
          <a:p>
            <a:pPr algn="ctr"/>
            <a:r>
              <a:rPr lang="nl-NL" sz="3200" b="1" smtClean="0"/>
              <a:t>Users</a:t>
            </a:r>
          </a:p>
        </p:txBody>
      </p:sp>
      <p:sp>
        <p:nvSpPr>
          <p:cNvPr id="58" name="TextBox 57"/>
          <p:cNvSpPr txBox="1"/>
          <p:nvPr/>
        </p:nvSpPr>
        <p:spPr>
          <a:xfrm>
            <a:off x="2016810" y="1090047"/>
            <a:ext cx="1959532" cy="584776"/>
          </a:xfrm>
          <a:prstGeom prst="rect">
            <a:avLst/>
          </a:prstGeom>
          <a:noFill/>
        </p:spPr>
        <p:txBody>
          <a:bodyPr wrap="square" rtlCol="0">
            <a:spAutoFit/>
          </a:bodyPr>
          <a:lstStyle/>
          <a:p>
            <a:pPr algn="ctr"/>
            <a:r>
              <a:rPr lang="nl-NL" sz="3200" b="1" err="1" smtClean="0"/>
              <a:t>Products</a:t>
            </a:r>
            <a:endParaRPr lang="nl-NL" sz="3200" b="1" smtClean="0"/>
          </a:p>
        </p:txBody>
      </p:sp>
      <p:grpSp>
        <p:nvGrpSpPr>
          <p:cNvPr id="4" name="Group 3"/>
          <p:cNvGrpSpPr/>
          <p:nvPr/>
        </p:nvGrpSpPr>
        <p:grpSpPr>
          <a:xfrm>
            <a:off x="1548563" y="4950633"/>
            <a:ext cx="8468702" cy="1139557"/>
            <a:chOff x="3633427" y="1549203"/>
            <a:chExt cx="8468702" cy="1139557"/>
          </a:xfrm>
        </p:grpSpPr>
        <p:sp>
          <p:nvSpPr>
            <p:cNvPr id="20" name="TextBox 19"/>
            <p:cNvSpPr txBox="1"/>
            <p:nvPr/>
          </p:nvSpPr>
          <p:spPr>
            <a:xfrm>
              <a:off x="3633427" y="1549203"/>
              <a:ext cx="8468702" cy="584775"/>
            </a:xfrm>
            <a:prstGeom prst="rect">
              <a:avLst/>
            </a:prstGeom>
            <a:noFill/>
          </p:spPr>
          <p:txBody>
            <a:bodyPr wrap="square" rtlCol="0">
              <a:spAutoFit/>
            </a:bodyPr>
            <a:lstStyle/>
            <a:p>
              <a:pPr lvl="1"/>
              <a:r>
                <a:rPr lang="en-US" sz="3200" smtClean="0">
                  <a:solidFill>
                    <a:srgbClr val="000090"/>
                  </a:solidFill>
                </a:rPr>
                <a:t>(sum of node scores) </a:t>
              </a:r>
              <a:r>
                <a:rPr lang="en-US" sz="3200" smtClean="0"/>
                <a:t>+ </a:t>
              </a:r>
              <a:r>
                <a:rPr lang="en-US" sz="3200" b="1" smtClean="0">
                  <a:solidFill>
                    <a:srgbClr val="C00000"/>
                  </a:solidFill>
                </a:rPr>
                <a:t>(sum of edge scores)</a:t>
              </a:r>
              <a:endParaRPr lang="en-US" sz="3200" b="1" i="1" baseline="-25000">
                <a:solidFill>
                  <a:srgbClr val="C00000"/>
                </a:solidFill>
              </a:endParaRPr>
            </a:p>
          </p:txBody>
        </p:sp>
        <p:sp>
          <p:nvSpPr>
            <p:cNvPr id="55" name="TextBox 54"/>
            <p:cNvSpPr txBox="1"/>
            <p:nvPr/>
          </p:nvSpPr>
          <p:spPr>
            <a:xfrm>
              <a:off x="6740405" y="2103985"/>
              <a:ext cx="2296765" cy="584775"/>
            </a:xfrm>
            <a:prstGeom prst="rect">
              <a:avLst/>
            </a:prstGeom>
            <a:noFill/>
          </p:spPr>
          <p:txBody>
            <a:bodyPr wrap="square" rtlCol="0">
              <a:spAutoFit/>
            </a:bodyPr>
            <a:lstStyle/>
            <a:p>
              <a:pPr algn="ctr"/>
              <a:r>
                <a:rPr lang="nl-NL" sz="3200" smtClean="0">
                  <a:latin typeface="Cambria Math" charset="0"/>
                  <a:ea typeface="Cambria Math" charset="0"/>
                  <a:cs typeface="Cambria Math" charset="0"/>
                </a:rPr>
                <a:t>|A| + |B|</a:t>
              </a:r>
            </a:p>
          </p:txBody>
        </p:sp>
      </p:gr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3" name="Straight Connector 62"/>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65" name="Freeform 64"/>
          <p:cNvSpPr/>
          <p:nvPr/>
        </p:nvSpPr>
        <p:spPr>
          <a:xfrm>
            <a:off x="2952129" y="2802136"/>
            <a:ext cx="2880704" cy="1849426"/>
          </a:xfrm>
          <a:custGeom>
            <a:avLst/>
            <a:gdLst>
              <a:gd name="connsiteX0" fmla="*/ 2591946 w 2880704"/>
              <a:gd name="connsiteY0" fmla="*/ 0 h 1849426"/>
              <a:gd name="connsiteX1" fmla="*/ 2873828 w 2880704"/>
              <a:gd name="connsiteY1" fmla="*/ 0 h 1849426"/>
              <a:gd name="connsiteX2" fmla="*/ 2880704 w 2880704"/>
              <a:gd name="connsiteY2" fmla="*/ 1849426 h 1849426"/>
              <a:gd name="connsiteX3" fmla="*/ 6875 w 2880704"/>
              <a:gd name="connsiteY3" fmla="*/ 1849426 h 1849426"/>
              <a:gd name="connsiteX4" fmla="*/ 0 w 2880704"/>
              <a:gd name="connsiteY4" fmla="*/ 1478166 h 1849426"/>
              <a:gd name="connsiteX5" fmla="*/ 2598821 w 2880704"/>
              <a:gd name="connsiteY5" fmla="*/ 1478166 h 1849426"/>
              <a:gd name="connsiteX6" fmla="*/ 2591946 w 2880704"/>
              <a:gd name="connsiteY6" fmla="*/ 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704" h="1849426">
                <a:moveTo>
                  <a:pt x="2591946" y="0"/>
                </a:moveTo>
                <a:lnTo>
                  <a:pt x="2873828" y="0"/>
                </a:lnTo>
                <a:lnTo>
                  <a:pt x="2880704" y="1849426"/>
                </a:lnTo>
                <a:lnTo>
                  <a:pt x="6875" y="1849426"/>
                </a:lnTo>
                <a:lnTo>
                  <a:pt x="0" y="1478166"/>
                </a:lnTo>
                <a:lnTo>
                  <a:pt x="2598821" y="1478166"/>
                </a:lnTo>
                <a:cubicBezTo>
                  <a:pt x="2596529" y="985444"/>
                  <a:pt x="2594238" y="492722"/>
                  <a:pt x="2591946" y="0"/>
                </a:cubicBezTo>
                <a:close/>
              </a:path>
            </a:pathLst>
          </a:custGeom>
          <a:noFill/>
          <a:ln w="38100">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2043713" y="5564030"/>
            <a:ext cx="746172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0707960" y="5505414"/>
            <a:ext cx="538722" cy="584775"/>
          </a:xfrm>
          <a:prstGeom prst="rect">
            <a:avLst/>
          </a:prstGeom>
          <a:noFill/>
        </p:spPr>
        <p:txBody>
          <a:bodyPr wrap="square" rtlCol="0">
            <a:spAutoFit/>
          </a:bodyPr>
          <a:lstStyle/>
          <a:p>
            <a:r>
              <a:rPr lang="nl-NL" sz="3200" i="1" smtClean="0"/>
              <a:t>7</a:t>
            </a:r>
          </a:p>
        </p:txBody>
      </p:sp>
      <p:cxnSp>
        <p:nvCxnSpPr>
          <p:cNvPr id="70" name="Straight Connector 69"/>
          <p:cNvCxnSpPr/>
          <p:nvPr/>
        </p:nvCxnSpPr>
        <p:spPr>
          <a:xfrm>
            <a:off x="10224592" y="5564030"/>
            <a:ext cx="134014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9685100" y="5237723"/>
            <a:ext cx="1807498" cy="584775"/>
          </a:xfrm>
          <a:prstGeom prst="rect">
            <a:avLst/>
          </a:prstGeom>
          <a:noFill/>
        </p:spPr>
        <p:txBody>
          <a:bodyPr wrap="square" rtlCol="0">
            <a:spAutoFit/>
          </a:bodyPr>
          <a:lstStyle/>
          <a:p>
            <a:r>
              <a:rPr lang="nl-NL" sz="3200" i="1" smtClean="0"/>
              <a:t>=</a:t>
            </a:r>
          </a:p>
        </p:txBody>
      </p:sp>
      <p:sp>
        <p:nvSpPr>
          <p:cNvPr id="73" name="TextBox 72"/>
          <p:cNvSpPr txBox="1"/>
          <p:nvPr/>
        </p:nvSpPr>
        <p:spPr>
          <a:xfrm>
            <a:off x="6993152" y="2784489"/>
            <a:ext cx="1978373" cy="1077218"/>
          </a:xfrm>
          <a:prstGeom prst="rect">
            <a:avLst/>
          </a:prstGeom>
          <a:noFill/>
        </p:spPr>
        <p:txBody>
          <a:bodyPr wrap="square" rtlCol="0">
            <a:spAutoFit/>
          </a:bodyPr>
          <a:lstStyle/>
          <a:p>
            <a:pPr algn="ctr"/>
            <a:r>
              <a:rPr lang="nl-NL" sz="3200" b="1" err="1" smtClean="0">
                <a:solidFill>
                  <a:srgbClr val="C00000"/>
                </a:solidFill>
              </a:rPr>
              <a:t>Edge</a:t>
            </a:r>
            <a:r>
              <a:rPr lang="nl-NL" sz="3200" b="1" smtClean="0">
                <a:solidFill>
                  <a:srgbClr val="C00000"/>
                </a:solidFill>
              </a:rPr>
              <a:t> scores </a:t>
            </a:r>
            <a:r>
              <a:rPr lang="nl-NL" sz="3200" b="1" err="1" smtClean="0">
                <a:solidFill>
                  <a:srgbClr val="C00000"/>
                </a:solidFill>
                <a:latin typeface="Cambria Math" charset="0"/>
                <a:ea typeface="Cambria Math" charset="0"/>
                <a:cs typeface="Cambria Math" charset="0"/>
              </a:rPr>
              <a:t>c</a:t>
            </a:r>
            <a:r>
              <a:rPr lang="nl-NL" sz="3200" b="1" baseline="-25000" err="1" smtClean="0">
                <a:solidFill>
                  <a:srgbClr val="C00000"/>
                </a:solidFill>
                <a:latin typeface="Cambria Math" charset="0"/>
                <a:ea typeface="Cambria Math" charset="0"/>
                <a:cs typeface="Cambria Math" charset="0"/>
              </a:rPr>
              <a:t>ij</a:t>
            </a:r>
            <a:endParaRPr lang="nl-NL" sz="3200" b="1" baseline="-25000" smtClean="0">
              <a:solidFill>
                <a:srgbClr val="C00000"/>
              </a:solidFill>
              <a:latin typeface="Cambria Math" charset="0"/>
              <a:ea typeface="Cambria Math" charset="0"/>
              <a:cs typeface="Cambria Math" charset="0"/>
            </a:endParaRPr>
          </a:p>
        </p:txBody>
      </p:sp>
      <p:cxnSp>
        <p:nvCxnSpPr>
          <p:cNvPr id="74" name="Straight Arrow Connector 73"/>
          <p:cNvCxnSpPr/>
          <p:nvPr/>
        </p:nvCxnSpPr>
        <p:spPr>
          <a:xfrm flipH="1" flipV="1">
            <a:off x="5287683" y="3086504"/>
            <a:ext cx="1773109" cy="430941"/>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12809" y="5233417"/>
            <a:ext cx="2394287" cy="584775"/>
          </a:xfrm>
          <a:prstGeom prst="rect">
            <a:avLst/>
          </a:prstGeom>
          <a:noFill/>
        </p:spPr>
        <p:txBody>
          <a:bodyPr wrap="square" rtlCol="0">
            <a:spAutoFit/>
          </a:bodyPr>
          <a:lstStyle/>
          <a:p>
            <a:pPr lvl="1"/>
            <a:r>
              <a:rPr lang="en-US" sz="3200" smtClean="0">
                <a:latin typeface="Cambria Math" charset="0"/>
                <a:ea typeface="Cambria Math" charset="0"/>
                <a:cs typeface="Cambria Math" charset="0"/>
              </a:rPr>
              <a:t>g(A, B) </a:t>
            </a:r>
            <a:r>
              <a:rPr lang="en-US" sz="3200" b="1" smtClean="0"/>
              <a:t>=</a:t>
            </a:r>
            <a:endParaRPr lang="en-US" sz="3200" baseline="-25000">
              <a:solidFill>
                <a:srgbClr val="C00000"/>
              </a:solidFill>
            </a:endParaRPr>
          </a:p>
        </p:txBody>
      </p:sp>
      <p:sp>
        <p:nvSpPr>
          <p:cNvPr id="59" name="TextBox 58"/>
          <p:cNvSpPr txBox="1"/>
          <p:nvPr/>
        </p:nvSpPr>
        <p:spPr>
          <a:xfrm>
            <a:off x="3059582" y="3265449"/>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75" name="TextBox 74"/>
          <p:cNvSpPr txBox="1"/>
          <p:nvPr/>
        </p:nvSpPr>
        <p:spPr>
          <a:xfrm>
            <a:off x="3656270" y="3262037"/>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970163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10707960" y="5592356"/>
            <a:ext cx="424712"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66340" y="5594614"/>
            <a:ext cx="1828801" cy="497833"/>
          </a:xfrm>
          <a:prstGeom prst="rect">
            <a:avLst/>
          </a:prstGeom>
          <a:solidFill>
            <a:schemeClr val="accent4">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28243"/>
            <a:ext cx="11206163" cy="1124696"/>
          </a:xfrm>
        </p:spPr>
        <p:txBody>
          <a:bodyPr>
            <a:normAutofit/>
          </a:bodyPr>
          <a:lstStyle/>
          <a:p>
            <a:r>
              <a:rPr lang="en-US" smtClean="0"/>
              <a:t>Proposed FRAUDAR Measure</a:t>
            </a:r>
            <a:endParaRPr lang="en-US"/>
          </a:p>
        </p:txBody>
      </p:sp>
      <p:sp>
        <p:nvSpPr>
          <p:cNvPr id="10" name="Rectangle 9"/>
          <p:cNvSpPr/>
          <p:nvPr/>
        </p:nvSpPr>
        <p:spPr>
          <a:xfrm>
            <a:off x="323024" y="1622712"/>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90888" y="2296576"/>
            <a:ext cx="1141869" cy="584776"/>
          </a:xfrm>
          <a:prstGeom prst="rect">
            <a:avLst/>
          </a:prstGeom>
          <a:noFill/>
        </p:spPr>
        <p:txBody>
          <a:bodyPr wrap="square" rtlCol="0">
            <a:spAutoFit/>
          </a:bodyPr>
          <a:lstStyle/>
          <a:p>
            <a:pPr algn="ctr"/>
            <a:r>
              <a:rPr lang="nl-NL" sz="3200" b="1" smtClean="0">
                <a:latin typeface="Cambria Math" charset="0"/>
                <a:ea typeface="Cambria Math" charset="0"/>
                <a:cs typeface="Cambria Math" charset="0"/>
              </a:rPr>
              <a:t>B</a:t>
            </a:r>
          </a:p>
        </p:txBody>
      </p:sp>
      <p:sp>
        <p:nvSpPr>
          <p:cNvPr id="17" name="Rectangle 16"/>
          <p:cNvSpPr/>
          <p:nvPr/>
        </p:nvSpPr>
        <p:spPr>
          <a:xfrm>
            <a:off x="2929297" y="2797462"/>
            <a:ext cx="252135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80063" y="3258135"/>
            <a:ext cx="1141869" cy="584776"/>
          </a:xfrm>
          <a:prstGeom prst="rect">
            <a:avLst/>
          </a:prstGeom>
          <a:noFill/>
        </p:spPr>
        <p:txBody>
          <a:bodyPr wrap="square" rtlCol="0">
            <a:spAutoFit/>
          </a:bodyPr>
          <a:lstStyle/>
          <a:p>
            <a:pPr algn="ctr"/>
            <a:r>
              <a:rPr lang="nl-NL" sz="3200" b="1">
                <a:latin typeface="Cambria Math" charset="0"/>
                <a:ea typeface="Cambria Math" charset="0"/>
                <a:cs typeface="Cambria Math" charset="0"/>
              </a:rPr>
              <a:t>A</a:t>
            </a:r>
            <a:endParaRPr lang="nl-NL" sz="3200" b="1" smtClean="0">
              <a:latin typeface="Cambria Math" charset="0"/>
              <a:ea typeface="Cambria Math" charset="0"/>
              <a:cs typeface="Cambria Math" charset="0"/>
            </a:endParaRPr>
          </a:p>
        </p:txBody>
      </p:sp>
      <p:sp>
        <p:nvSpPr>
          <p:cNvPr id="21" name="TextBox 20"/>
          <p:cNvSpPr txBox="1"/>
          <p:nvPr/>
        </p:nvSpPr>
        <p:spPr>
          <a:xfrm>
            <a:off x="5418899" y="1515953"/>
            <a:ext cx="551517" cy="461665"/>
          </a:xfrm>
          <a:prstGeom prst="rect">
            <a:avLst/>
          </a:prstGeom>
          <a:noFill/>
        </p:spPr>
        <p:txBody>
          <a:bodyPr wrap="square" rtlCol="0">
            <a:spAutoFit/>
          </a:bodyPr>
          <a:lstStyle/>
          <a:p>
            <a:pPr algn="ctr"/>
            <a:r>
              <a:rPr lang="nl-NL" sz="2400" i="1" smtClean="0">
                <a:solidFill>
                  <a:srgbClr val="000090"/>
                </a:solidFill>
              </a:rPr>
              <a:t>0</a:t>
            </a:r>
          </a:p>
        </p:txBody>
      </p:sp>
      <p:sp>
        <p:nvSpPr>
          <p:cNvPr id="22" name="TextBox 21"/>
          <p:cNvSpPr txBox="1"/>
          <p:nvPr/>
        </p:nvSpPr>
        <p:spPr>
          <a:xfrm>
            <a:off x="5418899" y="1899185"/>
            <a:ext cx="551517" cy="461665"/>
          </a:xfrm>
          <a:prstGeom prst="rect">
            <a:avLst/>
          </a:prstGeom>
          <a:noFill/>
        </p:spPr>
        <p:txBody>
          <a:bodyPr wrap="square" rtlCol="0">
            <a:spAutoFit/>
          </a:bodyPr>
          <a:lstStyle/>
          <a:p>
            <a:pPr algn="ctr"/>
            <a:r>
              <a:rPr lang="nl-NL" sz="2400" i="1" smtClean="0">
                <a:solidFill>
                  <a:srgbClr val="000090"/>
                </a:solidFill>
              </a:rPr>
              <a:t>0</a:t>
            </a:r>
          </a:p>
        </p:txBody>
      </p:sp>
      <p:sp>
        <p:nvSpPr>
          <p:cNvPr id="23" name="TextBox 22"/>
          <p:cNvSpPr txBox="1"/>
          <p:nvPr/>
        </p:nvSpPr>
        <p:spPr>
          <a:xfrm>
            <a:off x="5418899" y="2287076"/>
            <a:ext cx="551517" cy="461665"/>
          </a:xfrm>
          <a:prstGeom prst="rect">
            <a:avLst/>
          </a:prstGeom>
          <a:noFill/>
        </p:spPr>
        <p:txBody>
          <a:bodyPr wrap="square" rtlCol="0">
            <a:spAutoFit/>
          </a:bodyPr>
          <a:lstStyle/>
          <a:p>
            <a:pPr algn="ctr"/>
            <a:r>
              <a:rPr lang="nl-NL" sz="2400" i="1" smtClean="0">
                <a:solidFill>
                  <a:srgbClr val="000090"/>
                </a:solidFill>
              </a:rPr>
              <a:t>1</a:t>
            </a:r>
          </a:p>
        </p:txBody>
      </p:sp>
      <p:sp>
        <p:nvSpPr>
          <p:cNvPr id="24" name="TextBox 23"/>
          <p:cNvSpPr txBox="1"/>
          <p:nvPr/>
        </p:nvSpPr>
        <p:spPr>
          <a:xfrm>
            <a:off x="5403024" y="2820824"/>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5" name="TextBox 24"/>
          <p:cNvSpPr txBox="1"/>
          <p:nvPr/>
        </p:nvSpPr>
        <p:spPr>
          <a:xfrm>
            <a:off x="5403024" y="3251681"/>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6" name="TextBox 25"/>
          <p:cNvSpPr txBox="1"/>
          <p:nvPr/>
        </p:nvSpPr>
        <p:spPr>
          <a:xfrm>
            <a:off x="5403024" y="3671322"/>
            <a:ext cx="551517" cy="461665"/>
          </a:xfrm>
          <a:prstGeom prst="rect">
            <a:avLst/>
          </a:prstGeom>
          <a:noFill/>
        </p:spPr>
        <p:txBody>
          <a:bodyPr wrap="square" rtlCol="0">
            <a:spAutoFit/>
          </a:bodyPr>
          <a:lstStyle/>
          <a:p>
            <a:pPr algn="ctr"/>
            <a:r>
              <a:rPr lang="nl-NL" sz="2400" i="1" smtClean="0">
                <a:solidFill>
                  <a:srgbClr val="000090"/>
                </a:solidFill>
              </a:rPr>
              <a:t>2</a:t>
            </a:r>
          </a:p>
        </p:txBody>
      </p:sp>
      <p:sp>
        <p:nvSpPr>
          <p:cNvPr id="27" name="TextBox 26"/>
          <p:cNvSpPr txBox="1"/>
          <p:nvPr/>
        </p:nvSpPr>
        <p:spPr>
          <a:xfrm>
            <a:off x="323025" y="4193503"/>
            <a:ext cx="637954" cy="461665"/>
          </a:xfrm>
          <a:prstGeom prst="rect">
            <a:avLst/>
          </a:prstGeom>
          <a:noFill/>
        </p:spPr>
        <p:txBody>
          <a:bodyPr wrap="square" rtlCol="0">
            <a:spAutoFit/>
          </a:bodyPr>
          <a:lstStyle/>
          <a:p>
            <a:pPr algn="ctr"/>
            <a:r>
              <a:rPr lang="nl-NL" sz="2400" i="1" smtClean="0">
                <a:solidFill>
                  <a:srgbClr val="000090"/>
                </a:solidFill>
              </a:rPr>
              <a:t>0</a:t>
            </a:r>
          </a:p>
        </p:txBody>
      </p:sp>
      <p:sp>
        <p:nvSpPr>
          <p:cNvPr id="28" name="TextBox 27"/>
          <p:cNvSpPr txBox="1"/>
          <p:nvPr/>
        </p:nvSpPr>
        <p:spPr>
          <a:xfrm>
            <a:off x="922725" y="4189219"/>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29" name="TextBox 28"/>
          <p:cNvSpPr txBox="1"/>
          <p:nvPr/>
        </p:nvSpPr>
        <p:spPr>
          <a:xfrm>
            <a:off x="1648984" y="4209582"/>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0" name="TextBox 29"/>
          <p:cNvSpPr txBox="1"/>
          <p:nvPr/>
        </p:nvSpPr>
        <p:spPr>
          <a:xfrm>
            <a:off x="2248684" y="4205298"/>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1" name="TextBox 30"/>
          <p:cNvSpPr txBox="1"/>
          <p:nvPr/>
        </p:nvSpPr>
        <p:spPr>
          <a:xfrm>
            <a:off x="3048161" y="4201878"/>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2" name="TextBox 31"/>
          <p:cNvSpPr txBox="1"/>
          <p:nvPr/>
        </p:nvSpPr>
        <p:spPr>
          <a:xfrm>
            <a:off x="3647861" y="4197594"/>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3" name="TextBox 32"/>
          <p:cNvSpPr txBox="1"/>
          <p:nvPr/>
        </p:nvSpPr>
        <p:spPr>
          <a:xfrm>
            <a:off x="4278870" y="4217957"/>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4" name="TextBox 33"/>
          <p:cNvSpPr txBox="1"/>
          <p:nvPr/>
        </p:nvSpPr>
        <p:spPr>
          <a:xfrm>
            <a:off x="4878570" y="4213673"/>
            <a:ext cx="637954" cy="461665"/>
          </a:xfrm>
          <a:prstGeom prst="rect">
            <a:avLst/>
          </a:prstGeom>
          <a:noFill/>
        </p:spPr>
        <p:txBody>
          <a:bodyPr wrap="square" rtlCol="0">
            <a:spAutoFit/>
          </a:bodyPr>
          <a:lstStyle/>
          <a:p>
            <a:pPr algn="ctr"/>
            <a:r>
              <a:rPr lang="nl-NL" sz="2400" i="1" smtClean="0">
                <a:solidFill>
                  <a:srgbClr val="000090"/>
                </a:solidFill>
              </a:rPr>
              <a:t>1</a:t>
            </a:r>
          </a:p>
        </p:txBody>
      </p:sp>
      <p:sp>
        <p:nvSpPr>
          <p:cNvPr id="35" name="TextBox 34"/>
          <p:cNvSpPr txBox="1"/>
          <p:nvPr/>
        </p:nvSpPr>
        <p:spPr>
          <a:xfrm>
            <a:off x="4256491" y="2812345"/>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6" name="TextBox 35"/>
          <p:cNvSpPr txBox="1"/>
          <p:nvPr/>
        </p:nvSpPr>
        <p:spPr>
          <a:xfrm>
            <a:off x="4263053" y="3261916"/>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7" name="TextBox 36"/>
          <p:cNvSpPr txBox="1"/>
          <p:nvPr/>
        </p:nvSpPr>
        <p:spPr>
          <a:xfrm>
            <a:off x="4859741" y="3680100"/>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8" name="TextBox 37"/>
          <p:cNvSpPr txBox="1"/>
          <p:nvPr/>
        </p:nvSpPr>
        <p:spPr>
          <a:xfrm>
            <a:off x="4278349" y="3680100"/>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39" name="TextBox 38"/>
          <p:cNvSpPr txBox="1"/>
          <p:nvPr/>
        </p:nvSpPr>
        <p:spPr>
          <a:xfrm>
            <a:off x="4828570" y="3260328"/>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40" name="TextBox 39"/>
          <p:cNvSpPr txBox="1"/>
          <p:nvPr/>
        </p:nvSpPr>
        <p:spPr>
          <a:xfrm>
            <a:off x="4846820" y="2825651"/>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41" name="TextBox 40"/>
          <p:cNvSpPr txBox="1"/>
          <p:nvPr/>
        </p:nvSpPr>
        <p:spPr>
          <a:xfrm>
            <a:off x="3053020" y="2838363"/>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2" name="TextBox 41"/>
          <p:cNvSpPr txBox="1"/>
          <p:nvPr/>
        </p:nvSpPr>
        <p:spPr>
          <a:xfrm>
            <a:off x="3059582" y="3265449"/>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3" name="TextBox 42"/>
          <p:cNvSpPr txBox="1"/>
          <p:nvPr/>
        </p:nvSpPr>
        <p:spPr>
          <a:xfrm>
            <a:off x="3672145" y="3690243"/>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4" name="TextBox 43"/>
          <p:cNvSpPr txBox="1"/>
          <p:nvPr/>
        </p:nvSpPr>
        <p:spPr>
          <a:xfrm>
            <a:off x="3074878" y="3706118"/>
            <a:ext cx="637954" cy="461665"/>
          </a:xfrm>
          <a:prstGeom prst="rect">
            <a:avLst/>
          </a:prstGeom>
          <a:noFill/>
        </p:spPr>
        <p:txBody>
          <a:bodyPr wrap="square" rtlCol="0">
            <a:spAutoFit/>
          </a:bodyPr>
          <a:lstStyle/>
          <a:p>
            <a:pPr algn="ctr"/>
            <a:r>
              <a:rPr lang="nl-NL" sz="2400" i="1" smtClean="0">
                <a:solidFill>
                  <a:srgbClr val="C00000"/>
                </a:solidFill>
              </a:rPr>
              <a:t>3</a:t>
            </a:r>
          </a:p>
        </p:txBody>
      </p:sp>
      <p:sp>
        <p:nvSpPr>
          <p:cNvPr id="45" name="TextBox 44"/>
          <p:cNvSpPr txBox="1"/>
          <p:nvPr/>
        </p:nvSpPr>
        <p:spPr>
          <a:xfrm>
            <a:off x="3659224" y="2835794"/>
            <a:ext cx="637954" cy="461665"/>
          </a:xfrm>
          <a:prstGeom prst="rect">
            <a:avLst/>
          </a:prstGeom>
          <a:noFill/>
        </p:spPr>
        <p:txBody>
          <a:bodyPr wrap="square" rtlCol="0">
            <a:spAutoFit/>
          </a:bodyPr>
          <a:lstStyle/>
          <a:p>
            <a:pPr algn="ctr"/>
            <a:r>
              <a:rPr lang="nl-NL" sz="2400" i="1" smtClean="0">
                <a:solidFill>
                  <a:srgbClr val="C00000"/>
                </a:solidFill>
              </a:rPr>
              <a:t>2</a:t>
            </a:r>
          </a:p>
        </p:txBody>
      </p:sp>
      <p:sp>
        <p:nvSpPr>
          <p:cNvPr id="50" name="Rectangle 49"/>
          <p:cNvSpPr/>
          <p:nvPr/>
        </p:nvSpPr>
        <p:spPr>
          <a:xfrm>
            <a:off x="2944594" y="2808363"/>
            <a:ext cx="2521352" cy="1392760"/>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966779" y="1431976"/>
            <a:ext cx="1833909" cy="1077218"/>
          </a:xfrm>
          <a:prstGeom prst="rect">
            <a:avLst/>
          </a:prstGeom>
          <a:noFill/>
        </p:spPr>
        <p:txBody>
          <a:bodyPr wrap="square" rtlCol="0">
            <a:spAutoFit/>
          </a:bodyPr>
          <a:lstStyle/>
          <a:p>
            <a:pPr algn="ctr"/>
            <a:r>
              <a:rPr lang="en-US" sz="3200" smtClean="0">
                <a:solidFill>
                  <a:srgbClr val="000090"/>
                </a:solidFill>
              </a:rPr>
              <a:t>Node </a:t>
            </a:r>
          </a:p>
          <a:p>
            <a:pPr algn="ctr"/>
            <a:r>
              <a:rPr lang="en-US" sz="3200" smtClean="0">
                <a:solidFill>
                  <a:srgbClr val="000090"/>
                </a:solidFill>
              </a:rPr>
              <a:t>scores </a:t>
            </a:r>
            <a:r>
              <a:rPr lang="en-US" sz="3200" err="1" smtClean="0">
                <a:solidFill>
                  <a:srgbClr val="000090"/>
                </a:solidFill>
              </a:rPr>
              <a:t>a</a:t>
            </a:r>
            <a:r>
              <a:rPr lang="en-US" sz="3200" baseline="-25000" err="1" smtClean="0">
                <a:solidFill>
                  <a:srgbClr val="000090"/>
                </a:solidFill>
              </a:rPr>
              <a:t>i</a:t>
            </a:r>
            <a:r>
              <a:rPr lang="en-US" sz="3200" smtClean="0">
                <a:solidFill>
                  <a:srgbClr val="000090"/>
                </a:solidFill>
              </a:rPr>
              <a:t>  </a:t>
            </a:r>
            <a:endParaRPr lang="en-US" sz="3200">
              <a:solidFill>
                <a:srgbClr val="000090"/>
              </a:solidFill>
            </a:endParaRPr>
          </a:p>
        </p:txBody>
      </p:sp>
      <p:sp>
        <p:nvSpPr>
          <p:cNvPr id="52" name="TextBox 51"/>
          <p:cNvSpPr txBox="1"/>
          <p:nvPr/>
        </p:nvSpPr>
        <p:spPr>
          <a:xfrm>
            <a:off x="10224592" y="4979255"/>
            <a:ext cx="1891531" cy="584775"/>
          </a:xfrm>
          <a:prstGeom prst="rect">
            <a:avLst/>
          </a:prstGeom>
          <a:noFill/>
        </p:spPr>
        <p:txBody>
          <a:bodyPr wrap="square" rtlCol="0">
            <a:spAutoFit/>
          </a:bodyPr>
          <a:lstStyle/>
          <a:p>
            <a:r>
              <a:rPr lang="nl-NL" sz="3200" i="1" smtClean="0">
                <a:solidFill>
                  <a:srgbClr val="000090"/>
                </a:solidFill>
              </a:rPr>
              <a:t>12</a:t>
            </a:r>
            <a:r>
              <a:rPr lang="nl-NL" sz="3200" b="1" i="1" smtClean="0">
                <a:solidFill>
                  <a:srgbClr val="000090"/>
                </a:solidFill>
              </a:rPr>
              <a:t> </a:t>
            </a:r>
            <a:r>
              <a:rPr lang="nl-NL" sz="3200" i="1" smtClean="0"/>
              <a:t>+ </a:t>
            </a:r>
            <a:r>
              <a:rPr lang="nl-NL" sz="3200" i="1" smtClean="0">
                <a:solidFill>
                  <a:srgbClr val="C00000"/>
                </a:solidFill>
              </a:rPr>
              <a:t>24</a:t>
            </a:r>
            <a:endParaRPr lang="nl-NL" sz="3200" i="1" smtClean="0"/>
          </a:p>
        </p:txBody>
      </p:sp>
      <p:cxnSp>
        <p:nvCxnSpPr>
          <p:cNvPr id="56" name="Straight Arrow Connector 55"/>
          <p:cNvCxnSpPr/>
          <p:nvPr/>
        </p:nvCxnSpPr>
        <p:spPr>
          <a:xfrm flipH="1">
            <a:off x="5932252" y="1980028"/>
            <a:ext cx="1060900" cy="507306"/>
          </a:xfrm>
          <a:prstGeom prst="straightConnector1">
            <a:avLst/>
          </a:prstGeom>
          <a:ln w="53975">
            <a:solidFill>
              <a:srgbClr val="000090"/>
            </a:solidFill>
            <a:tailEnd type="stealth" w="lg" len="lg"/>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26829" y="2296576"/>
            <a:ext cx="1959532" cy="584776"/>
          </a:xfrm>
          <a:prstGeom prst="rect">
            <a:avLst/>
          </a:prstGeom>
          <a:noFill/>
        </p:spPr>
        <p:txBody>
          <a:bodyPr wrap="square" rtlCol="0">
            <a:spAutoFit/>
          </a:bodyPr>
          <a:lstStyle/>
          <a:p>
            <a:pPr algn="ctr"/>
            <a:r>
              <a:rPr lang="nl-NL" sz="3200" b="1" smtClean="0"/>
              <a:t>Users</a:t>
            </a:r>
          </a:p>
        </p:txBody>
      </p:sp>
      <p:sp>
        <p:nvSpPr>
          <p:cNvPr id="58" name="TextBox 57"/>
          <p:cNvSpPr txBox="1"/>
          <p:nvPr/>
        </p:nvSpPr>
        <p:spPr>
          <a:xfrm>
            <a:off x="2016810" y="1090047"/>
            <a:ext cx="1959532" cy="584776"/>
          </a:xfrm>
          <a:prstGeom prst="rect">
            <a:avLst/>
          </a:prstGeom>
          <a:noFill/>
        </p:spPr>
        <p:txBody>
          <a:bodyPr wrap="square" rtlCol="0">
            <a:spAutoFit/>
          </a:bodyPr>
          <a:lstStyle/>
          <a:p>
            <a:pPr algn="ctr"/>
            <a:r>
              <a:rPr lang="nl-NL" sz="3200" b="1" err="1" smtClean="0"/>
              <a:t>Products</a:t>
            </a:r>
            <a:endParaRPr lang="nl-NL" sz="3200" b="1" smtClean="0"/>
          </a:p>
        </p:txBody>
      </p:sp>
      <p:grpSp>
        <p:nvGrpSpPr>
          <p:cNvPr id="4" name="Group 3"/>
          <p:cNvGrpSpPr/>
          <p:nvPr/>
        </p:nvGrpSpPr>
        <p:grpSpPr>
          <a:xfrm>
            <a:off x="1548563" y="4950633"/>
            <a:ext cx="8468702" cy="1139557"/>
            <a:chOff x="3633427" y="1549203"/>
            <a:chExt cx="8468702" cy="1139557"/>
          </a:xfrm>
        </p:grpSpPr>
        <p:sp>
          <p:nvSpPr>
            <p:cNvPr id="20" name="TextBox 19"/>
            <p:cNvSpPr txBox="1"/>
            <p:nvPr/>
          </p:nvSpPr>
          <p:spPr>
            <a:xfrm>
              <a:off x="3633427" y="1549203"/>
              <a:ext cx="8468702" cy="584775"/>
            </a:xfrm>
            <a:prstGeom prst="rect">
              <a:avLst/>
            </a:prstGeom>
            <a:noFill/>
          </p:spPr>
          <p:txBody>
            <a:bodyPr wrap="square" rtlCol="0">
              <a:spAutoFit/>
            </a:bodyPr>
            <a:lstStyle/>
            <a:p>
              <a:pPr lvl="1"/>
              <a:r>
                <a:rPr lang="en-US" sz="3200" smtClean="0">
                  <a:solidFill>
                    <a:srgbClr val="000090"/>
                  </a:solidFill>
                </a:rPr>
                <a:t>(sum of node scores)</a:t>
              </a:r>
              <a:r>
                <a:rPr lang="en-US" sz="3200" b="1" smtClean="0">
                  <a:solidFill>
                    <a:srgbClr val="000090"/>
                  </a:solidFill>
                </a:rPr>
                <a:t> </a:t>
              </a:r>
              <a:r>
                <a:rPr lang="en-US" sz="3200" smtClean="0"/>
                <a:t>+ </a:t>
              </a:r>
              <a:r>
                <a:rPr lang="en-US" sz="3200" smtClean="0">
                  <a:solidFill>
                    <a:srgbClr val="C00000"/>
                  </a:solidFill>
                </a:rPr>
                <a:t>(sum of edge scores)</a:t>
              </a:r>
              <a:endParaRPr lang="en-US" sz="3200" i="1" baseline="-25000">
                <a:solidFill>
                  <a:srgbClr val="C00000"/>
                </a:solidFill>
              </a:endParaRPr>
            </a:p>
          </p:txBody>
        </p:sp>
        <p:sp>
          <p:nvSpPr>
            <p:cNvPr id="55" name="TextBox 54"/>
            <p:cNvSpPr txBox="1"/>
            <p:nvPr/>
          </p:nvSpPr>
          <p:spPr>
            <a:xfrm>
              <a:off x="6740405" y="2103985"/>
              <a:ext cx="2296765" cy="584775"/>
            </a:xfrm>
            <a:prstGeom prst="rect">
              <a:avLst/>
            </a:prstGeom>
            <a:noFill/>
          </p:spPr>
          <p:txBody>
            <a:bodyPr wrap="square" rtlCol="0">
              <a:spAutoFit/>
            </a:bodyPr>
            <a:lstStyle/>
            <a:p>
              <a:pPr algn="ctr"/>
              <a:r>
                <a:rPr lang="nl-NL" sz="3200" b="1" smtClean="0">
                  <a:latin typeface="Cambria Math" charset="0"/>
                  <a:ea typeface="Cambria Math" charset="0"/>
                  <a:cs typeface="Cambria Math" charset="0"/>
                </a:rPr>
                <a:t>|A| + |B|</a:t>
              </a:r>
            </a:p>
          </p:txBody>
        </p:sp>
      </p:gr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3" name="Straight Connector 62"/>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65" name="Freeform 64"/>
          <p:cNvSpPr/>
          <p:nvPr/>
        </p:nvSpPr>
        <p:spPr>
          <a:xfrm>
            <a:off x="2952129" y="2802136"/>
            <a:ext cx="2880704" cy="1849426"/>
          </a:xfrm>
          <a:custGeom>
            <a:avLst/>
            <a:gdLst>
              <a:gd name="connsiteX0" fmla="*/ 2591946 w 2880704"/>
              <a:gd name="connsiteY0" fmla="*/ 0 h 1849426"/>
              <a:gd name="connsiteX1" fmla="*/ 2873828 w 2880704"/>
              <a:gd name="connsiteY1" fmla="*/ 0 h 1849426"/>
              <a:gd name="connsiteX2" fmla="*/ 2880704 w 2880704"/>
              <a:gd name="connsiteY2" fmla="*/ 1849426 h 1849426"/>
              <a:gd name="connsiteX3" fmla="*/ 6875 w 2880704"/>
              <a:gd name="connsiteY3" fmla="*/ 1849426 h 1849426"/>
              <a:gd name="connsiteX4" fmla="*/ 0 w 2880704"/>
              <a:gd name="connsiteY4" fmla="*/ 1478166 h 1849426"/>
              <a:gd name="connsiteX5" fmla="*/ 2598821 w 2880704"/>
              <a:gd name="connsiteY5" fmla="*/ 1478166 h 1849426"/>
              <a:gd name="connsiteX6" fmla="*/ 2591946 w 2880704"/>
              <a:gd name="connsiteY6" fmla="*/ 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0704" h="1849426">
                <a:moveTo>
                  <a:pt x="2591946" y="0"/>
                </a:moveTo>
                <a:lnTo>
                  <a:pt x="2873828" y="0"/>
                </a:lnTo>
                <a:lnTo>
                  <a:pt x="2880704" y="1849426"/>
                </a:lnTo>
                <a:lnTo>
                  <a:pt x="6875" y="1849426"/>
                </a:lnTo>
                <a:lnTo>
                  <a:pt x="0" y="1478166"/>
                </a:lnTo>
                <a:lnTo>
                  <a:pt x="2598821" y="1478166"/>
                </a:lnTo>
                <a:cubicBezTo>
                  <a:pt x="2596529" y="985444"/>
                  <a:pt x="2594238" y="492722"/>
                  <a:pt x="2591946" y="0"/>
                </a:cubicBezTo>
                <a:close/>
              </a:path>
            </a:pathLst>
          </a:custGeom>
          <a:noFill/>
          <a:ln w="38100">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2043713" y="5564030"/>
            <a:ext cx="746172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0707960" y="5505414"/>
            <a:ext cx="538722" cy="584775"/>
          </a:xfrm>
          <a:prstGeom prst="rect">
            <a:avLst/>
          </a:prstGeom>
          <a:noFill/>
        </p:spPr>
        <p:txBody>
          <a:bodyPr wrap="square" rtlCol="0">
            <a:spAutoFit/>
          </a:bodyPr>
          <a:lstStyle/>
          <a:p>
            <a:r>
              <a:rPr lang="nl-NL" sz="3200" b="1" i="1" smtClean="0"/>
              <a:t>7</a:t>
            </a:r>
          </a:p>
        </p:txBody>
      </p:sp>
      <p:cxnSp>
        <p:nvCxnSpPr>
          <p:cNvPr id="70" name="Straight Connector 69"/>
          <p:cNvCxnSpPr/>
          <p:nvPr/>
        </p:nvCxnSpPr>
        <p:spPr>
          <a:xfrm>
            <a:off x="10224592" y="5564030"/>
            <a:ext cx="134014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9685100" y="5237723"/>
            <a:ext cx="1807498" cy="584775"/>
          </a:xfrm>
          <a:prstGeom prst="rect">
            <a:avLst/>
          </a:prstGeom>
          <a:noFill/>
        </p:spPr>
        <p:txBody>
          <a:bodyPr wrap="square" rtlCol="0">
            <a:spAutoFit/>
          </a:bodyPr>
          <a:lstStyle/>
          <a:p>
            <a:r>
              <a:rPr lang="nl-NL" sz="3200" i="1" smtClean="0"/>
              <a:t>=</a:t>
            </a:r>
          </a:p>
        </p:txBody>
      </p:sp>
      <p:sp>
        <p:nvSpPr>
          <p:cNvPr id="73" name="TextBox 72"/>
          <p:cNvSpPr txBox="1"/>
          <p:nvPr/>
        </p:nvSpPr>
        <p:spPr>
          <a:xfrm>
            <a:off x="6993152" y="2784489"/>
            <a:ext cx="1978373" cy="1077218"/>
          </a:xfrm>
          <a:prstGeom prst="rect">
            <a:avLst/>
          </a:prstGeom>
          <a:noFill/>
        </p:spPr>
        <p:txBody>
          <a:bodyPr wrap="square" rtlCol="0">
            <a:spAutoFit/>
          </a:bodyPr>
          <a:lstStyle/>
          <a:p>
            <a:pPr algn="ctr"/>
            <a:r>
              <a:rPr lang="nl-NL" sz="3200" err="1" smtClean="0">
                <a:solidFill>
                  <a:srgbClr val="C00000"/>
                </a:solidFill>
              </a:rPr>
              <a:t>Edge</a:t>
            </a:r>
            <a:r>
              <a:rPr lang="nl-NL" sz="3200" smtClean="0">
                <a:solidFill>
                  <a:srgbClr val="C00000"/>
                </a:solidFill>
              </a:rPr>
              <a:t> scores </a:t>
            </a:r>
            <a:r>
              <a:rPr lang="nl-NL" sz="3200" err="1" smtClean="0">
                <a:solidFill>
                  <a:srgbClr val="C00000"/>
                </a:solidFill>
              </a:rPr>
              <a:t>c</a:t>
            </a:r>
            <a:r>
              <a:rPr lang="nl-NL" sz="3200" baseline="-25000" err="1" smtClean="0">
                <a:solidFill>
                  <a:srgbClr val="C00000"/>
                </a:solidFill>
              </a:rPr>
              <a:t>ij</a:t>
            </a:r>
            <a:endParaRPr lang="nl-NL" sz="3200" baseline="-25000" smtClean="0">
              <a:solidFill>
                <a:srgbClr val="C00000"/>
              </a:solidFill>
            </a:endParaRPr>
          </a:p>
        </p:txBody>
      </p:sp>
      <p:cxnSp>
        <p:nvCxnSpPr>
          <p:cNvPr id="74" name="Straight Arrow Connector 73"/>
          <p:cNvCxnSpPr/>
          <p:nvPr/>
        </p:nvCxnSpPr>
        <p:spPr>
          <a:xfrm flipH="1" flipV="1">
            <a:off x="5287683" y="3086504"/>
            <a:ext cx="1773109" cy="430941"/>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12809" y="5233417"/>
            <a:ext cx="2394287" cy="584775"/>
          </a:xfrm>
          <a:prstGeom prst="rect">
            <a:avLst/>
          </a:prstGeom>
          <a:noFill/>
        </p:spPr>
        <p:txBody>
          <a:bodyPr wrap="square" rtlCol="0">
            <a:spAutoFit/>
          </a:bodyPr>
          <a:lstStyle/>
          <a:p>
            <a:pPr lvl="1"/>
            <a:r>
              <a:rPr lang="en-US" sz="3200" smtClean="0">
                <a:latin typeface="Cambria Math" charset="0"/>
                <a:ea typeface="Cambria Math" charset="0"/>
                <a:cs typeface="Cambria Math" charset="0"/>
              </a:rPr>
              <a:t>g(A, B) </a:t>
            </a:r>
            <a:r>
              <a:rPr lang="en-US" sz="3200" b="1" smtClean="0"/>
              <a:t>=</a:t>
            </a:r>
            <a:endParaRPr lang="en-US" sz="3200" baseline="-25000">
              <a:solidFill>
                <a:srgbClr val="C00000"/>
              </a:solidFill>
            </a:endParaRPr>
          </a:p>
        </p:txBody>
      </p:sp>
      <p:sp>
        <p:nvSpPr>
          <p:cNvPr id="59" name="TextBox 58"/>
          <p:cNvSpPr txBox="1"/>
          <p:nvPr/>
        </p:nvSpPr>
        <p:spPr>
          <a:xfrm>
            <a:off x="3656270" y="3262037"/>
            <a:ext cx="637954" cy="461665"/>
          </a:xfrm>
          <a:prstGeom prst="rect">
            <a:avLst/>
          </a:prstGeom>
          <a:noFill/>
        </p:spPr>
        <p:txBody>
          <a:bodyPr wrap="square" rtlCol="0">
            <a:spAutoFit/>
          </a:bodyPr>
          <a:lstStyle/>
          <a:p>
            <a:pPr algn="ctr"/>
            <a:r>
              <a:rPr lang="nl-NL" sz="2400" i="1" smtClean="0">
                <a:solidFill>
                  <a:srgbClr val="C00000"/>
                </a:solidFill>
              </a:rPr>
              <a:t>2</a:t>
            </a:r>
          </a:p>
        </p:txBody>
      </p:sp>
    </p:spTree>
    <p:extLst>
      <p:ext uri="{BB962C8B-B14F-4D97-AF65-F5344CB8AC3E}">
        <p14:creationId xmlns:p14="http://schemas.microsoft.com/office/powerpoint/2010/main" val="644436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243"/>
            <a:ext cx="11206163" cy="1124696"/>
          </a:xfrm>
        </p:spPr>
        <p:txBody>
          <a:bodyPr>
            <a:normAutofit/>
          </a:bodyPr>
          <a:lstStyle/>
          <a:p>
            <a:r>
              <a:rPr lang="en-US" smtClean="0"/>
              <a:t>How About Other Measures?</a:t>
            </a:r>
            <a:endParaRPr lang="en-US"/>
          </a:p>
        </p:txBody>
      </p:sp>
      <p:grpSp>
        <p:nvGrpSpPr>
          <p:cNvPr id="4" name="Group 3"/>
          <p:cNvGrpSpPr/>
          <p:nvPr/>
        </p:nvGrpSpPr>
        <p:grpSpPr>
          <a:xfrm>
            <a:off x="1657913" y="1439337"/>
            <a:ext cx="8468702" cy="1183376"/>
            <a:chOff x="3633427" y="1549203"/>
            <a:chExt cx="8468702" cy="1183376"/>
          </a:xfrm>
        </p:grpSpPr>
        <p:sp>
          <p:nvSpPr>
            <p:cNvPr id="20" name="TextBox 19"/>
            <p:cNvSpPr txBox="1"/>
            <p:nvPr/>
          </p:nvSpPr>
          <p:spPr>
            <a:xfrm>
              <a:off x="3633427" y="1549203"/>
              <a:ext cx="8468702" cy="584775"/>
            </a:xfrm>
            <a:prstGeom prst="rect">
              <a:avLst/>
            </a:prstGeom>
            <a:noFill/>
          </p:spPr>
          <p:txBody>
            <a:bodyPr wrap="square" rtlCol="0">
              <a:spAutoFit/>
            </a:bodyPr>
            <a:lstStyle/>
            <a:p>
              <a:pPr lvl="1"/>
              <a:r>
                <a:rPr lang="en-US" sz="3200" smtClean="0">
                  <a:solidFill>
                    <a:srgbClr val="000090"/>
                  </a:solidFill>
                </a:rPr>
                <a:t>(sum of node scores)</a:t>
              </a:r>
              <a:r>
                <a:rPr lang="en-US" sz="3200" b="1" smtClean="0">
                  <a:solidFill>
                    <a:srgbClr val="000090"/>
                  </a:solidFill>
                </a:rPr>
                <a:t> </a:t>
              </a:r>
              <a:r>
                <a:rPr lang="en-US" sz="3200" smtClean="0"/>
                <a:t>+ </a:t>
              </a:r>
              <a:r>
                <a:rPr lang="en-US" sz="3200" smtClean="0">
                  <a:solidFill>
                    <a:srgbClr val="C00000"/>
                  </a:solidFill>
                </a:rPr>
                <a:t>(sum of edge scores)</a:t>
              </a:r>
              <a:endParaRPr lang="en-US" sz="3200" i="1" baseline="-25000">
                <a:solidFill>
                  <a:srgbClr val="C00000"/>
                </a:solidFill>
              </a:endParaRPr>
            </a:p>
          </p:txBody>
        </p:sp>
        <p:sp>
          <p:nvSpPr>
            <p:cNvPr id="55" name="TextBox 54"/>
            <p:cNvSpPr txBox="1"/>
            <p:nvPr/>
          </p:nvSpPr>
          <p:spPr>
            <a:xfrm>
              <a:off x="6653183" y="2147804"/>
              <a:ext cx="2296765" cy="584775"/>
            </a:xfrm>
            <a:prstGeom prst="rect">
              <a:avLst/>
            </a:prstGeom>
            <a:noFill/>
          </p:spPr>
          <p:txBody>
            <a:bodyPr wrap="square" rtlCol="0">
              <a:spAutoFit/>
            </a:bodyPr>
            <a:lstStyle/>
            <a:p>
              <a:pPr algn="ctr"/>
              <a:r>
                <a:rPr lang="nl-NL" sz="3200" b="1" smtClean="0">
                  <a:latin typeface="Cambria Math" charset="0"/>
                  <a:ea typeface="Cambria Math" charset="0"/>
                  <a:cs typeface="Cambria Math" charset="0"/>
                </a:rPr>
                <a:t>|A| + |B|</a:t>
              </a:r>
            </a:p>
          </p:txBody>
        </p:sp>
      </p:gr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3" name="Straight Connector 62"/>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cxnSp>
        <p:nvCxnSpPr>
          <p:cNvPr id="68" name="Straight Connector 67"/>
          <p:cNvCxnSpPr/>
          <p:nvPr/>
        </p:nvCxnSpPr>
        <p:spPr>
          <a:xfrm>
            <a:off x="2153063" y="2052734"/>
            <a:ext cx="746172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103459" y="1722121"/>
            <a:ext cx="2394287" cy="584775"/>
          </a:xfrm>
          <a:prstGeom prst="rect">
            <a:avLst/>
          </a:prstGeom>
          <a:noFill/>
        </p:spPr>
        <p:txBody>
          <a:bodyPr wrap="square" rtlCol="0">
            <a:spAutoFit/>
          </a:bodyPr>
          <a:lstStyle/>
          <a:p>
            <a:pPr lvl="1"/>
            <a:r>
              <a:rPr lang="en-US" sz="3200" smtClean="0">
                <a:latin typeface="Cambria Math" charset="0"/>
                <a:ea typeface="Cambria Math" charset="0"/>
                <a:cs typeface="Cambria Math" charset="0"/>
              </a:rPr>
              <a:t>g(A, B) </a:t>
            </a:r>
            <a:r>
              <a:rPr lang="en-US" sz="3200" b="1" smtClean="0"/>
              <a:t>=</a:t>
            </a:r>
            <a:endParaRPr lang="en-US" sz="3200" baseline="-25000">
              <a:solidFill>
                <a:srgbClr val="C00000"/>
              </a:solidFill>
            </a:endParaRPr>
          </a:p>
        </p:txBody>
      </p:sp>
      <p:sp>
        <p:nvSpPr>
          <p:cNvPr id="77" name="TextBox 76"/>
          <p:cNvSpPr txBox="1"/>
          <p:nvPr/>
        </p:nvSpPr>
        <p:spPr>
          <a:xfrm>
            <a:off x="1142445" y="3556475"/>
            <a:ext cx="2296765" cy="584775"/>
          </a:xfrm>
          <a:prstGeom prst="rect">
            <a:avLst/>
          </a:prstGeom>
          <a:noFill/>
        </p:spPr>
        <p:txBody>
          <a:bodyPr wrap="square" rtlCol="0">
            <a:spAutoFit/>
          </a:bodyPr>
          <a:lstStyle/>
          <a:p>
            <a:pPr algn="ctr"/>
            <a:r>
              <a:rPr lang="nl-NL" sz="3200" b="1" smtClean="0">
                <a:latin typeface="Cambria Math" charset="0"/>
                <a:ea typeface="Cambria Math" charset="0"/>
                <a:cs typeface="Cambria Math" charset="0"/>
              </a:rPr>
              <a:t>|A| </a:t>
            </a:r>
            <a:r>
              <a:rPr lang="bg-BG" sz="3200" b="1">
                <a:latin typeface="Cambria Math" charset="0"/>
                <a:ea typeface="Cambria Math" charset="0"/>
                <a:cs typeface="Cambria Math" charset="0"/>
              </a:rPr>
              <a:t>•</a:t>
            </a:r>
            <a:r>
              <a:rPr lang="nl-NL" sz="3200" b="1" smtClean="0">
                <a:latin typeface="Cambria Math" charset="0"/>
                <a:ea typeface="Cambria Math" charset="0"/>
                <a:cs typeface="Cambria Math" charset="0"/>
              </a:rPr>
              <a:t> |B|</a:t>
            </a:r>
          </a:p>
        </p:txBody>
      </p:sp>
      <p:sp>
        <p:nvSpPr>
          <p:cNvPr id="3" name="Oval 2"/>
          <p:cNvSpPr/>
          <p:nvPr/>
        </p:nvSpPr>
        <p:spPr>
          <a:xfrm>
            <a:off x="4677668" y="2052734"/>
            <a:ext cx="2296765" cy="6082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flipH="1">
            <a:off x="3133165" y="2528561"/>
            <a:ext cx="1731731" cy="999291"/>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81" name="Picture 2" descr="mage result for square root symb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547" y="3637156"/>
            <a:ext cx="1785449" cy="619367"/>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677668" y="3677498"/>
            <a:ext cx="2296765" cy="584775"/>
          </a:xfrm>
          <a:prstGeom prst="rect">
            <a:avLst/>
          </a:prstGeom>
          <a:noFill/>
        </p:spPr>
        <p:txBody>
          <a:bodyPr wrap="square" rtlCol="0">
            <a:spAutoFit/>
          </a:bodyPr>
          <a:lstStyle/>
          <a:p>
            <a:pPr algn="ctr"/>
            <a:r>
              <a:rPr lang="nl-NL" sz="3200" b="1" smtClean="0">
                <a:latin typeface="Cambria Math" charset="0"/>
                <a:ea typeface="Cambria Math" charset="0"/>
                <a:cs typeface="Cambria Math" charset="0"/>
              </a:rPr>
              <a:t>|A| </a:t>
            </a:r>
            <a:r>
              <a:rPr lang="bg-BG" sz="3200" b="1">
                <a:latin typeface="Cambria Math" charset="0"/>
                <a:ea typeface="Cambria Math" charset="0"/>
                <a:cs typeface="Cambria Math" charset="0"/>
              </a:rPr>
              <a:t>•</a:t>
            </a:r>
            <a:r>
              <a:rPr lang="nl-NL" sz="3200" b="1" smtClean="0">
                <a:latin typeface="Cambria Math" charset="0"/>
                <a:ea typeface="Cambria Math" charset="0"/>
                <a:cs typeface="Cambria Math" charset="0"/>
              </a:rPr>
              <a:t> |B|</a:t>
            </a:r>
          </a:p>
        </p:txBody>
      </p:sp>
      <p:cxnSp>
        <p:nvCxnSpPr>
          <p:cNvPr id="83" name="Straight Arrow Connector 82"/>
          <p:cNvCxnSpPr/>
          <p:nvPr/>
        </p:nvCxnSpPr>
        <p:spPr>
          <a:xfrm flipH="1">
            <a:off x="5822576" y="2693985"/>
            <a:ext cx="3475" cy="862490"/>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6794130" y="2528560"/>
            <a:ext cx="1435470" cy="999292"/>
          </a:xfrm>
          <a:prstGeom prst="straightConnector1">
            <a:avLst/>
          </a:prstGeom>
          <a:ln w="53975">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7171085" y="3654451"/>
            <a:ext cx="5020915" cy="584775"/>
          </a:xfrm>
          <a:prstGeom prst="rect">
            <a:avLst/>
          </a:prstGeom>
          <a:noFill/>
        </p:spPr>
        <p:txBody>
          <a:bodyPr wrap="square" rtlCol="0">
            <a:spAutoFit/>
          </a:bodyPr>
          <a:lstStyle/>
          <a:p>
            <a:pPr lvl="1"/>
            <a:r>
              <a:rPr lang="en-US" sz="3200" smtClean="0"/>
              <a:t>Probabilistic Approach</a:t>
            </a:r>
            <a:endParaRPr lang="en-US" sz="3200" i="1" baseline="-25000"/>
          </a:p>
        </p:txBody>
      </p:sp>
      <p:sp>
        <p:nvSpPr>
          <p:cNvPr id="46" name="Cross 45"/>
          <p:cNvSpPr/>
          <p:nvPr/>
        </p:nvSpPr>
        <p:spPr>
          <a:xfrm rot="2700000">
            <a:off x="1904490" y="4283022"/>
            <a:ext cx="731520" cy="731520"/>
          </a:xfrm>
          <a:prstGeom prst="plus">
            <a:avLst>
              <a:gd name="adj" fmla="val 37963"/>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40751" y="4296865"/>
            <a:ext cx="763649" cy="763649"/>
          </a:xfrm>
          <a:prstGeom prst="rect">
            <a:avLst/>
          </a:prstGeom>
        </p:spPr>
      </p:pic>
      <p:pic>
        <p:nvPicPr>
          <p:cNvPr id="87" name="Picture 8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32967" y="4296865"/>
            <a:ext cx="763649" cy="763649"/>
          </a:xfrm>
          <a:prstGeom prst="rect">
            <a:avLst/>
          </a:prstGeom>
        </p:spPr>
      </p:pic>
      <p:pic>
        <p:nvPicPr>
          <p:cNvPr id="88" name="Picture 8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56207" y="1749356"/>
            <a:ext cx="763649" cy="763649"/>
          </a:xfrm>
          <a:prstGeom prst="rect">
            <a:avLst/>
          </a:prstGeom>
        </p:spPr>
      </p:pic>
      <p:sp>
        <p:nvSpPr>
          <p:cNvPr id="47" name="TextBox 46"/>
          <p:cNvSpPr txBox="1"/>
          <p:nvPr/>
        </p:nvSpPr>
        <p:spPr>
          <a:xfrm>
            <a:off x="5011551" y="5180795"/>
            <a:ext cx="3318281" cy="584775"/>
          </a:xfrm>
          <a:prstGeom prst="rect">
            <a:avLst/>
          </a:prstGeom>
          <a:noFill/>
        </p:spPr>
        <p:txBody>
          <a:bodyPr wrap="none" rtlCol="0">
            <a:spAutoFit/>
          </a:bodyPr>
          <a:lstStyle/>
          <a:p>
            <a:r>
              <a:rPr lang="en-US" sz="3200" b="1" i="1">
                <a:solidFill>
                  <a:srgbClr val="00118B"/>
                </a:solidFill>
              </a:rPr>
              <a:t>M-Zoom </a:t>
            </a:r>
            <a:r>
              <a:rPr lang="en-US" sz="3200">
                <a:solidFill>
                  <a:srgbClr val="00118B"/>
                </a:solidFill>
              </a:rPr>
              <a:t>[ECML16]</a:t>
            </a:r>
            <a:endParaRPr lang="en-US" sz="3200" b="1">
              <a:solidFill>
                <a:srgbClr val="00118B"/>
              </a:solidFill>
            </a:endParaRPr>
          </a:p>
        </p:txBody>
      </p:sp>
      <p:sp>
        <p:nvSpPr>
          <p:cNvPr id="89" name="TextBox 88"/>
          <p:cNvSpPr txBox="1"/>
          <p:nvPr/>
        </p:nvSpPr>
        <p:spPr>
          <a:xfrm>
            <a:off x="8938291" y="5168210"/>
            <a:ext cx="2537618" cy="584775"/>
          </a:xfrm>
          <a:prstGeom prst="rect">
            <a:avLst/>
          </a:prstGeom>
          <a:noFill/>
        </p:spPr>
        <p:txBody>
          <a:bodyPr wrap="none" rtlCol="0">
            <a:spAutoFit/>
          </a:bodyPr>
          <a:lstStyle/>
          <a:p>
            <a:r>
              <a:rPr lang="en-US" sz="3200" b="1" i="1">
                <a:solidFill>
                  <a:srgbClr val="00118B"/>
                </a:solidFill>
              </a:rPr>
              <a:t>TellTail</a:t>
            </a:r>
            <a:r>
              <a:rPr lang="en-US" sz="3200">
                <a:solidFill>
                  <a:srgbClr val="00118B"/>
                </a:solidFill>
              </a:rPr>
              <a:t> (Ch. 3)</a:t>
            </a:r>
            <a:endParaRPr lang="en-US" sz="3200" b="1" i="1">
              <a:solidFill>
                <a:srgbClr val="00118B"/>
              </a:solidFill>
            </a:endParaRPr>
          </a:p>
        </p:txBody>
      </p:sp>
      <p:sp>
        <p:nvSpPr>
          <p:cNvPr id="90" name="TextBox 89"/>
          <p:cNvSpPr txBox="1"/>
          <p:nvPr/>
        </p:nvSpPr>
        <p:spPr>
          <a:xfrm>
            <a:off x="870284" y="5060514"/>
            <a:ext cx="2841086" cy="1077218"/>
          </a:xfrm>
          <a:prstGeom prst="rect">
            <a:avLst/>
          </a:prstGeom>
          <a:noFill/>
        </p:spPr>
        <p:txBody>
          <a:bodyPr wrap="square" rtlCol="0">
            <a:spAutoFit/>
          </a:bodyPr>
          <a:lstStyle/>
          <a:p>
            <a:pPr algn="ctr"/>
            <a:r>
              <a:rPr lang="en-US" sz="3200">
                <a:solidFill>
                  <a:srgbClr val="00118B"/>
                </a:solidFill>
              </a:rPr>
              <a:t>(Maximized at single edge)</a:t>
            </a:r>
          </a:p>
        </p:txBody>
      </p:sp>
    </p:spTree>
    <p:extLst>
      <p:ext uri="{BB962C8B-B14F-4D97-AF65-F5344CB8AC3E}">
        <p14:creationId xmlns:p14="http://schemas.microsoft.com/office/powerpoint/2010/main" val="1989624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750"/>
            <a:ext cx="9816548" cy="1124696"/>
          </a:xfrm>
        </p:spPr>
        <p:txBody>
          <a:bodyPr/>
          <a:lstStyle/>
          <a:p>
            <a:r>
              <a:rPr lang="en-US" smtClean="0"/>
              <a:t>Proposed Edge Scores</a:t>
            </a:r>
            <a:endParaRPr lang="en-US"/>
          </a:p>
        </p:txBody>
      </p:sp>
      <p:sp>
        <p:nvSpPr>
          <p:cNvPr id="10" name="TextBox 9"/>
          <p:cNvSpPr txBox="1"/>
          <p:nvPr/>
        </p:nvSpPr>
        <p:spPr>
          <a:xfrm>
            <a:off x="406336" y="5248042"/>
            <a:ext cx="8111934" cy="1077218"/>
          </a:xfrm>
          <a:prstGeom prst="rect">
            <a:avLst/>
          </a:prstGeom>
          <a:noFill/>
        </p:spPr>
        <p:txBody>
          <a:bodyPr wrap="square" rtlCol="0">
            <a:spAutoFit/>
          </a:bodyPr>
          <a:lstStyle/>
          <a:p>
            <a:r>
              <a:rPr lang="en-US" sz="3200" b="1" smtClean="0">
                <a:latin typeface="+mj-lt"/>
              </a:rPr>
              <a:t>FRAUDAR edge scores</a:t>
            </a:r>
            <a:r>
              <a:rPr lang="en-US" sz="3200" smtClean="0">
                <a:latin typeface="+mj-lt"/>
              </a:rPr>
              <a:t>: </a:t>
            </a:r>
            <a:br>
              <a:rPr lang="en-US" sz="3200" smtClean="0">
                <a:latin typeface="+mj-lt"/>
              </a:rPr>
            </a:br>
            <a:r>
              <a:rPr lang="en-US" sz="3200" smtClean="0">
                <a:latin typeface="+mj-lt"/>
              </a:rPr>
              <a:t>	</a:t>
            </a:r>
            <a:r>
              <a:rPr lang="en-US" sz="3200" i="1" err="1" smtClean="0">
                <a:latin typeface="Cambria Math" charset="0"/>
                <a:ea typeface="Cambria Math" charset="0"/>
                <a:cs typeface="Cambria Math" charset="0"/>
              </a:rPr>
              <a:t>c</a:t>
            </a:r>
            <a:r>
              <a:rPr lang="en-US" sz="3200" i="1" baseline="-25000" err="1" smtClean="0">
                <a:latin typeface="Cambria Math" charset="0"/>
                <a:ea typeface="Cambria Math" charset="0"/>
                <a:cs typeface="Cambria Math" charset="0"/>
              </a:rPr>
              <a:t>ij</a:t>
            </a:r>
            <a:r>
              <a:rPr lang="en-US" sz="3200" i="1" baseline="-25000" smtClean="0"/>
              <a:t> </a:t>
            </a:r>
            <a:r>
              <a:rPr lang="en-US" sz="3200" i="1" smtClean="0"/>
              <a:t>= </a:t>
            </a:r>
            <a:r>
              <a:rPr lang="en-US" sz="3200" i="1" smtClean="0">
                <a:latin typeface="Cambria Math" charset="0"/>
                <a:ea typeface="Cambria Math" charset="0"/>
                <a:cs typeface="Cambria Math" charset="0"/>
              </a:rPr>
              <a:t>1/log</a:t>
            </a:r>
            <a:r>
              <a:rPr lang="en-US" sz="3200" i="1" smtClean="0"/>
              <a:t>(unweighted sum of </a:t>
            </a:r>
            <a:r>
              <a:rPr lang="en-US" sz="3200" i="1" err="1" smtClean="0"/>
              <a:t>jth</a:t>
            </a:r>
            <a:r>
              <a:rPr lang="en-US" sz="3200" i="1" smtClean="0"/>
              <a:t> column)</a:t>
            </a:r>
            <a:endParaRPr lang="en-US" sz="3200" smtClean="0">
              <a:latin typeface="+mj-lt"/>
            </a:endParaRPr>
          </a:p>
        </p:txBody>
      </p:sp>
      <p:sp>
        <p:nvSpPr>
          <p:cNvPr id="16" name="TextBox 15"/>
          <p:cNvSpPr txBox="1"/>
          <p:nvPr/>
        </p:nvSpPr>
        <p:spPr>
          <a:xfrm>
            <a:off x="5861240" y="1972077"/>
            <a:ext cx="5445881" cy="2554545"/>
          </a:xfrm>
          <a:prstGeom prst="rect">
            <a:avLst/>
          </a:prstGeom>
          <a:noFill/>
        </p:spPr>
        <p:txBody>
          <a:bodyPr wrap="square" rtlCol="0">
            <a:spAutoFit/>
          </a:bodyPr>
          <a:lstStyle/>
          <a:p>
            <a:pPr marL="457200" indent="-457200">
              <a:buFont typeface="Arial"/>
              <a:buChar char="•"/>
            </a:pPr>
            <a:r>
              <a:rPr lang="en-US" sz="3200" smtClean="0">
                <a:latin typeface="+mj-lt"/>
              </a:rPr>
              <a:t>Popular products (      ) are not necessarily suspicious</a:t>
            </a:r>
          </a:p>
          <a:p>
            <a:pPr marL="457200" indent="-457200">
              <a:buFont typeface="Arial"/>
              <a:buChar char="•"/>
            </a:pPr>
            <a:r>
              <a:rPr lang="en-US" sz="3200" smtClean="0">
                <a:latin typeface="+mj-lt"/>
              </a:rPr>
              <a:t>Fraudulent products (      ) have a high fraction of edges from fraud</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6924" y="1438111"/>
            <a:ext cx="1023397" cy="766560"/>
          </a:xfrm>
          <a:prstGeom prst="rect">
            <a:avLst/>
          </a:prstGeom>
        </p:spPr>
      </p:pic>
      <p:sp>
        <p:nvSpPr>
          <p:cNvPr id="18" name="Cloud Callout 17"/>
          <p:cNvSpPr/>
          <p:nvPr/>
        </p:nvSpPr>
        <p:spPr>
          <a:xfrm>
            <a:off x="9010485" y="5172257"/>
            <a:ext cx="1782323" cy="777624"/>
          </a:xfrm>
          <a:prstGeom prst="cloudCallout">
            <a:avLst>
              <a:gd name="adj1" fmla="val -85253"/>
              <a:gd name="adj2" fmla="val 56994"/>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9472758" y="5338039"/>
            <a:ext cx="793607" cy="461665"/>
          </a:xfrm>
          <a:prstGeom prst="rect">
            <a:avLst/>
          </a:prstGeom>
          <a:noFill/>
        </p:spPr>
        <p:txBody>
          <a:bodyPr wrap="none" rtlCol="0">
            <a:spAutoFit/>
          </a:bodyPr>
          <a:lstStyle/>
          <a:p>
            <a:r>
              <a:rPr lang="en-US" sz="2400" err="1" smtClean="0">
                <a:solidFill>
                  <a:srgbClr val="000000"/>
                </a:solidFill>
              </a:rPr>
              <a:t>tf-</a:t>
            </a:r>
            <a:r>
              <a:rPr lang="en-US" sz="2400" u="sng" err="1" smtClean="0">
                <a:solidFill>
                  <a:srgbClr val="000000"/>
                </a:solidFill>
              </a:rPr>
              <a:t>idf</a:t>
            </a:r>
            <a:endParaRPr lang="en-US" sz="2400" u="sng">
              <a:solidFill>
                <a:srgbClr val="000000"/>
              </a:solidFill>
            </a:endParaRPr>
          </a:p>
        </p:txBody>
      </p:sp>
      <p:pic>
        <p:nvPicPr>
          <p:cNvPr id="20" name="Picture 19"/>
          <p:cNvPicPr>
            <a:picLocks noChangeAspect="1"/>
          </p:cNvPicPr>
          <p:nvPr/>
        </p:nvPicPr>
        <p:blipFill>
          <a:blip r:embed="rId4"/>
          <a:stretch>
            <a:fillRect/>
          </a:stretch>
        </p:blipFill>
        <p:spPr>
          <a:xfrm>
            <a:off x="1789713" y="2433272"/>
            <a:ext cx="3426187" cy="2862384"/>
          </a:xfrm>
          <a:prstGeom prst="rect">
            <a:avLst/>
          </a:prstGeom>
        </p:spPr>
      </p:pic>
      <p:cxnSp>
        <p:nvCxnSpPr>
          <p:cNvPr id="21" name="Straight Arrow Connector 20"/>
          <p:cNvCxnSpPr/>
          <p:nvPr/>
        </p:nvCxnSpPr>
        <p:spPr>
          <a:xfrm>
            <a:off x="2045556" y="2188388"/>
            <a:ext cx="0" cy="263848"/>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840401" y="2416339"/>
            <a:ext cx="767541" cy="667486"/>
          </a:xfrm>
          <a:prstGeom prst="rect">
            <a:avLst/>
          </a:prstGeom>
          <a:noFill/>
          <a:ln w="50800">
            <a:solidFill>
              <a:schemeClr val="accent5">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667" y="2172131"/>
            <a:ext cx="1504195" cy="1077218"/>
          </a:xfrm>
          <a:prstGeom prst="rect">
            <a:avLst/>
          </a:prstGeom>
          <a:noFill/>
        </p:spPr>
        <p:txBody>
          <a:bodyPr wrap="square" rtlCol="0">
            <a:spAutoFit/>
          </a:bodyPr>
          <a:lstStyle/>
          <a:p>
            <a:pPr algn="ctr"/>
            <a:r>
              <a:rPr lang="nl-NL" sz="3200" b="1" err="1" smtClean="0">
                <a:solidFill>
                  <a:schemeClr val="accent5">
                    <a:lumMod val="75000"/>
                  </a:schemeClr>
                </a:solidFill>
              </a:rPr>
              <a:t>Honest</a:t>
            </a:r>
            <a:r>
              <a:rPr lang="nl-NL" sz="3200" b="1">
                <a:solidFill>
                  <a:schemeClr val="accent5">
                    <a:lumMod val="75000"/>
                  </a:schemeClr>
                </a:solidFill>
              </a:rPr>
              <a:t> </a:t>
            </a:r>
            <a:r>
              <a:rPr lang="nl-NL" sz="3200" b="1" smtClean="0">
                <a:solidFill>
                  <a:schemeClr val="accent5">
                    <a:lumMod val="75000"/>
                  </a:schemeClr>
                </a:solidFill>
              </a:rPr>
              <a:t>users</a:t>
            </a:r>
            <a:endParaRPr lang="nl-NL" sz="3200" b="1" baseline="-25000" smtClean="0">
              <a:solidFill>
                <a:schemeClr val="accent5">
                  <a:lumMod val="75000"/>
                </a:schemeClr>
              </a:solidFill>
            </a:endParaRPr>
          </a:p>
        </p:txBody>
      </p:sp>
      <p:cxnSp>
        <p:nvCxnSpPr>
          <p:cNvPr id="24" name="Straight Arrow Connector 23"/>
          <p:cNvCxnSpPr/>
          <p:nvPr/>
        </p:nvCxnSpPr>
        <p:spPr>
          <a:xfrm flipV="1">
            <a:off x="1299526" y="2963258"/>
            <a:ext cx="540875" cy="2"/>
          </a:xfrm>
          <a:prstGeom prst="straightConnector1">
            <a:avLst/>
          </a:prstGeom>
          <a:ln w="38100">
            <a:solidFill>
              <a:schemeClr val="accent5">
                <a:lumMod val="75000"/>
              </a:schemeClr>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392068" y="2188388"/>
            <a:ext cx="0" cy="263848"/>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816489" y="1269096"/>
            <a:ext cx="1337578" cy="970587"/>
            <a:chOff x="3641678" y="1269096"/>
            <a:chExt cx="1337578" cy="970587"/>
          </a:xfrm>
        </p:grpSpPr>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95523" y="1577321"/>
              <a:ext cx="711200" cy="662362"/>
            </a:xfrm>
            <a:prstGeom prst="rect">
              <a:avLst/>
            </a:prstGeom>
          </p:spPr>
        </p:pic>
        <p:sp>
          <p:nvSpPr>
            <p:cNvPr id="27" name="Freeform 26"/>
            <p:cNvSpPr/>
            <p:nvPr/>
          </p:nvSpPr>
          <p:spPr>
            <a:xfrm>
              <a:off x="3641678" y="1299391"/>
              <a:ext cx="254668" cy="270933"/>
            </a:xfrm>
            <a:custGeom>
              <a:avLst/>
              <a:gdLst>
                <a:gd name="connsiteX0" fmla="*/ 42980 w 254668"/>
                <a:gd name="connsiteY0" fmla="*/ 0 h 270933"/>
                <a:gd name="connsiteX1" fmla="*/ 9113 w 254668"/>
                <a:gd name="connsiteY1" fmla="*/ 50800 h 270933"/>
                <a:gd name="connsiteX2" fmla="*/ 646 w 254668"/>
                <a:gd name="connsiteY2" fmla="*/ 118533 h 270933"/>
                <a:gd name="connsiteX3" fmla="*/ 17580 w 254668"/>
                <a:gd name="connsiteY3" fmla="*/ 143933 h 270933"/>
                <a:gd name="connsiteX4" fmla="*/ 51446 w 254668"/>
                <a:gd name="connsiteY4" fmla="*/ 152400 h 270933"/>
                <a:gd name="connsiteX5" fmla="*/ 136113 w 254668"/>
                <a:gd name="connsiteY5" fmla="*/ 160866 h 270933"/>
                <a:gd name="connsiteX6" fmla="*/ 178446 w 254668"/>
                <a:gd name="connsiteY6" fmla="*/ 177800 h 270933"/>
                <a:gd name="connsiteX7" fmla="*/ 220780 w 254668"/>
                <a:gd name="connsiteY7" fmla="*/ 220133 h 270933"/>
                <a:gd name="connsiteX8" fmla="*/ 246180 w 254668"/>
                <a:gd name="connsiteY8" fmla="*/ 237066 h 270933"/>
                <a:gd name="connsiteX9" fmla="*/ 254646 w 254668"/>
                <a:gd name="connsiteY9" fmla="*/ 270933 h 2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668" h="270933">
                  <a:moveTo>
                    <a:pt x="42980" y="0"/>
                  </a:moveTo>
                  <a:cubicBezTo>
                    <a:pt x="31691" y="16933"/>
                    <a:pt x="15958" y="31634"/>
                    <a:pt x="9113" y="50800"/>
                  </a:cubicBezTo>
                  <a:cubicBezTo>
                    <a:pt x="1460" y="72228"/>
                    <a:pt x="-1414" y="95873"/>
                    <a:pt x="646" y="118533"/>
                  </a:cubicBezTo>
                  <a:cubicBezTo>
                    <a:pt x="1567" y="128667"/>
                    <a:pt x="9113" y="138288"/>
                    <a:pt x="17580" y="143933"/>
                  </a:cubicBezTo>
                  <a:cubicBezTo>
                    <a:pt x="27262" y="150388"/>
                    <a:pt x="39927" y="150754"/>
                    <a:pt x="51446" y="152400"/>
                  </a:cubicBezTo>
                  <a:cubicBezTo>
                    <a:pt x="79524" y="156411"/>
                    <a:pt x="107891" y="158044"/>
                    <a:pt x="136113" y="160866"/>
                  </a:cubicBezTo>
                  <a:cubicBezTo>
                    <a:pt x="150224" y="166511"/>
                    <a:pt x="165995" y="169084"/>
                    <a:pt x="178446" y="177800"/>
                  </a:cubicBezTo>
                  <a:cubicBezTo>
                    <a:pt x="194795" y="189244"/>
                    <a:pt x="204175" y="209063"/>
                    <a:pt x="220780" y="220133"/>
                  </a:cubicBezTo>
                  <a:lnTo>
                    <a:pt x="246180" y="237066"/>
                  </a:lnTo>
                  <a:cubicBezTo>
                    <a:pt x="255538" y="265144"/>
                    <a:pt x="254646" y="253541"/>
                    <a:pt x="254646" y="270933"/>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4158420" y="1269096"/>
              <a:ext cx="93505" cy="211667"/>
            </a:xfrm>
            <a:custGeom>
              <a:avLst/>
              <a:gdLst>
                <a:gd name="connsiteX0" fmla="*/ 93505 w 93505"/>
                <a:gd name="connsiteY0" fmla="*/ 0 h 211667"/>
                <a:gd name="connsiteX1" fmla="*/ 8838 w 93505"/>
                <a:gd name="connsiteY1" fmla="*/ 16934 h 211667"/>
                <a:gd name="connsiteX2" fmla="*/ 34238 w 93505"/>
                <a:gd name="connsiteY2" fmla="*/ 127000 h 211667"/>
                <a:gd name="connsiteX3" fmla="*/ 51171 w 93505"/>
                <a:gd name="connsiteY3" fmla="*/ 143934 h 211667"/>
                <a:gd name="connsiteX4" fmla="*/ 42705 w 93505"/>
                <a:gd name="connsiteY4" fmla="*/ 211667 h 21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5" h="211667">
                  <a:moveTo>
                    <a:pt x="93505" y="0"/>
                  </a:moveTo>
                  <a:cubicBezTo>
                    <a:pt x="65283" y="5645"/>
                    <a:pt x="26107" y="-6091"/>
                    <a:pt x="8838" y="16934"/>
                  </a:cubicBezTo>
                  <a:cubicBezTo>
                    <a:pt x="-14457" y="47994"/>
                    <a:pt x="13331" y="100865"/>
                    <a:pt x="34238" y="127000"/>
                  </a:cubicBezTo>
                  <a:cubicBezTo>
                    <a:pt x="39225" y="133233"/>
                    <a:pt x="45527" y="138289"/>
                    <a:pt x="51171" y="143934"/>
                  </a:cubicBezTo>
                  <a:lnTo>
                    <a:pt x="42705" y="211667"/>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522857" y="1353764"/>
              <a:ext cx="237066" cy="254025"/>
            </a:xfrm>
            <a:custGeom>
              <a:avLst/>
              <a:gdLst>
                <a:gd name="connsiteX0" fmla="*/ 237066 w 237066"/>
                <a:gd name="connsiteY0" fmla="*/ 8466 h 254025"/>
                <a:gd name="connsiteX1" fmla="*/ 194733 w 237066"/>
                <a:gd name="connsiteY1" fmla="*/ 0 h 254025"/>
                <a:gd name="connsiteX2" fmla="*/ 143933 w 237066"/>
                <a:gd name="connsiteY2" fmla="*/ 160866 h 254025"/>
                <a:gd name="connsiteX3" fmla="*/ 152400 w 237066"/>
                <a:gd name="connsiteY3" fmla="*/ 186266 h 254025"/>
                <a:gd name="connsiteX4" fmla="*/ 93133 w 237066"/>
                <a:gd name="connsiteY4" fmla="*/ 228600 h 254025"/>
                <a:gd name="connsiteX5" fmla="*/ 67733 w 237066"/>
                <a:gd name="connsiteY5" fmla="*/ 245533 h 254025"/>
                <a:gd name="connsiteX6" fmla="*/ 0 w 237066"/>
                <a:gd name="connsiteY6" fmla="*/ 254000 h 2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66" h="254025">
                  <a:moveTo>
                    <a:pt x="237066" y="8466"/>
                  </a:moveTo>
                  <a:cubicBezTo>
                    <a:pt x="222955" y="5644"/>
                    <a:pt x="209123" y="0"/>
                    <a:pt x="194733" y="0"/>
                  </a:cubicBezTo>
                  <a:cubicBezTo>
                    <a:pt x="86290" y="0"/>
                    <a:pt x="131323" y="28467"/>
                    <a:pt x="143933" y="160866"/>
                  </a:cubicBezTo>
                  <a:cubicBezTo>
                    <a:pt x="144779" y="169750"/>
                    <a:pt x="149578" y="177799"/>
                    <a:pt x="152400" y="186266"/>
                  </a:cubicBezTo>
                  <a:cubicBezTo>
                    <a:pt x="111028" y="227638"/>
                    <a:pt x="145138" y="198883"/>
                    <a:pt x="93133" y="228600"/>
                  </a:cubicBezTo>
                  <a:cubicBezTo>
                    <a:pt x="84298" y="233649"/>
                    <a:pt x="77386" y="242315"/>
                    <a:pt x="67733" y="245533"/>
                  </a:cubicBezTo>
                  <a:cubicBezTo>
                    <a:pt x="39548" y="254928"/>
                    <a:pt x="24834" y="254000"/>
                    <a:pt x="0" y="25400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4606723" y="1845216"/>
              <a:ext cx="372533" cy="102090"/>
            </a:xfrm>
            <a:custGeom>
              <a:avLst/>
              <a:gdLst>
                <a:gd name="connsiteX0" fmla="*/ 0 w 372533"/>
                <a:gd name="connsiteY0" fmla="*/ 51290 h 102090"/>
                <a:gd name="connsiteX1" fmla="*/ 42333 w 372533"/>
                <a:gd name="connsiteY1" fmla="*/ 8957 h 102090"/>
                <a:gd name="connsiteX2" fmla="*/ 143933 w 372533"/>
                <a:gd name="connsiteY2" fmla="*/ 8957 h 102090"/>
                <a:gd name="connsiteX3" fmla="*/ 169333 w 372533"/>
                <a:gd name="connsiteY3" fmla="*/ 25890 h 102090"/>
                <a:gd name="connsiteX4" fmla="*/ 203200 w 372533"/>
                <a:gd name="connsiteY4" fmla="*/ 68224 h 102090"/>
                <a:gd name="connsiteX5" fmla="*/ 262467 w 372533"/>
                <a:gd name="connsiteY5" fmla="*/ 102090 h 102090"/>
                <a:gd name="connsiteX6" fmla="*/ 364067 w 372533"/>
                <a:gd name="connsiteY6" fmla="*/ 68224 h 102090"/>
                <a:gd name="connsiteX7" fmla="*/ 372533 w 372533"/>
                <a:gd name="connsiteY7" fmla="*/ 51290 h 10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3" h="102090">
                  <a:moveTo>
                    <a:pt x="0" y="51290"/>
                  </a:moveTo>
                  <a:cubicBezTo>
                    <a:pt x="14111" y="37179"/>
                    <a:pt x="26368" y="20931"/>
                    <a:pt x="42333" y="8957"/>
                  </a:cubicBezTo>
                  <a:cubicBezTo>
                    <a:pt x="67957" y="-10261"/>
                    <a:pt x="127648" y="7147"/>
                    <a:pt x="143933" y="8957"/>
                  </a:cubicBezTo>
                  <a:cubicBezTo>
                    <a:pt x="152400" y="14601"/>
                    <a:pt x="162138" y="18695"/>
                    <a:pt x="169333" y="25890"/>
                  </a:cubicBezTo>
                  <a:cubicBezTo>
                    <a:pt x="213336" y="69892"/>
                    <a:pt x="161311" y="34712"/>
                    <a:pt x="203200" y="68224"/>
                  </a:cubicBezTo>
                  <a:cubicBezTo>
                    <a:pt x="223144" y="84179"/>
                    <a:pt x="239292" y="90503"/>
                    <a:pt x="262467" y="102090"/>
                  </a:cubicBezTo>
                  <a:cubicBezTo>
                    <a:pt x="296122" y="96481"/>
                    <a:pt x="337818" y="94473"/>
                    <a:pt x="364067" y="68224"/>
                  </a:cubicBezTo>
                  <a:cubicBezTo>
                    <a:pt x="368529" y="63762"/>
                    <a:pt x="369711" y="56935"/>
                    <a:pt x="372533" y="5129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329967" y="1404245"/>
            <a:ext cx="1380809" cy="830997"/>
          </a:xfrm>
          <a:prstGeom prst="rect">
            <a:avLst/>
          </a:prstGeom>
          <a:noFill/>
        </p:spPr>
        <p:txBody>
          <a:bodyPr wrap="square" rtlCol="0">
            <a:spAutoFit/>
          </a:bodyPr>
          <a:lstStyle/>
          <a:p>
            <a:r>
              <a:rPr lang="en-US" sz="2400" smtClean="0"/>
              <a:t>(1M reviews)</a:t>
            </a:r>
            <a:endParaRPr lang="en-US" sz="2400"/>
          </a:p>
        </p:txBody>
      </p:sp>
      <p:sp>
        <p:nvSpPr>
          <p:cNvPr id="32" name="TextBox 31"/>
          <p:cNvSpPr txBox="1"/>
          <p:nvPr/>
        </p:nvSpPr>
        <p:spPr>
          <a:xfrm>
            <a:off x="2793898" y="1460256"/>
            <a:ext cx="1380809" cy="830997"/>
          </a:xfrm>
          <a:prstGeom prst="rect">
            <a:avLst/>
          </a:prstGeom>
          <a:noFill/>
        </p:spPr>
        <p:txBody>
          <a:bodyPr wrap="square" rtlCol="0">
            <a:spAutoFit/>
          </a:bodyPr>
          <a:lstStyle/>
          <a:p>
            <a:r>
              <a:rPr lang="en-US" sz="2400" smtClean="0"/>
              <a:t>(1000 reviews)</a:t>
            </a:r>
            <a:endParaRPr lang="en-US" sz="2400"/>
          </a:p>
        </p:txBody>
      </p:sp>
      <p:sp>
        <p:nvSpPr>
          <p:cNvPr id="33" name="Rectangle 32"/>
          <p:cNvSpPr/>
          <p:nvPr/>
        </p:nvSpPr>
        <p:spPr>
          <a:xfrm>
            <a:off x="4345315" y="2463240"/>
            <a:ext cx="81421" cy="2098665"/>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002854" y="2463240"/>
            <a:ext cx="92340" cy="2100798"/>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38" name="Straight Connector 3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3" name="TextBox 2"/>
          <p:cNvSpPr txBox="1"/>
          <p:nvPr/>
        </p:nvSpPr>
        <p:spPr>
          <a:xfrm>
            <a:off x="5766526" y="1460256"/>
            <a:ext cx="1771126" cy="584775"/>
          </a:xfrm>
          <a:prstGeom prst="rect">
            <a:avLst/>
          </a:prstGeom>
          <a:noFill/>
        </p:spPr>
        <p:txBody>
          <a:bodyPr wrap="none" rtlCol="0">
            <a:spAutoFit/>
          </a:bodyPr>
          <a:lstStyle/>
          <a:p>
            <a:r>
              <a:rPr lang="en-US" sz="3200" b="1" smtClean="0"/>
              <a:t>Intuition:</a:t>
            </a:r>
            <a:endParaRPr lang="en-US" sz="3200" b="1"/>
          </a:p>
        </p:txBody>
      </p:sp>
      <p:pic>
        <p:nvPicPr>
          <p:cNvPr id="43" name="Picture 4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64202" y="2101226"/>
            <a:ext cx="502758" cy="376583"/>
          </a:xfrm>
          <a:prstGeom prst="rect">
            <a:avLst/>
          </a:prstGeom>
        </p:spPr>
      </p:pic>
      <p:grpSp>
        <p:nvGrpSpPr>
          <p:cNvPr id="44" name="Group 43"/>
          <p:cNvGrpSpPr/>
          <p:nvPr/>
        </p:nvGrpSpPr>
        <p:grpSpPr>
          <a:xfrm>
            <a:off x="9966960" y="3037821"/>
            <a:ext cx="543971" cy="423055"/>
            <a:chOff x="3641678" y="1269096"/>
            <a:chExt cx="1337578" cy="970587"/>
          </a:xfrm>
        </p:grpSpPr>
        <p:pic>
          <p:nvPicPr>
            <p:cNvPr id="45" name="Picture 4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95523" y="1577321"/>
              <a:ext cx="711200" cy="662362"/>
            </a:xfrm>
            <a:prstGeom prst="rect">
              <a:avLst/>
            </a:prstGeom>
          </p:spPr>
        </p:pic>
        <p:sp>
          <p:nvSpPr>
            <p:cNvPr id="46" name="Freeform 45"/>
            <p:cNvSpPr/>
            <p:nvPr/>
          </p:nvSpPr>
          <p:spPr>
            <a:xfrm>
              <a:off x="3641678" y="1299391"/>
              <a:ext cx="254668" cy="270933"/>
            </a:xfrm>
            <a:custGeom>
              <a:avLst/>
              <a:gdLst>
                <a:gd name="connsiteX0" fmla="*/ 42980 w 254668"/>
                <a:gd name="connsiteY0" fmla="*/ 0 h 270933"/>
                <a:gd name="connsiteX1" fmla="*/ 9113 w 254668"/>
                <a:gd name="connsiteY1" fmla="*/ 50800 h 270933"/>
                <a:gd name="connsiteX2" fmla="*/ 646 w 254668"/>
                <a:gd name="connsiteY2" fmla="*/ 118533 h 270933"/>
                <a:gd name="connsiteX3" fmla="*/ 17580 w 254668"/>
                <a:gd name="connsiteY3" fmla="*/ 143933 h 270933"/>
                <a:gd name="connsiteX4" fmla="*/ 51446 w 254668"/>
                <a:gd name="connsiteY4" fmla="*/ 152400 h 270933"/>
                <a:gd name="connsiteX5" fmla="*/ 136113 w 254668"/>
                <a:gd name="connsiteY5" fmla="*/ 160866 h 270933"/>
                <a:gd name="connsiteX6" fmla="*/ 178446 w 254668"/>
                <a:gd name="connsiteY6" fmla="*/ 177800 h 270933"/>
                <a:gd name="connsiteX7" fmla="*/ 220780 w 254668"/>
                <a:gd name="connsiteY7" fmla="*/ 220133 h 270933"/>
                <a:gd name="connsiteX8" fmla="*/ 246180 w 254668"/>
                <a:gd name="connsiteY8" fmla="*/ 237066 h 270933"/>
                <a:gd name="connsiteX9" fmla="*/ 254646 w 254668"/>
                <a:gd name="connsiteY9" fmla="*/ 270933 h 2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668" h="270933">
                  <a:moveTo>
                    <a:pt x="42980" y="0"/>
                  </a:moveTo>
                  <a:cubicBezTo>
                    <a:pt x="31691" y="16933"/>
                    <a:pt x="15958" y="31634"/>
                    <a:pt x="9113" y="50800"/>
                  </a:cubicBezTo>
                  <a:cubicBezTo>
                    <a:pt x="1460" y="72228"/>
                    <a:pt x="-1414" y="95873"/>
                    <a:pt x="646" y="118533"/>
                  </a:cubicBezTo>
                  <a:cubicBezTo>
                    <a:pt x="1567" y="128667"/>
                    <a:pt x="9113" y="138288"/>
                    <a:pt x="17580" y="143933"/>
                  </a:cubicBezTo>
                  <a:cubicBezTo>
                    <a:pt x="27262" y="150388"/>
                    <a:pt x="39927" y="150754"/>
                    <a:pt x="51446" y="152400"/>
                  </a:cubicBezTo>
                  <a:cubicBezTo>
                    <a:pt x="79524" y="156411"/>
                    <a:pt x="107891" y="158044"/>
                    <a:pt x="136113" y="160866"/>
                  </a:cubicBezTo>
                  <a:cubicBezTo>
                    <a:pt x="150224" y="166511"/>
                    <a:pt x="165995" y="169084"/>
                    <a:pt x="178446" y="177800"/>
                  </a:cubicBezTo>
                  <a:cubicBezTo>
                    <a:pt x="194795" y="189244"/>
                    <a:pt x="204175" y="209063"/>
                    <a:pt x="220780" y="220133"/>
                  </a:cubicBezTo>
                  <a:lnTo>
                    <a:pt x="246180" y="237066"/>
                  </a:lnTo>
                  <a:cubicBezTo>
                    <a:pt x="255538" y="265144"/>
                    <a:pt x="254646" y="253541"/>
                    <a:pt x="254646" y="270933"/>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4158420" y="1269096"/>
              <a:ext cx="93505" cy="211667"/>
            </a:xfrm>
            <a:custGeom>
              <a:avLst/>
              <a:gdLst>
                <a:gd name="connsiteX0" fmla="*/ 93505 w 93505"/>
                <a:gd name="connsiteY0" fmla="*/ 0 h 211667"/>
                <a:gd name="connsiteX1" fmla="*/ 8838 w 93505"/>
                <a:gd name="connsiteY1" fmla="*/ 16934 h 211667"/>
                <a:gd name="connsiteX2" fmla="*/ 34238 w 93505"/>
                <a:gd name="connsiteY2" fmla="*/ 127000 h 211667"/>
                <a:gd name="connsiteX3" fmla="*/ 51171 w 93505"/>
                <a:gd name="connsiteY3" fmla="*/ 143934 h 211667"/>
                <a:gd name="connsiteX4" fmla="*/ 42705 w 93505"/>
                <a:gd name="connsiteY4" fmla="*/ 211667 h 211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5" h="211667">
                  <a:moveTo>
                    <a:pt x="93505" y="0"/>
                  </a:moveTo>
                  <a:cubicBezTo>
                    <a:pt x="65283" y="5645"/>
                    <a:pt x="26107" y="-6091"/>
                    <a:pt x="8838" y="16934"/>
                  </a:cubicBezTo>
                  <a:cubicBezTo>
                    <a:pt x="-14457" y="47994"/>
                    <a:pt x="13331" y="100865"/>
                    <a:pt x="34238" y="127000"/>
                  </a:cubicBezTo>
                  <a:cubicBezTo>
                    <a:pt x="39225" y="133233"/>
                    <a:pt x="45527" y="138289"/>
                    <a:pt x="51171" y="143934"/>
                  </a:cubicBezTo>
                  <a:lnTo>
                    <a:pt x="42705" y="211667"/>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4522857" y="1353764"/>
              <a:ext cx="237066" cy="254025"/>
            </a:xfrm>
            <a:custGeom>
              <a:avLst/>
              <a:gdLst>
                <a:gd name="connsiteX0" fmla="*/ 237066 w 237066"/>
                <a:gd name="connsiteY0" fmla="*/ 8466 h 254025"/>
                <a:gd name="connsiteX1" fmla="*/ 194733 w 237066"/>
                <a:gd name="connsiteY1" fmla="*/ 0 h 254025"/>
                <a:gd name="connsiteX2" fmla="*/ 143933 w 237066"/>
                <a:gd name="connsiteY2" fmla="*/ 160866 h 254025"/>
                <a:gd name="connsiteX3" fmla="*/ 152400 w 237066"/>
                <a:gd name="connsiteY3" fmla="*/ 186266 h 254025"/>
                <a:gd name="connsiteX4" fmla="*/ 93133 w 237066"/>
                <a:gd name="connsiteY4" fmla="*/ 228600 h 254025"/>
                <a:gd name="connsiteX5" fmla="*/ 67733 w 237066"/>
                <a:gd name="connsiteY5" fmla="*/ 245533 h 254025"/>
                <a:gd name="connsiteX6" fmla="*/ 0 w 237066"/>
                <a:gd name="connsiteY6" fmla="*/ 254000 h 2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066" h="254025">
                  <a:moveTo>
                    <a:pt x="237066" y="8466"/>
                  </a:moveTo>
                  <a:cubicBezTo>
                    <a:pt x="222955" y="5644"/>
                    <a:pt x="209123" y="0"/>
                    <a:pt x="194733" y="0"/>
                  </a:cubicBezTo>
                  <a:cubicBezTo>
                    <a:pt x="86290" y="0"/>
                    <a:pt x="131323" y="28467"/>
                    <a:pt x="143933" y="160866"/>
                  </a:cubicBezTo>
                  <a:cubicBezTo>
                    <a:pt x="144779" y="169750"/>
                    <a:pt x="149578" y="177799"/>
                    <a:pt x="152400" y="186266"/>
                  </a:cubicBezTo>
                  <a:cubicBezTo>
                    <a:pt x="111028" y="227638"/>
                    <a:pt x="145138" y="198883"/>
                    <a:pt x="93133" y="228600"/>
                  </a:cubicBezTo>
                  <a:cubicBezTo>
                    <a:pt x="84298" y="233649"/>
                    <a:pt x="77386" y="242315"/>
                    <a:pt x="67733" y="245533"/>
                  </a:cubicBezTo>
                  <a:cubicBezTo>
                    <a:pt x="39548" y="254928"/>
                    <a:pt x="24834" y="254000"/>
                    <a:pt x="0" y="25400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4606723" y="1845216"/>
              <a:ext cx="372533" cy="102090"/>
            </a:xfrm>
            <a:custGeom>
              <a:avLst/>
              <a:gdLst>
                <a:gd name="connsiteX0" fmla="*/ 0 w 372533"/>
                <a:gd name="connsiteY0" fmla="*/ 51290 h 102090"/>
                <a:gd name="connsiteX1" fmla="*/ 42333 w 372533"/>
                <a:gd name="connsiteY1" fmla="*/ 8957 h 102090"/>
                <a:gd name="connsiteX2" fmla="*/ 143933 w 372533"/>
                <a:gd name="connsiteY2" fmla="*/ 8957 h 102090"/>
                <a:gd name="connsiteX3" fmla="*/ 169333 w 372533"/>
                <a:gd name="connsiteY3" fmla="*/ 25890 h 102090"/>
                <a:gd name="connsiteX4" fmla="*/ 203200 w 372533"/>
                <a:gd name="connsiteY4" fmla="*/ 68224 h 102090"/>
                <a:gd name="connsiteX5" fmla="*/ 262467 w 372533"/>
                <a:gd name="connsiteY5" fmla="*/ 102090 h 102090"/>
                <a:gd name="connsiteX6" fmla="*/ 364067 w 372533"/>
                <a:gd name="connsiteY6" fmla="*/ 68224 h 102090"/>
                <a:gd name="connsiteX7" fmla="*/ 372533 w 372533"/>
                <a:gd name="connsiteY7" fmla="*/ 51290 h 10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3" h="102090">
                  <a:moveTo>
                    <a:pt x="0" y="51290"/>
                  </a:moveTo>
                  <a:cubicBezTo>
                    <a:pt x="14111" y="37179"/>
                    <a:pt x="26368" y="20931"/>
                    <a:pt x="42333" y="8957"/>
                  </a:cubicBezTo>
                  <a:cubicBezTo>
                    <a:pt x="67957" y="-10261"/>
                    <a:pt x="127648" y="7147"/>
                    <a:pt x="143933" y="8957"/>
                  </a:cubicBezTo>
                  <a:cubicBezTo>
                    <a:pt x="152400" y="14601"/>
                    <a:pt x="162138" y="18695"/>
                    <a:pt x="169333" y="25890"/>
                  </a:cubicBezTo>
                  <a:cubicBezTo>
                    <a:pt x="213336" y="69892"/>
                    <a:pt x="161311" y="34712"/>
                    <a:pt x="203200" y="68224"/>
                  </a:cubicBezTo>
                  <a:cubicBezTo>
                    <a:pt x="223144" y="84179"/>
                    <a:pt x="239292" y="90503"/>
                    <a:pt x="262467" y="102090"/>
                  </a:cubicBezTo>
                  <a:cubicBezTo>
                    <a:pt x="296122" y="96481"/>
                    <a:pt x="337818" y="94473"/>
                    <a:pt x="364067" y="68224"/>
                  </a:cubicBezTo>
                  <a:cubicBezTo>
                    <a:pt x="368529" y="63762"/>
                    <a:pt x="369711" y="56935"/>
                    <a:pt x="372533" y="5129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629042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580551" y="4147723"/>
            <a:ext cx="4913345" cy="553234"/>
            <a:chOff x="932819" y="3662728"/>
            <a:chExt cx="4913345" cy="553234"/>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T2. Detecting Ratings Fraud</a:t>
              </a:r>
            </a:p>
          </p:txBody>
        </p:sp>
      </p:grpSp>
      <p:grpSp>
        <p:nvGrpSpPr>
          <p:cNvPr id="26" name="Group 25"/>
          <p:cNvGrpSpPr/>
          <p:nvPr/>
        </p:nvGrpSpPr>
        <p:grpSpPr>
          <a:xfrm>
            <a:off x="540769" y="4813251"/>
            <a:ext cx="7587231" cy="457901"/>
            <a:chOff x="893037" y="4167836"/>
            <a:chExt cx="7587231" cy="457901"/>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129902" cy="4579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T3. Detecting Anomalous Dynamic Subgraphs</a:t>
              </a:r>
            </a:p>
          </p:txBody>
        </p:sp>
      </p:grpSp>
      <p:sp>
        <p:nvSpPr>
          <p:cNvPr id="34" name="TextBox 33"/>
          <p:cNvSpPr txBox="1"/>
          <p:nvPr/>
        </p:nvSpPr>
        <p:spPr>
          <a:xfrm>
            <a:off x="1037880" y="2172980"/>
            <a:ext cx="2289409"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smtClean="0"/>
              <a:t>Measure</a:t>
            </a:r>
          </a:p>
          <a:p>
            <a:pPr marL="285750" indent="-285750">
              <a:buFont typeface="Arial" charset="0"/>
              <a:buChar char="•"/>
            </a:pPr>
            <a:r>
              <a:rPr lang="en-US" sz="2800" b="1" smtClean="0">
                <a:solidFill>
                  <a:srgbClr val="FF0000"/>
                </a:solidFill>
              </a:rPr>
              <a:t>Properties</a:t>
            </a:r>
            <a:endParaRPr lang="en-US" sz="2800" b="1">
              <a:solidFill>
                <a:srgbClr val="FF0000"/>
              </a:solidFill>
            </a:endParaRPr>
          </a:p>
          <a:p>
            <a:pPr marL="285750" indent="-285750">
              <a:buFont typeface="Arial" charset="0"/>
              <a:buChar char="•"/>
            </a:pPr>
            <a:r>
              <a:rPr lang="en-US" sz="2800" smtClean="0"/>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grpSp>
        <p:nvGrpSpPr>
          <p:cNvPr id="20" name="Group 19"/>
          <p:cNvGrpSpPr/>
          <p:nvPr/>
        </p:nvGrpSpPr>
        <p:grpSpPr>
          <a:xfrm>
            <a:off x="560673" y="1681747"/>
            <a:ext cx="6409351" cy="491233"/>
            <a:chOff x="846575" y="3157620"/>
            <a:chExt cx="6409351" cy="491233"/>
          </a:xfrm>
        </p:grpSpPr>
        <p:sp>
          <p:nvSpPr>
            <p:cNvPr id="21" name="Content Placeholder 2"/>
            <p:cNvSpPr txBox="1">
              <a:spLocks/>
            </p:cNvSpPr>
            <p:nvPr/>
          </p:nvSpPr>
          <p:spPr>
            <a:xfrm>
              <a:off x="1282598" y="3157620"/>
              <a:ext cx="5973328" cy="491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T1. Detecting Camouflaged Link Fraud</a:t>
              </a:r>
            </a:p>
          </p:txBody>
        </p:sp>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575" y="3172446"/>
              <a:ext cx="436604" cy="436604"/>
            </a:xfrm>
            <a:prstGeom prst="rect">
              <a:avLst/>
            </a:prstGeom>
          </p:spPr>
        </p:pic>
      </p:grpSp>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3958" y="1231013"/>
            <a:ext cx="4572000" cy="1574589"/>
          </a:xfrm>
          <a:prstGeom prst="rect">
            <a:avLst/>
          </a:prstGeom>
        </p:spPr>
      </p:pic>
    </p:spTree>
    <p:extLst>
      <p:ext uri="{BB962C8B-B14F-4D97-AF65-F5344CB8AC3E}">
        <p14:creationId xmlns:p14="http://schemas.microsoft.com/office/powerpoint/2010/main" val="1257950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Properties</a:t>
            </a:r>
            <a:endParaRPr lang="en-US"/>
          </a:p>
        </p:txBody>
      </p:sp>
      <p:sp>
        <p:nvSpPr>
          <p:cNvPr id="57" name="TextBox 56"/>
          <p:cNvSpPr txBox="1"/>
          <p:nvPr/>
        </p:nvSpPr>
        <p:spPr>
          <a:xfrm>
            <a:off x="1268079" y="1843204"/>
            <a:ext cx="9923382" cy="707886"/>
          </a:xfrm>
          <a:prstGeom prst="rect">
            <a:avLst/>
          </a:prstGeom>
          <a:noFill/>
        </p:spPr>
        <p:txBody>
          <a:bodyPr wrap="square" rtlCol="0">
            <a:spAutoFit/>
          </a:bodyPr>
          <a:lstStyle/>
          <a:p>
            <a:pPr lvl="1"/>
            <a:r>
              <a:rPr lang="en-US" sz="4000" b="1" smtClean="0"/>
              <a:t>Is our FRAUDAR measure:</a:t>
            </a:r>
            <a:endParaRPr lang="en-US" sz="4000" b="1"/>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8" name="Straight Connector 4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51" name="Rectangle 50"/>
          <p:cNvSpPr/>
          <p:nvPr/>
        </p:nvSpPr>
        <p:spPr>
          <a:xfrm>
            <a:off x="580319" y="1596984"/>
            <a:ext cx="10865776" cy="3718990"/>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866" y="1752683"/>
            <a:ext cx="765818" cy="765818"/>
          </a:xfrm>
          <a:prstGeom prst="rect">
            <a:avLst/>
          </a:prstGeom>
        </p:spPr>
      </p:pic>
      <p:sp>
        <p:nvSpPr>
          <p:cNvPr id="52" name="TextBox 51"/>
          <p:cNvSpPr txBox="1"/>
          <p:nvPr/>
        </p:nvSpPr>
        <p:spPr>
          <a:xfrm>
            <a:off x="443564" y="2761429"/>
            <a:ext cx="11002531" cy="2554545"/>
          </a:xfrm>
          <a:prstGeom prst="rect">
            <a:avLst/>
          </a:prstGeom>
          <a:noFill/>
        </p:spPr>
        <p:txBody>
          <a:bodyPr wrap="square" rtlCol="0">
            <a:spAutoFit/>
          </a:bodyPr>
          <a:lstStyle/>
          <a:p>
            <a:pPr lvl="1"/>
            <a:r>
              <a:rPr lang="en-US" sz="4000" smtClean="0"/>
              <a:t>	Optimizable in near-linear time,</a:t>
            </a:r>
          </a:p>
          <a:p>
            <a:pPr lvl="1"/>
            <a:r>
              <a:rPr lang="en-US" sz="4000" smtClean="0"/>
              <a:t>	With theoretical guarantees,</a:t>
            </a:r>
          </a:p>
          <a:p>
            <a:pPr lvl="1"/>
            <a:r>
              <a:rPr lang="en-US" sz="4000" smtClean="0"/>
              <a:t>	Camouflage-resistant, and</a:t>
            </a:r>
          </a:p>
          <a:p>
            <a:pPr lvl="1"/>
            <a:r>
              <a:rPr lang="en-US" sz="4000" smtClean="0"/>
              <a:t>	Effective in practice?</a:t>
            </a:r>
            <a:endParaRPr lang="en-US" sz="4000"/>
          </a:p>
        </p:txBody>
      </p:sp>
      <p:pic>
        <p:nvPicPr>
          <p:cNvPr id="56" name="Picture 5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303" y="4165585"/>
            <a:ext cx="311150" cy="311150"/>
          </a:xfrm>
          <a:prstGeom prst="rect">
            <a:avLst/>
          </a:prstGeom>
        </p:spPr>
      </p:pic>
      <p:pic>
        <p:nvPicPr>
          <p:cNvPr id="92" name="Picture 9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303" y="3597913"/>
            <a:ext cx="311150" cy="311150"/>
          </a:xfrm>
          <a:prstGeom prst="rect">
            <a:avLst/>
          </a:prstGeom>
        </p:spPr>
      </p:pic>
      <p:pic>
        <p:nvPicPr>
          <p:cNvPr id="93" name="Picture 9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653" y="2989536"/>
            <a:ext cx="311150" cy="311150"/>
          </a:xfrm>
          <a:prstGeom prst="rect">
            <a:avLst/>
          </a:prstGeom>
        </p:spPr>
      </p:pic>
      <p:pic>
        <p:nvPicPr>
          <p:cNvPr id="94" name="Picture 9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653" y="4782999"/>
            <a:ext cx="311150" cy="311150"/>
          </a:xfrm>
          <a:prstGeom prst="rect">
            <a:avLst/>
          </a:prstGeom>
        </p:spPr>
      </p:pic>
    </p:spTree>
    <p:extLst>
      <p:ext uri="{BB962C8B-B14F-4D97-AF65-F5344CB8AC3E}">
        <p14:creationId xmlns:p14="http://schemas.microsoft.com/office/powerpoint/2010/main" val="1021971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57" name="TextBox 56"/>
          <p:cNvSpPr txBox="1"/>
          <p:nvPr/>
        </p:nvSpPr>
        <p:spPr>
          <a:xfrm>
            <a:off x="366116" y="1444651"/>
            <a:ext cx="8588184" cy="584776"/>
          </a:xfrm>
          <a:prstGeom prst="rect">
            <a:avLst/>
          </a:prstGeom>
          <a:noFill/>
        </p:spPr>
        <p:txBody>
          <a:bodyPr wrap="square" rtlCol="0">
            <a:spAutoFit/>
          </a:bodyPr>
          <a:lstStyle/>
          <a:p>
            <a:pPr lvl="1"/>
            <a:r>
              <a:rPr lang="en-US" sz="3200" smtClean="0"/>
              <a:t>1. Start with sets A, B as all users / products </a:t>
            </a:r>
            <a:endParaRPr lang="en-US" sz="3200"/>
          </a:p>
        </p:txBody>
      </p:sp>
      <p:grpSp>
        <p:nvGrpSpPr>
          <p:cNvPr id="6" name="Group 5"/>
          <p:cNvGrpSpPr/>
          <p:nvPr/>
        </p:nvGrpSpPr>
        <p:grpSpPr>
          <a:xfrm>
            <a:off x="-32084" y="1980233"/>
            <a:ext cx="6639502" cy="3932160"/>
            <a:chOff x="32084" y="2223975"/>
            <a:chExt cx="6639502" cy="3932160"/>
          </a:xfrm>
        </p:grpSpPr>
        <p:sp>
          <p:nvSpPr>
            <p:cNvPr id="58" name="Rectangle 57"/>
            <p:cNvSpPr/>
            <p:nvPr/>
          </p:nvSpPr>
          <p:spPr>
            <a:xfrm>
              <a:off x="1024194" y="316018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3630467" y="4334935"/>
              <a:ext cx="2575470"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120069" y="305342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62" name="TextBox 61"/>
            <p:cNvSpPr txBox="1"/>
            <p:nvPr/>
          </p:nvSpPr>
          <p:spPr>
            <a:xfrm>
              <a:off x="6120069" y="343665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63" name="TextBox 62"/>
            <p:cNvSpPr txBox="1"/>
            <p:nvPr/>
          </p:nvSpPr>
          <p:spPr>
            <a:xfrm>
              <a:off x="6120069" y="382454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64" name="TextBox 63"/>
            <p:cNvSpPr txBox="1"/>
            <p:nvPr/>
          </p:nvSpPr>
          <p:spPr>
            <a:xfrm>
              <a:off x="6104194" y="435829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65" name="TextBox 64"/>
            <p:cNvSpPr txBox="1"/>
            <p:nvPr/>
          </p:nvSpPr>
          <p:spPr>
            <a:xfrm>
              <a:off x="6104194" y="478915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66" name="TextBox 65"/>
            <p:cNvSpPr txBox="1"/>
            <p:nvPr/>
          </p:nvSpPr>
          <p:spPr>
            <a:xfrm>
              <a:off x="6104194" y="520879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67" name="TextBox 66"/>
            <p:cNvSpPr txBox="1"/>
            <p:nvPr/>
          </p:nvSpPr>
          <p:spPr>
            <a:xfrm>
              <a:off x="1024195" y="565782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68" name="TextBox 67"/>
            <p:cNvSpPr txBox="1"/>
            <p:nvPr/>
          </p:nvSpPr>
          <p:spPr>
            <a:xfrm>
              <a:off x="1623895" y="565354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69" name="TextBox 68"/>
            <p:cNvSpPr txBox="1"/>
            <p:nvPr/>
          </p:nvSpPr>
          <p:spPr>
            <a:xfrm>
              <a:off x="2350154" y="567390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0" name="TextBox 69"/>
            <p:cNvSpPr txBox="1"/>
            <p:nvPr/>
          </p:nvSpPr>
          <p:spPr>
            <a:xfrm>
              <a:off x="2949854" y="566961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1" name="TextBox 70"/>
            <p:cNvSpPr txBox="1"/>
            <p:nvPr/>
          </p:nvSpPr>
          <p:spPr>
            <a:xfrm>
              <a:off x="3749331" y="567839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2" name="TextBox 71"/>
            <p:cNvSpPr txBox="1"/>
            <p:nvPr/>
          </p:nvSpPr>
          <p:spPr>
            <a:xfrm>
              <a:off x="4349031" y="567410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3" name="TextBox 72"/>
            <p:cNvSpPr txBox="1"/>
            <p:nvPr/>
          </p:nvSpPr>
          <p:spPr>
            <a:xfrm>
              <a:off x="4980040" y="5694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4" name="TextBox 73"/>
            <p:cNvSpPr txBox="1"/>
            <p:nvPr/>
          </p:nvSpPr>
          <p:spPr>
            <a:xfrm>
              <a:off x="5579740" y="569018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5" name="TextBox 74"/>
            <p:cNvSpPr txBox="1"/>
            <p:nvPr/>
          </p:nvSpPr>
          <p:spPr>
            <a:xfrm>
              <a:off x="4957661" y="434981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76" name="TextBox 75"/>
            <p:cNvSpPr txBox="1"/>
            <p:nvPr/>
          </p:nvSpPr>
          <p:spPr>
            <a:xfrm>
              <a:off x="4964223" y="479938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77" name="TextBox 76"/>
            <p:cNvSpPr txBox="1"/>
            <p:nvPr/>
          </p:nvSpPr>
          <p:spPr>
            <a:xfrm>
              <a:off x="5560911" y="521757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78" name="TextBox 77"/>
            <p:cNvSpPr txBox="1"/>
            <p:nvPr/>
          </p:nvSpPr>
          <p:spPr>
            <a:xfrm>
              <a:off x="4979519" y="521757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79" name="TextBox 78"/>
            <p:cNvSpPr txBox="1"/>
            <p:nvPr/>
          </p:nvSpPr>
          <p:spPr>
            <a:xfrm>
              <a:off x="5529740" y="479780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0" name="TextBox 79"/>
            <p:cNvSpPr txBox="1"/>
            <p:nvPr/>
          </p:nvSpPr>
          <p:spPr>
            <a:xfrm>
              <a:off x="5547990" y="436312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1" name="TextBox 80"/>
            <p:cNvSpPr txBox="1"/>
            <p:nvPr/>
          </p:nvSpPr>
          <p:spPr>
            <a:xfrm>
              <a:off x="3754190" y="437583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82" name="TextBox 81"/>
            <p:cNvSpPr txBox="1"/>
            <p:nvPr/>
          </p:nvSpPr>
          <p:spPr>
            <a:xfrm>
              <a:off x="3760752" y="4825407"/>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83" name="TextBox 82"/>
            <p:cNvSpPr txBox="1"/>
            <p:nvPr/>
          </p:nvSpPr>
          <p:spPr>
            <a:xfrm>
              <a:off x="4373315" y="522771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84" name="TextBox 83"/>
            <p:cNvSpPr txBox="1"/>
            <p:nvPr/>
          </p:nvSpPr>
          <p:spPr>
            <a:xfrm>
              <a:off x="3776048" y="524359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85" name="TextBox 84"/>
            <p:cNvSpPr txBox="1"/>
            <p:nvPr/>
          </p:nvSpPr>
          <p:spPr>
            <a:xfrm>
              <a:off x="4360394" y="437326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6" name="Rectangle 85"/>
            <p:cNvSpPr/>
            <p:nvPr/>
          </p:nvSpPr>
          <p:spPr>
            <a:xfrm>
              <a:off x="1024195" y="3137694"/>
              <a:ext cx="5174670" cy="2601431"/>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sp>
          <p:nvSpPr>
            <p:cNvPr id="88" name="TextBox 87"/>
            <p:cNvSpPr txBox="1"/>
            <p:nvPr/>
          </p:nvSpPr>
          <p:spPr>
            <a:xfrm>
              <a:off x="32084" y="4168986"/>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89" name="TextBox 88"/>
            <p:cNvSpPr txBox="1"/>
            <p:nvPr/>
          </p:nvSpPr>
          <p:spPr>
            <a:xfrm>
              <a:off x="3311120" y="2223975"/>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sp>
          <p:nvSpPr>
            <p:cNvPr id="90" name="Left Brace 89"/>
            <p:cNvSpPr/>
            <p:nvPr/>
          </p:nvSpPr>
          <p:spPr>
            <a:xfrm>
              <a:off x="612164" y="3186499"/>
              <a:ext cx="389664" cy="2552625"/>
            </a:xfrm>
            <a:prstGeom prst="leftBrace">
              <a:avLst>
                <a:gd name="adj1" fmla="val 47451"/>
                <a:gd name="adj2" fmla="val 50000"/>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Left Brace 90"/>
            <p:cNvSpPr/>
            <p:nvPr/>
          </p:nvSpPr>
          <p:spPr>
            <a:xfrm rot="5400000">
              <a:off x="3431545" y="378308"/>
              <a:ext cx="326695" cy="5145604"/>
            </a:xfrm>
            <a:prstGeom prst="leftBrace">
              <a:avLst>
                <a:gd name="adj1" fmla="val 47451"/>
                <a:gd name="adj2" fmla="val 50000"/>
              </a:avLst>
            </a:prstGeom>
            <a:ln>
              <a:solidFill>
                <a:srgbClr val="00009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8" name="Straight Connector 4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55" name="Chart 54"/>
          <p:cNvGraphicFramePr/>
          <p:nvPr>
            <p:extLst>
              <p:ext uri="{D42A27DB-BD31-4B8C-83A1-F6EECF244321}">
                <p14:modId xmlns:p14="http://schemas.microsoft.com/office/powerpoint/2010/main" val="721197283"/>
              </p:ext>
            </p:extLst>
          </p:nvPr>
        </p:nvGraphicFramePr>
        <p:xfrm>
          <a:off x="7360920" y="2707368"/>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44" name="TextBox 43"/>
          <p:cNvSpPr txBox="1"/>
          <p:nvPr/>
        </p:nvSpPr>
        <p:spPr>
          <a:xfrm>
            <a:off x="4309373" y="4551809"/>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142099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1696" y="1158240"/>
            <a:ext cx="6933184" cy="5199888"/>
          </a:xfrm>
          <a:prstGeom prst="rect">
            <a:avLst/>
          </a:prstGeom>
        </p:spPr>
      </p:pic>
    </p:spTree>
    <p:extLst>
      <p:ext uri="{BB962C8B-B14F-4D97-AF65-F5344CB8AC3E}">
        <p14:creationId xmlns:p14="http://schemas.microsoft.com/office/powerpoint/2010/main" val="1675286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191780" y="1465052"/>
            <a:ext cx="8821814" cy="584775"/>
          </a:xfrm>
          <a:prstGeom prst="rect">
            <a:avLst/>
          </a:prstGeom>
          <a:noFill/>
        </p:spPr>
        <p:txBody>
          <a:bodyPr wrap="square" rtlCol="0">
            <a:spAutoFit/>
          </a:bodyPr>
          <a:lstStyle/>
          <a:p>
            <a:pPr lvl="1"/>
            <a:r>
              <a:rPr lang="en-US" sz="3200" smtClean="0"/>
              <a:t>2. Find row / column with smallest total score.</a:t>
            </a:r>
            <a:endParaRPr lang="en-US" sz="3200"/>
          </a:p>
        </p:txBody>
      </p:sp>
      <p:grpSp>
        <p:nvGrpSpPr>
          <p:cNvPr id="3" name="Group 2"/>
          <p:cNvGrpSpPr/>
          <p:nvPr/>
        </p:nvGrpSpPr>
        <p:grpSpPr>
          <a:xfrm>
            <a:off x="322669" y="2165685"/>
            <a:ext cx="6278208" cy="3684651"/>
            <a:chOff x="1359163" y="2575183"/>
            <a:chExt cx="6278208" cy="3684651"/>
          </a:xfrm>
        </p:grpSpPr>
        <p:sp>
          <p:nvSpPr>
            <p:cNvPr id="46" name="Rectangle 45"/>
            <p:cNvSpPr/>
            <p:nvPr/>
          </p:nvSpPr>
          <p:spPr>
            <a:xfrm>
              <a:off x="1989979" y="3263884"/>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596252" y="4438634"/>
              <a:ext cx="2568398"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5854" y="3157125"/>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5854" y="3540357"/>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5854" y="3928248"/>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9979" y="4461996"/>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9979" y="4892853"/>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9979" y="531249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9980" y="5761523"/>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9680" y="575723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5939" y="5777602"/>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5639" y="5773318"/>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5116" y="578209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14816" y="577780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5825" y="579816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5525" y="5793885"/>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23446" y="445351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30008" y="490308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6696" y="5321272"/>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5304" y="5321272"/>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5525" y="4901500"/>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13775" y="446682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9975" y="4479535"/>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6537" y="4913064"/>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9100" y="5331415"/>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41833" y="5347290"/>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6179" y="4476966"/>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9" name="Rectangle 108"/>
            <p:cNvSpPr/>
            <p:nvPr/>
          </p:nvSpPr>
          <p:spPr>
            <a:xfrm>
              <a:off x="1989980" y="3241393"/>
              <a:ext cx="5174670" cy="2601431"/>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sp>
          <p:nvSpPr>
            <p:cNvPr id="111" name="TextBox 110"/>
            <p:cNvSpPr txBox="1"/>
            <p:nvPr/>
          </p:nvSpPr>
          <p:spPr>
            <a:xfrm>
              <a:off x="1359163" y="4156369"/>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2" name="TextBox 111"/>
            <p:cNvSpPr txBox="1"/>
            <p:nvPr/>
          </p:nvSpPr>
          <p:spPr>
            <a:xfrm>
              <a:off x="4435527" y="2575183"/>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sp>
          <p:nvSpPr>
            <p:cNvPr id="113" name="Rounded Rectangle 112"/>
            <p:cNvSpPr/>
            <p:nvPr/>
          </p:nvSpPr>
          <p:spPr>
            <a:xfrm>
              <a:off x="1987875" y="3250958"/>
              <a:ext cx="5588000" cy="367832"/>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59" name="Straight Connector 58"/>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61" name="Chart 60"/>
          <p:cNvGraphicFramePr/>
          <p:nvPr>
            <p:extLst>
              <p:ext uri="{D42A27DB-BD31-4B8C-83A1-F6EECF244321}">
                <p14:modId xmlns:p14="http://schemas.microsoft.com/office/powerpoint/2010/main" val="589795416"/>
              </p:ext>
            </p:extLst>
          </p:nvPr>
        </p:nvGraphicFramePr>
        <p:xfrm>
          <a:off x="7360920" y="2707368"/>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43" name="TextBox 42"/>
          <p:cNvSpPr txBox="1"/>
          <p:nvPr/>
        </p:nvSpPr>
        <p:spPr>
          <a:xfrm>
            <a:off x="4301878"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587424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137978" y="1484825"/>
            <a:ext cx="8821814" cy="1077218"/>
          </a:xfrm>
          <a:prstGeom prst="rect">
            <a:avLst/>
          </a:prstGeom>
          <a:noFill/>
        </p:spPr>
        <p:txBody>
          <a:bodyPr wrap="square" rtlCol="0">
            <a:spAutoFit/>
          </a:bodyPr>
          <a:lstStyle/>
          <a:p>
            <a:pPr lvl="1"/>
            <a:r>
              <a:rPr lang="en-US" sz="3200" smtClean="0"/>
              <a:t>3. Delete rows / columns greedily to maximize FRAUDAR</a:t>
            </a:r>
            <a:endParaRPr lang="en-US" sz="3200"/>
          </a:p>
        </p:txBody>
      </p:sp>
      <p:grpSp>
        <p:nvGrpSpPr>
          <p:cNvPr id="3" name="Group 2"/>
          <p:cNvGrpSpPr/>
          <p:nvPr/>
        </p:nvGrpSpPr>
        <p:grpSpPr>
          <a:xfrm>
            <a:off x="914400" y="2743200"/>
            <a:ext cx="5686385" cy="3102709"/>
            <a:chOff x="1946016" y="3030356"/>
            <a:chExt cx="5686385" cy="3102709"/>
          </a:xfrm>
        </p:grpSpPr>
        <p:sp>
          <p:nvSpPr>
            <p:cNvPr id="46" name="Rectangle 45"/>
            <p:cNvSpPr/>
            <p:nvPr/>
          </p:nvSpPr>
          <p:spPr>
            <a:xfrm>
              <a:off x="1985009" y="313711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591282" y="4318159"/>
              <a:ext cx="2553102" cy="1378227"/>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1567" y="4786295"/>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9" name="Rectangle 108"/>
            <p:cNvSpPr/>
            <p:nvPr/>
          </p:nvSpPr>
          <p:spPr>
            <a:xfrm>
              <a:off x="1985010" y="3492021"/>
              <a:ext cx="5174670" cy="2224034"/>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sp>
          <p:nvSpPr>
            <p:cNvPr id="111" name="TextBox 110"/>
            <p:cNvSpPr txBox="1"/>
            <p:nvPr/>
          </p:nvSpPr>
          <p:spPr>
            <a:xfrm>
              <a:off x="1946016" y="4125326"/>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2" name="TextBox 111"/>
            <p:cNvSpPr txBox="1"/>
            <p:nvPr/>
          </p:nvSpPr>
          <p:spPr>
            <a:xfrm>
              <a:off x="4115418" y="3413588"/>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grpSp>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0" name="Straight Connector 5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63" name="Chart 62"/>
          <p:cNvGraphicFramePr/>
          <p:nvPr>
            <p:extLst>
              <p:ext uri="{D42A27DB-BD31-4B8C-83A1-F6EECF244321}">
                <p14:modId xmlns:p14="http://schemas.microsoft.com/office/powerpoint/2010/main" val="1797512822"/>
              </p:ext>
            </p:extLst>
          </p:nvPr>
        </p:nvGraphicFramePr>
        <p:xfrm>
          <a:off x="7360920" y="2707368"/>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67" name="Down Arrow 66"/>
          <p:cNvSpPr/>
          <p:nvPr/>
        </p:nvSpPr>
        <p:spPr>
          <a:xfrm>
            <a:off x="5183588" y="2785922"/>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a:off x="1748590" y="279494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297539"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6477541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137978" y="1484825"/>
            <a:ext cx="8821814" cy="1077218"/>
          </a:xfrm>
          <a:prstGeom prst="rect">
            <a:avLst/>
          </a:prstGeom>
          <a:noFill/>
        </p:spPr>
        <p:txBody>
          <a:bodyPr wrap="square" rtlCol="0">
            <a:spAutoFit/>
          </a:bodyPr>
          <a:lstStyle/>
          <a:p>
            <a:pPr lvl="1"/>
            <a:r>
              <a:rPr lang="en-US" sz="3200"/>
              <a:t>3</a:t>
            </a:r>
            <a:r>
              <a:rPr lang="en-US" sz="3200" smtClean="0"/>
              <a:t>. Delete rows / columns greedily to maximize FRAUDAR</a:t>
            </a:r>
            <a:endParaRPr lang="en-US" sz="3200"/>
          </a:p>
        </p:txBody>
      </p:sp>
      <p:grpSp>
        <p:nvGrpSpPr>
          <p:cNvPr id="3" name="Group 2"/>
          <p:cNvGrpSpPr/>
          <p:nvPr/>
        </p:nvGrpSpPr>
        <p:grpSpPr>
          <a:xfrm>
            <a:off x="914400" y="2743200"/>
            <a:ext cx="5686385" cy="3102709"/>
            <a:chOff x="1946016" y="3030356"/>
            <a:chExt cx="5686385" cy="3102709"/>
          </a:xfrm>
        </p:grpSpPr>
        <p:sp>
          <p:nvSpPr>
            <p:cNvPr id="46" name="Rectangle 45"/>
            <p:cNvSpPr/>
            <p:nvPr/>
          </p:nvSpPr>
          <p:spPr>
            <a:xfrm>
              <a:off x="1985009" y="313711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591281" y="4311865"/>
              <a:ext cx="2587227"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1567" y="4802337"/>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11" name="TextBox 110"/>
            <p:cNvSpPr txBox="1"/>
            <p:nvPr/>
          </p:nvSpPr>
          <p:spPr>
            <a:xfrm>
              <a:off x="1946016" y="4125326"/>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2" name="TextBox 111"/>
            <p:cNvSpPr txBox="1"/>
            <p:nvPr/>
          </p:nvSpPr>
          <p:spPr>
            <a:xfrm>
              <a:off x="4115418" y="3413588"/>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sp>
          <p:nvSpPr>
            <p:cNvPr id="109" name="Rectangle 108"/>
            <p:cNvSpPr/>
            <p:nvPr/>
          </p:nvSpPr>
          <p:spPr>
            <a:xfrm>
              <a:off x="2622964" y="3492021"/>
              <a:ext cx="4536716" cy="2224034"/>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grpSp>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59" name="Picture 5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60" name="Straight Connector 5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62" name="Chart 61"/>
          <p:cNvGraphicFramePr/>
          <p:nvPr>
            <p:extLst>
              <p:ext uri="{D42A27DB-BD31-4B8C-83A1-F6EECF244321}">
                <p14:modId xmlns:p14="http://schemas.microsoft.com/office/powerpoint/2010/main" val="945171830"/>
              </p:ext>
            </p:extLst>
          </p:nvPr>
        </p:nvGraphicFramePr>
        <p:xfrm>
          <a:off x="7360920" y="2707368"/>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64" name="Down Arrow 63"/>
          <p:cNvSpPr/>
          <p:nvPr/>
        </p:nvSpPr>
        <p:spPr>
          <a:xfrm rot="16200000">
            <a:off x="1259680" y="341586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Down Arrow 64"/>
          <p:cNvSpPr/>
          <p:nvPr/>
        </p:nvSpPr>
        <p:spPr>
          <a:xfrm rot="16200000">
            <a:off x="1260485" y="488502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914400" y="2743200"/>
            <a:ext cx="5686385" cy="3102709"/>
            <a:chOff x="1946016" y="3030356"/>
            <a:chExt cx="5686385" cy="3102709"/>
          </a:xfrm>
        </p:grpSpPr>
        <p:sp>
          <p:nvSpPr>
            <p:cNvPr id="68" name="TextBox 67"/>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69" name="TextBox 68"/>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70" name="TextBox 69"/>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71" name="TextBox 70"/>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72" name="TextBox 71"/>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73" name="TextBox 72"/>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74" name="TextBox 73"/>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75" name="TextBox 74"/>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6" name="TextBox 75"/>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7" name="TextBox 76"/>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8" name="TextBox 77"/>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79" name="TextBox 78"/>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80" name="TextBox 79"/>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81" name="TextBox 80"/>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82" name="TextBox 81"/>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3" name="TextBox 82"/>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4" name="TextBox 83"/>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5" name="TextBox 84"/>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6" name="TextBox 85"/>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7" name="TextBox 86"/>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88" name="TextBox 87"/>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90" name="TextBox 89"/>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91" name="TextBox 90"/>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10" name="TextBox 109"/>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14" name="TextBox 113"/>
            <p:cNvSpPr txBox="1"/>
            <p:nvPr/>
          </p:nvSpPr>
          <p:spPr>
            <a:xfrm>
              <a:off x="1946016" y="4125326"/>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5" name="TextBox 114"/>
            <p:cNvSpPr txBox="1"/>
            <p:nvPr/>
          </p:nvSpPr>
          <p:spPr>
            <a:xfrm>
              <a:off x="4115418" y="3413588"/>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grpSp>
      <p:sp>
        <p:nvSpPr>
          <p:cNvPr id="116" name="TextBox 115"/>
          <p:cNvSpPr txBox="1"/>
          <p:nvPr/>
        </p:nvSpPr>
        <p:spPr>
          <a:xfrm>
            <a:off x="4297539"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17" name="TextBox 116"/>
          <p:cNvSpPr txBox="1"/>
          <p:nvPr/>
        </p:nvSpPr>
        <p:spPr>
          <a:xfrm>
            <a:off x="3689951" y="4499139"/>
            <a:ext cx="637954" cy="461665"/>
          </a:xfrm>
          <a:prstGeom prst="rect">
            <a:avLst/>
          </a:prstGeom>
          <a:noFill/>
        </p:spPr>
        <p:txBody>
          <a:bodyPr wrap="square" rtlCol="0">
            <a:spAutoFit/>
          </a:bodyPr>
          <a:lstStyle/>
          <a:p>
            <a:pPr algn="ctr"/>
            <a:r>
              <a:rPr lang="nl-NL" sz="2400" b="1" i="1" smtClean="0">
                <a:solidFill>
                  <a:srgbClr val="C00000"/>
                </a:solidFill>
              </a:rPr>
              <a:t>3</a:t>
            </a:r>
          </a:p>
        </p:txBody>
      </p:sp>
    </p:spTree>
    <p:extLst>
      <p:ext uri="{BB962C8B-B14F-4D97-AF65-F5344CB8AC3E}">
        <p14:creationId xmlns:p14="http://schemas.microsoft.com/office/powerpoint/2010/main" val="200193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137978" y="1484825"/>
            <a:ext cx="8821814" cy="1077218"/>
          </a:xfrm>
          <a:prstGeom prst="rect">
            <a:avLst/>
          </a:prstGeom>
          <a:noFill/>
        </p:spPr>
        <p:txBody>
          <a:bodyPr wrap="square" rtlCol="0">
            <a:spAutoFit/>
          </a:bodyPr>
          <a:lstStyle/>
          <a:p>
            <a:pPr lvl="1"/>
            <a:r>
              <a:rPr lang="en-US" sz="3200" smtClean="0"/>
              <a:t>3. Delete rows / columns greedily to maximize FRAUDAR</a:t>
            </a:r>
            <a:endParaRPr lang="en-US" sz="3200"/>
          </a:p>
        </p:txBody>
      </p:sp>
      <p:grpSp>
        <p:nvGrpSpPr>
          <p:cNvPr id="3" name="Group 2"/>
          <p:cNvGrpSpPr/>
          <p:nvPr/>
        </p:nvGrpSpPr>
        <p:grpSpPr>
          <a:xfrm>
            <a:off x="914400" y="2743200"/>
            <a:ext cx="5647392" cy="3102709"/>
            <a:chOff x="1985009" y="3030356"/>
            <a:chExt cx="5647392" cy="3102709"/>
          </a:xfrm>
        </p:grpSpPr>
        <p:sp>
          <p:nvSpPr>
            <p:cNvPr id="46" name="Rectangle 45"/>
            <p:cNvSpPr/>
            <p:nvPr/>
          </p:nvSpPr>
          <p:spPr>
            <a:xfrm>
              <a:off x="1985009" y="313711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615996" y="4311865"/>
              <a:ext cx="252135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1567" y="4786295"/>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9" name="Rectangle 108"/>
            <p:cNvSpPr/>
            <p:nvPr/>
          </p:nvSpPr>
          <p:spPr>
            <a:xfrm>
              <a:off x="4591282" y="4320102"/>
              <a:ext cx="2568397" cy="1404190"/>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sp>
          <p:nvSpPr>
            <p:cNvPr id="111" name="TextBox 110"/>
            <p:cNvSpPr txBox="1"/>
            <p:nvPr/>
          </p:nvSpPr>
          <p:spPr>
            <a:xfrm>
              <a:off x="4078631" y="4617671"/>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2" name="TextBox 111"/>
            <p:cNvSpPr txBox="1"/>
            <p:nvPr/>
          </p:nvSpPr>
          <p:spPr>
            <a:xfrm>
              <a:off x="5610415" y="3737126"/>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grpSp>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58" name="Straight Connector 5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61" name="Chart 60"/>
          <p:cNvGraphicFramePr/>
          <p:nvPr>
            <p:extLst>
              <p:ext uri="{D42A27DB-BD31-4B8C-83A1-F6EECF244321}">
                <p14:modId xmlns:p14="http://schemas.microsoft.com/office/powerpoint/2010/main" val="2109945250"/>
              </p:ext>
            </p:extLst>
          </p:nvPr>
        </p:nvGraphicFramePr>
        <p:xfrm>
          <a:off x="7360920" y="2707368"/>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67" name="Down Arrow 66"/>
          <p:cNvSpPr/>
          <p:nvPr/>
        </p:nvSpPr>
        <p:spPr>
          <a:xfrm rot="16200000">
            <a:off x="3148723" y="4085225"/>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own Arrow 67"/>
          <p:cNvSpPr/>
          <p:nvPr/>
        </p:nvSpPr>
        <p:spPr>
          <a:xfrm rot="16200000">
            <a:off x="3172552" y="500855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Down Arrow 68"/>
          <p:cNvSpPr/>
          <p:nvPr/>
        </p:nvSpPr>
        <p:spPr>
          <a:xfrm>
            <a:off x="5593730" y="3604937"/>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a:off x="3852995" y="361198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249413"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8784908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25267" y="1522426"/>
            <a:ext cx="8959792" cy="584776"/>
          </a:xfrm>
          <a:prstGeom prst="rect">
            <a:avLst/>
          </a:prstGeom>
          <a:noFill/>
        </p:spPr>
        <p:txBody>
          <a:bodyPr wrap="square" rtlCol="0">
            <a:spAutoFit/>
          </a:bodyPr>
          <a:lstStyle/>
          <a:p>
            <a:pPr lvl="1"/>
            <a:r>
              <a:rPr lang="en-US" sz="3200" smtClean="0"/>
              <a:t>4. Continue until A and B are empty</a:t>
            </a:r>
            <a:endParaRPr lang="en-US" sz="3200"/>
          </a:p>
        </p:txBody>
      </p:sp>
      <p:grpSp>
        <p:nvGrpSpPr>
          <p:cNvPr id="3" name="Group 2"/>
          <p:cNvGrpSpPr/>
          <p:nvPr/>
        </p:nvGrpSpPr>
        <p:grpSpPr>
          <a:xfrm>
            <a:off x="914400" y="2743200"/>
            <a:ext cx="5647392" cy="3102709"/>
            <a:chOff x="1985009" y="3030356"/>
            <a:chExt cx="5647392" cy="3102709"/>
          </a:xfrm>
        </p:grpSpPr>
        <p:sp>
          <p:nvSpPr>
            <p:cNvPr id="46" name="Rectangle 45"/>
            <p:cNvSpPr/>
            <p:nvPr/>
          </p:nvSpPr>
          <p:spPr>
            <a:xfrm>
              <a:off x="1985009" y="313711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591282" y="4311865"/>
              <a:ext cx="255310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1567" y="4786295"/>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10" name="Rectangle 109"/>
            <p:cNvSpPr/>
            <p:nvPr/>
          </p:nvSpPr>
          <p:spPr>
            <a:xfrm>
              <a:off x="6994334" y="5630469"/>
              <a:ext cx="165345" cy="85585"/>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gr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4" name="Straight Connector 43"/>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58" name="Chart 57"/>
          <p:cNvGraphicFramePr/>
          <p:nvPr>
            <p:extLst>
              <p:ext uri="{D42A27DB-BD31-4B8C-83A1-F6EECF244321}">
                <p14:modId xmlns:p14="http://schemas.microsoft.com/office/powerpoint/2010/main" val="914084982"/>
              </p:ext>
            </p:extLst>
          </p:nvPr>
        </p:nvGraphicFramePr>
        <p:xfrm>
          <a:off x="7357722" y="2685956"/>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63" name="Down Arrow 62"/>
          <p:cNvSpPr/>
          <p:nvPr/>
        </p:nvSpPr>
        <p:spPr>
          <a:xfrm>
            <a:off x="5863286" y="4888263"/>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p:cNvSpPr/>
          <p:nvPr/>
        </p:nvSpPr>
        <p:spPr>
          <a:xfrm rot="16200000">
            <a:off x="5544868" y="5168234"/>
            <a:ext cx="275351" cy="383232"/>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4249413"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1638991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Greedy Algorithm</a:t>
            </a:r>
            <a:endParaRPr lang="en-US"/>
          </a:p>
        </p:txBody>
      </p:sp>
      <p:sp>
        <p:nvSpPr>
          <p:cNvPr id="45" name="TextBox 44"/>
          <p:cNvSpPr txBox="1"/>
          <p:nvPr/>
        </p:nvSpPr>
        <p:spPr>
          <a:xfrm>
            <a:off x="137978" y="1484825"/>
            <a:ext cx="8821814" cy="1077218"/>
          </a:xfrm>
          <a:prstGeom prst="rect">
            <a:avLst/>
          </a:prstGeom>
          <a:noFill/>
        </p:spPr>
        <p:txBody>
          <a:bodyPr wrap="square" rtlCol="0">
            <a:spAutoFit/>
          </a:bodyPr>
          <a:lstStyle/>
          <a:p>
            <a:pPr lvl="1"/>
            <a:r>
              <a:rPr lang="en-US" sz="3200" smtClean="0"/>
              <a:t>5. Return the best subsets A and B seen so far (based on our measure)</a:t>
            </a:r>
            <a:endParaRPr lang="en-US" sz="3200"/>
          </a:p>
        </p:txBody>
      </p:sp>
      <p:grpSp>
        <p:nvGrpSpPr>
          <p:cNvPr id="3" name="Group 2"/>
          <p:cNvGrpSpPr/>
          <p:nvPr/>
        </p:nvGrpSpPr>
        <p:grpSpPr>
          <a:xfrm>
            <a:off x="914400" y="2743200"/>
            <a:ext cx="5647392" cy="3102709"/>
            <a:chOff x="1985009" y="3030356"/>
            <a:chExt cx="5647392" cy="3102709"/>
          </a:xfrm>
        </p:grpSpPr>
        <p:sp>
          <p:nvSpPr>
            <p:cNvPr id="46" name="Rectangle 45"/>
            <p:cNvSpPr/>
            <p:nvPr/>
          </p:nvSpPr>
          <p:spPr>
            <a:xfrm>
              <a:off x="1985009" y="3137115"/>
              <a:ext cx="5159375" cy="25784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591282" y="4311865"/>
              <a:ext cx="2521352" cy="1392760"/>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080884" y="3030356"/>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0" name="TextBox 49"/>
            <p:cNvSpPr txBox="1"/>
            <p:nvPr/>
          </p:nvSpPr>
          <p:spPr>
            <a:xfrm>
              <a:off x="7080884" y="3413588"/>
              <a:ext cx="551517" cy="461665"/>
            </a:xfrm>
            <a:prstGeom prst="rect">
              <a:avLst/>
            </a:prstGeom>
            <a:noFill/>
          </p:spPr>
          <p:txBody>
            <a:bodyPr wrap="square" rtlCol="0">
              <a:spAutoFit/>
            </a:bodyPr>
            <a:lstStyle/>
            <a:p>
              <a:pPr algn="ctr"/>
              <a:r>
                <a:rPr lang="nl-NL" sz="2400" b="1" i="1" smtClean="0">
                  <a:solidFill>
                    <a:srgbClr val="000090"/>
                  </a:solidFill>
                </a:rPr>
                <a:t>0</a:t>
              </a:r>
            </a:p>
          </p:txBody>
        </p:sp>
        <p:sp>
          <p:nvSpPr>
            <p:cNvPr id="51" name="TextBox 50"/>
            <p:cNvSpPr txBox="1"/>
            <p:nvPr/>
          </p:nvSpPr>
          <p:spPr>
            <a:xfrm>
              <a:off x="7080884" y="3801479"/>
              <a:ext cx="551517" cy="461665"/>
            </a:xfrm>
            <a:prstGeom prst="rect">
              <a:avLst/>
            </a:prstGeom>
            <a:noFill/>
          </p:spPr>
          <p:txBody>
            <a:bodyPr wrap="square" rtlCol="0">
              <a:spAutoFit/>
            </a:bodyPr>
            <a:lstStyle/>
            <a:p>
              <a:pPr algn="ctr"/>
              <a:r>
                <a:rPr lang="nl-NL" sz="2400" b="1" i="1" smtClean="0">
                  <a:solidFill>
                    <a:srgbClr val="000090"/>
                  </a:solidFill>
                </a:rPr>
                <a:t>1</a:t>
              </a:r>
            </a:p>
          </p:txBody>
        </p:sp>
        <p:sp>
          <p:nvSpPr>
            <p:cNvPr id="52" name="TextBox 51"/>
            <p:cNvSpPr txBox="1"/>
            <p:nvPr/>
          </p:nvSpPr>
          <p:spPr>
            <a:xfrm>
              <a:off x="7065009" y="4335227"/>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3" name="TextBox 52"/>
            <p:cNvSpPr txBox="1"/>
            <p:nvPr/>
          </p:nvSpPr>
          <p:spPr>
            <a:xfrm>
              <a:off x="7065009" y="4766084"/>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4" name="TextBox 53"/>
            <p:cNvSpPr txBox="1"/>
            <p:nvPr/>
          </p:nvSpPr>
          <p:spPr>
            <a:xfrm>
              <a:off x="7065009" y="5185725"/>
              <a:ext cx="551517" cy="461665"/>
            </a:xfrm>
            <a:prstGeom prst="rect">
              <a:avLst/>
            </a:prstGeom>
            <a:noFill/>
          </p:spPr>
          <p:txBody>
            <a:bodyPr wrap="square" rtlCol="0">
              <a:spAutoFit/>
            </a:bodyPr>
            <a:lstStyle/>
            <a:p>
              <a:pPr algn="ctr"/>
              <a:r>
                <a:rPr lang="nl-NL" sz="2400" b="1" i="1" smtClean="0">
                  <a:solidFill>
                    <a:srgbClr val="000090"/>
                  </a:solidFill>
                </a:rPr>
                <a:t>2</a:t>
              </a:r>
            </a:p>
          </p:txBody>
        </p:sp>
        <p:sp>
          <p:nvSpPr>
            <p:cNvPr id="55" name="TextBox 54"/>
            <p:cNvSpPr txBox="1"/>
            <p:nvPr/>
          </p:nvSpPr>
          <p:spPr>
            <a:xfrm>
              <a:off x="1985010" y="5634754"/>
              <a:ext cx="637954" cy="461665"/>
            </a:xfrm>
            <a:prstGeom prst="rect">
              <a:avLst/>
            </a:prstGeom>
            <a:noFill/>
          </p:spPr>
          <p:txBody>
            <a:bodyPr wrap="square" rtlCol="0">
              <a:spAutoFit/>
            </a:bodyPr>
            <a:lstStyle/>
            <a:p>
              <a:pPr algn="ctr"/>
              <a:r>
                <a:rPr lang="nl-NL" sz="2400" b="1" i="1" smtClean="0">
                  <a:solidFill>
                    <a:srgbClr val="000090"/>
                  </a:solidFill>
                </a:rPr>
                <a:t>0</a:t>
              </a:r>
            </a:p>
          </p:txBody>
        </p:sp>
        <p:sp>
          <p:nvSpPr>
            <p:cNvPr id="56" name="TextBox 55"/>
            <p:cNvSpPr txBox="1"/>
            <p:nvPr/>
          </p:nvSpPr>
          <p:spPr>
            <a:xfrm>
              <a:off x="2584710" y="563047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2" name="TextBox 91"/>
            <p:cNvSpPr txBox="1"/>
            <p:nvPr/>
          </p:nvSpPr>
          <p:spPr>
            <a:xfrm>
              <a:off x="3310969" y="5650833"/>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3" name="TextBox 92"/>
            <p:cNvSpPr txBox="1"/>
            <p:nvPr/>
          </p:nvSpPr>
          <p:spPr>
            <a:xfrm>
              <a:off x="3910669" y="5646549"/>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4" name="TextBox 93"/>
            <p:cNvSpPr txBox="1"/>
            <p:nvPr/>
          </p:nvSpPr>
          <p:spPr>
            <a:xfrm>
              <a:off x="4710146" y="5655321"/>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5" name="TextBox 94"/>
            <p:cNvSpPr txBox="1"/>
            <p:nvPr/>
          </p:nvSpPr>
          <p:spPr>
            <a:xfrm>
              <a:off x="5309846" y="5651037"/>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6" name="TextBox 95"/>
            <p:cNvSpPr txBox="1"/>
            <p:nvPr/>
          </p:nvSpPr>
          <p:spPr>
            <a:xfrm>
              <a:off x="5940855" y="5671400"/>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7" name="TextBox 96"/>
            <p:cNvSpPr txBox="1"/>
            <p:nvPr/>
          </p:nvSpPr>
          <p:spPr>
            <a:xfrm>
              <a:off x="6540555" y="5667116"/>
              <a:ext cx="637954" cy="461665"/>
            </a:xfrm>
            <a:prstGeom prst="rect">
              <a:avLst/>
            </a:prstGeom>
            <a:noFill/>
          </p:spPr>
          <p:txBody>
            <a:bodyPr wrap="square" rtlCol="0">
              <a:spAutoFit/>
            </a:bodyPr>
            <a:lstStyle/>
            <a:p>
              <a:pPr algn="ctr"/>
              <a:r>
                <a:rPr lang="nl-NL" sz="2400" b="1" i="1" smtClean="0">
                  <a:solidFill>
                    <a:srgbClr val="000090"/>
                  </a:solidFill>
                </a:rPr>
                <a:t>1</a:t>
              </a:r>
            </a:p>
          </p:txBody>
        </p:sp>
        <p:sp>
          <p:nvSpPr>
            <p:cNvPr id="98" name="TextBox 97"/>
            <p:cNvSpPr txBox="1"/>
            <p:nvPr/>
          </p:nvSpPr>
          <p:spPr>
            <a:xfrm>
              <a:off x="5918476" y="4326748"/>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99" name="TextBox 98"/>
            <p:cNvSpPr txBox="1"/>
            <p:nvPr/>
          </p:nvSpPr>
          <p:spPr>
            <a:xfrm>
              <a:off x="5925038" y="4776319"/>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0" name="TextBox 99"/>
            <p:cNvSpPr txBox="1"/>
            <p:nvPr/>
          </p:nvSpPr>
          <p:spPr>
            <a:xfrm>
              <a:off x="6521726"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1" name="TextBox 100"/>
            <p:cNvSpPr txBox="1"/>
            <p:nvPr/>
          </p:nvSpPr>
          <p:spPr>
            <a:xfrm>
              <a:off x="5940334" y="5194503"/>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2" name="TextBox 101"/>
            <p:cNvSpPr txBox="1"/>
            <p:nvPr/>
          </p:nvSpPr>
          <p:spPr>
            <a:xfrm>
              <a:off x="6490555" y="4774731"/>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3" name="TextBox 102"/>
            <p:cNvSpPr txBox="1"/>
            <p:nvPr/>
          </p:nvSpPr>
          <p:spPr>
            <a:xfrm>
              <a:off x="6508805" y="4340054"/>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4" name="TextBox 103"/>
            <p:cNvSpPr txBox="1"/>
            <p:nvPr/>
          </p:nvSpPr>
          <p:spPr>
            <a:xfrm>
              <a:off x="4715005" y="435276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5" name="TextBox 104"/>
            <p:cNvSpPr txBox="1"/>
            <p:nvPr/>
          </p:nvSpPr>
          <p:spPr>
            <a:xfrm>
              <a:off x="4720418" y="4787678"/>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6" name="TextBox 105"/>
            <p:cNvSpPr txBox="1"/>
            <p:nvPr/>
          </p:nvSpPr>
          <p:spPr>
            <a:xfrm>
              <a:off x="5334130" y="5204646"/>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7" name="TextBox 106"/>
            <p:cNvSpPr txBox="1"/>
            <p:nvPr/>
          </p:nvSpPr>
          <p:spPr>
            <a:xfrm>
              <a:off x="4736863" y="5220521"/>
              <a:ext cx="637954" cy="461665"/>
            </a:xfrm>
            <a:prstGeom prst="rect">
              <a:avLst/>
            </a:prstGeom>
            <a:noFill/>
          </p:spPr>
          <p:txBody>
            <a:bodyPr wrap="square" rtlCol="0">
              <a:spAutoFit/>
            </a:bodyPr>
            <a:lstStyle/>
            <a:p>
              <a:pPr algn="ctr"/>
              <a:r>
                <a:rPr lang="nl-NL" sz="2400" b="1" i="1" smtClean="0">
                  <a:solidFill>
                    <a:srgbClr val="C00000"/>
                  </a:solidFill>
                </a:rPr>
                <a:t>3</a:t>
              </a:r>
            </a:p>
          </p:txBody>
        </p:sp>
        <p:sp>
          <p:nvSpPr>
            <p:cNvPr id="108" name="TextBox 107"/>
            <p:cNvSpPr txBox="1"/>
            <p:nvPr/>
          </p:nvSpPr>
          <p:spPr>
            <a:xfrm>
              <a:off x="5321209" y="4350197"/>
              <a:ext cx="637954" cy="461665"/>
            </a:xfrm>
            <a:prstGeom prst="rect">
              <a:avLst/>
            </a:prstGeom>
            <a:noFill/>
          </p:spPr>
          <p:txBody>
            <a:bodyPr wrap="square" rtlCol="0">
              <a:spAutoFit/>
            </a:bodyPr>
            <a:lstStyle/>
            <a:p>
              <a:pPr algn="ctr"/>
              <a:r>
                <a:rPr lang="nl-NL" sz="2400" b="1" i="1" smtClean="0">
                  <a:solidFill>
                    <a:srgbClr val="C00000"/>
                  </a:solidFill>
                </a:rPr>
                <a:t>2</a:t>
              </a:r>
            </a:p>
          </p:txBody>
        </p:sp>
        <p:sp>
          <p:nvSpPr>
            <p:cNvPr id="109" name="Rectangle 108"/>
            <p:cNvSpPr/>
            <p:nvPr/>
          </p:nvSpPr>
          <p:spPr>
            <a:xfrm>
              <a:off x="4591282" y="4311865"/>
              <a:ext cx="2537227" cy="1404190"/>
            </a:xfrm>
            <a:prstGeom prst="rect">
              <a:avLst/>
            </a:prstGeom>
            <a:no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rgbClr val="000090"/>
                </a:solidFill>
              </a:endParaRPr>
            </a:p>
          </p:txBody>
        </p:sp>
        <p:sp>
          <p:nvSpPr>
            <p:cNvPr id="111" name="TextBox 110"/>
            <p:cNvSpPr txBox="1"/>
            <p:nvPr/>
          </p:nvSpPr>
          <p:spPr>
            <a:xfrm>
              <a:off x="4078631" y="4617671"/>
              <a:ext cx="638694" cy="646331"/>
            </a:xfrm>
            <a:prstGeom prst="rect">
              <a:avLst/>
            </a:prstGeom>
            <a:noFill/>
          </p:spPr>
          <p:txBody>
            <a:bodyPr wrap="square" rtlCol="0">
              <a:spAutoFit/>
            </a:bodyPr>
            <a:lstStyle/>
            <a:p>
              <a:pPr algn="ctr"/>
              <a:r>
                <a:rPr lang="nl-NL" sz="3600" i="1">
                  <a:solidFill>
                    <a:srgbClr val="000090"/>
                  </a:solidFill>
                  <a:latin typeface="Cambria Math" charset="0"/>
                  <a:ea typeface="Cambria Math" charset="0"/>
                  <a:cs typeface="Cambria Math" charset="0"/>
                </a:rPr>
                <a:t>A</a:t>
              </a:r>
              <a:endParaRPr lang="nl-NL" sz="3600" i="1" smtClean="0">
                <a:solidFill>
                  <a:srgbClr val="000090"/>
                </a:solidFill>
                <a:latin typeface="Cambria Math" charset="0"/>
                <a:ea typeface="Cambria Math" charset="0"/>
                <a:cs typeface="Cambria Math" charset="0"/>
              </a:endParaRPr>
            </a:p>
          </p:txBody>
        </p:sp>
        <p:sp>
          <p:nvSpPr>
            <p:cNvPr id="112" name="TextBox 111"/>
            <p:cNvSpPr txBox="1"/>
            <p:nvPr/>
          </p:nvSpPr>
          <p:spPr>
            <a:xfrm>
              <a:off x="5689302" y="3736753"/>
              <a:ext cx="638694" cy="646331"/>
            </a:xfrm>
            <a:prstGeom prst="rect">
              <a:avLst/>
            </a:prstGeom>
            <a:noFill/>
          </p:spPr>
          <p:txBody>
            <a:bodyPr wrap="square" rtlCol="0">
              <a:spAutoFit/>
            </a:bodyPr>
            <a:lstStyle/>
            <a:p>
              <a:pPr algn="ctr"/>
              <a:r>
                <a:rPr lang="nl-NL" sz="3600" i="1" smtClean="0">
                  <a:solidFill>
                    <a:srgbClr val="000090"/>
                  </a:solidFill>
                  <a:latin typeface="Cambria Math" charset="0"/>
                  <a:ea typeface="Cambria Math" charset="0"/>
                  <a:cs typeface="Cambria Math" charset="0"/>
                </a:rPr>
                <a:t>B</a:t>
              </a:r>
            </a:p>
          </p:txBody>
        </p:sp>
      </p:grpSp>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57" name="Picture 5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58" name="Straight Connector 5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graphicFrame>
        <p:nvGraphicFramePr>
          <p:cNvPr id="60" name="Chart 59"/>
          <p:cNvGraphicFramePr/>
          <p:nvPr>
            <p:extLst>
              <p:ext uri="{D42A27DB-BD31-4B8C-83A1-F6EECF244321}">
                <p14:modId xmlns:p14="http://schemas.microsoft.com/office/powerpoint/2010/main" val="2130146175"/>
              </p:ext>
            </p:extLst>
          </p:nvPr>
        </p:nvGraphicFramePr>
        <p:xfrm>
          <a:off x="7357722" y="2685956"/>
          <a:ext cx="4393863" cy="3504905"/>
        </p:xfrm>
        <a:graphic>
          <a:graphicData uri="http://schemas.openxmlformats.org/drawingml/2006/chart">
            <c:chart xmlns:c="http://schemas.openxmlformats.org/drawingml/2006/chart" xmlns:r="http://schemas.openxmlformats.org/officeDocument/2006/relationships" r:id="rId6"/>
          </a:graphicData>
        </a:graphic>
      </p:graphicFrame>
      <p:sp>
        <p:nvSpPr>
          <p:cNvPr id="4" name="Oval 3"/>
          <p:cNvSpPr/>
          <p:nvPr/>
        </p:nvSpPr>
        <p:spPr>
          <a:xfrm>
            <a:off x="9709279" y="3111442"/>
            <a:ext cx="228600" cy="228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249413" y="4499344"/>
            <a:ext cx="637954" cy="461665"/>
          </a:xfrm>
          <a:prstGeom prst="rect">
            <a:avLst/>
          </a:prstGeom>
          <a:noFill/>
        </p:spPr>
        <p:txBody>
          <a:bodyPr wrap="square" rtlCol="0">
            <a:spAutoFit/>
          </a:bodyPr>
          <a:lstStyle/>
          <a:p>
            <a:pPr algn="ctr"/>
            <a:r>
              <a:rPr lang="nl-NL" sz="2400" b="1" i="1" smtClean="0">
                <a:solidFill>
                  <a:srgbClr val="C00000"/>
                </a:solidFill>
              </a:rPr>
              <a:t>2</a:t>
            </a:r>
          </a:p>
        </p:txBody>
      </p:sp>
    </p:spTree>
    <p:extLst>
      <p:ext uri="{BB962C8B-B14F-4D97-AF65-F5344CB8AC3E}">
        <p14:creationId xmlns:p14="http://schemas.microsoft.com/office/powerpoint/2010/main" val="751635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Computation Time</a:t>
            </a:r>
            <a:endParaRPr lang="en-US"/>
          </a:p>
        </p:txBody>
      </p:sp>
      <p:sp>
        <p:nvSpPr>
          <p:cNvPr id="43" name="TextBox 42"/>
          <p:cNvSpPr txBox="1"/>
          <p:nvPr/>
        </p:nvSpPr>
        <p:spPr>
          <a:xfrm>
            <a:off x="1294027" y="1152939"/>
            <a:ext cx="6385191" cy="1200329"/>
          </a:xfrm>
          <a:prstGeom prst="rect">
            <a:avLst/>
          </a:prstGeom>
          <a:noFill/>
        </p:spPr>
        <p:txBody>
          <a:bodyPr wrap="square" rtlCol="0">
            <a:spAutoFit/>
          </a:bodyPr>
          <a:lstStyle/>
          <a:p>
            <a:pPr lvl="1"/>
            <a:r>
              <a:rPr lang="en-US" sz="4000" b="1" smtClean="0">
                <a:latin typeface="Cambria Math" charset="0"/>
                <a:ea typeface="Cambria Math" charset="0"/>
                <a:cs typeface="Cambria Math" charset="0"/>
              </a:rPr>
              <a:t>O(|E| log |V|) </a:t>
            </a:r>
          </a:p>
          <a:p>
            <a:pPr lvl="1"/>
            <a:r>
              <a:rPr lang="en-US" sz="3200" smtClean="0"/>
              <a:t>(using appropriate data structures)</a:t>
            </a:r>
            <a:endParaRPr lang="en-US" sz="3200" b="1"/>
          </a:p>
        </p:txBody>
      </p:sp>
      <p:pic>
        <p:nvPicPr>
          <p:cNvPr id="44" name="Picture 43" descr="timin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2155" y="2353268"/>
            <a:ext cx="4858566" cy="3868628"/>
          </a:xfrm>
          <a:prstGeom prst="rect">
            <a:avLst/>
          </a:prstGeom>
        </p:spPr>
      </p:pic>
      <p:sp>
        <p:nvSpPr>
          <p:cNvPr id="3" name="TextBox 2"/>
          <p:cNvSpPr txBox="1"/>
          <p:nvPr/>
        </p:nvSpPr>
        <p:spPr>
          <a:xfrm>
            <a:off x="6007617" y="5632704"/>
            <a:ext cx="256802" cy="261610"/>
          </a:xfrm>
          <a:prstGeom prst="rect">
            <a:avLst/>
          </a:prstGeom>
          <a:noFill/>
        </p:spPr>
        <p:txBody>
          <a:bodyPr wrap="none" rtlCol="0">
            <a:spAutoFit/>
          </a:bodyPr>
          <a:lstStyle/>
          <a:p>
            <a:r>
              <a:rPr lang="en-US" sz="1100" smtClean="0"/>
              <a:t>5</a:t>
            </a:r>
            <a:endParaRPr lang="en-US" sz="1100"/>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9" name="Straight Connector 18"/>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4411914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Properties</a:t>
            </a:r>
            <a:endParaRPr lang="en-US"/>
          </a:p>
        </p:txBody>
      </p:sp>
      <p:sp>
        <p:nvSpPr>
          <p:cNvPr id="57" name="TextBox 56"/>
          <p:cNvSpPr txBox="1"/>
          <p:nvPr/>
        </p:nvSpPr>
        <p:spPr>
          <a:xfrm>
            <a:off x="1268079" y="1843204"/>
            <a:ext cx="9923382" cy="707886"/>
          </a:xfrm>
          <a:prstGeom prst="rect">
            <a:avLst/>
          </a:prstGeom>
          <a:noFill/>
        </p:spPr>
        <p:txBody>
          <a:bodyPr wrap="square" rtlCol="0">
            <a:spAutoFit/>
          </a:bodyPr>
          <a:lstStyle/>
          <a:p>
            <a:pPr lvl="1"/>
            <a:r>
              <a:rPr lang="en-US" sz="4000" b="1" smtClean="0"/>
              <a:t>Is our FRAUDAR measure:</a:t>
            </a:r>
            <a:endParaRPr lang="en-US" sz="4000" b="1"/>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8" name="Straight Connector 4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866" y="1752683"/>
            <a:ext cx="765818" cy="765818"/>
          </a:xfrm>
          <a:prstGeom prst="rect">
            <a:avLst/>
          </a:prstGeom>
        </p:spPr>
      </p:pic>
      <p:sp>
        <p:nvSpPr>
          <p:cNvPr id="52" name="TextBox 51"/>
          <p:cNvSpPr txBox="1"/>
          <p:nvPr/>
        </p:nvSpPr>
        <p:spPr>
          <a:xfrm>
            <a:off x="443564" y="2761429"/>
            <a:ext cx="11002531" cy="2554545"/>
          </a:xfrm>
          <a:prstGeom prst="rect">
            <a:avLst/>
          </a:prstGeom>
          <a:noFill/>
        </p:spPr>
        <p:txBody>
          <a:bodyPr wrap="square" rtlCol="0">
            <a:spAutoFit/>
          </a:bodyPr>
          <a:lstStyle/>
          <a:p>
            <a:pPr lvl="1"/>
            <a:r>
              <a:rPr lang="en-US" sz="4000" smtClean="0"/>
              <a:t>	Optimizable in near-linear time,</a:t>
            </a:r>
          </a:p>
          <a:p>
            <a:pPr lvl="1"/>
            <a:r>
              <a:rPr lang="en-US" sz="4000" smtClean="0"/>
              <a:t>	With theoretical guarantees,</a:t>
            </a:r>
          </a:p>
          <a:p>
            <a:pPr lvl="1"/>
            <a:r>
              <a:rPr lang="en-US" sz="4000" smtClean="0"/>
              <a:t>	Camouflage-resistant, and</a:t>
            </a:r>
          </a:p>
          <a:p>
            <a:pPr lvl="1"/>
            <a:r>
              <a:rPr lang="en-US" sz="4000" smtClean="0"/>
              <a:t>	Effective in practice?</a:t>
            </a:r>
            <a:endParaRPr lang="en-US" sz="4000"/>
          </a:p>
        </p:txBody>
      </p:sp>
      <p:pic>
        <p:nvPicPr>
          <p:cNvPr id="56" name="Picture 5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303" y="4165585"/>
            <a:ext cx="311150" cy="311150"/>
          </a:xfrm>
          <a:prstGeom prst="rect">
            <a:avLst/>
          </a:prstGeom>
        </p:spPr>
      </p:pic>
      <p:pic>
        <p:nvPicPr>
          <p:cNvPr id="92" name="Picture 9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303" y="3597913"/>
            <a:ext cx="311150" cy="311150"/>
          </a:xfrm>
          <a:prstGeom prst="rect">
            <a:avLst/>
          </a:prstGeom>
        </p:spPr>
      </p:pic>
      <p:pic>
        <p:nvPicPr>
          <p:cNvPr id="94" name="Picture 9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653" y="4782999"/>
            <a:ext cx="311150" cy="311150"/>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7551" y="2982819"/>
            <a:ext cx="307975" cy="307975"/>
          </a:xfrm>
          <a:prstGeom prst="rect">
            <a:avLst/>
          </a:prstGeom>
        </p:spPr>
      </p:pic>
      <p:sp>
        <p:nvSpPr>
          <p:cNvPr id="17" name="Rectangle 16"/>
          <p:cNvSpPr/>
          <p:nvPr/>
        </p:nvSpPr>
        <p:spPr>
          <a:xfrm>
            <a:off x="580319" y="1596984"/>
            <a:ext cx="10865776" cy="3718990"/>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6520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Properties: Approximation Guarantee</a:t>
            </a:r>
            <a:endParaRPr lang="en-US"/>
          </a:p>
        </p:txBody>
      </p:sp>
      <p:sp>
        <p:nvSpPr>
          <p:cNvPr id="10" name="TextBox 9"/>
          <p:cNvSpPr txBox="1"/>
          <p:nvPr/>
        </p:nvSpPr>
        <p:spPr>
          <a:xfrm>
            <a:off x="0" y="1936657"/>
            <a:ext cx="11390244" cy="1323439"/>
          </a:xfrm>
          <a:prstGeom prst="rect">
            <a:avLst/>
          </a:prstGeom>
          <a:noFill/>
        </p:spPr>
        <p:txBody>
          <a:bodyPr wrap="square" rtlCol="0">
            <a:spAutoFit/>
          </a:bodyPr>
          <a:lstStyle/>
          <a:p>
            <a:pPr lvl="1"/>
            <a:r>
              <a:rPr lang="en-US" sz="4000" smtClean="0"/>
              <a:t>The subgraph </a:t>
            </a:r>
            <a:r>
              <a:rPr lang="en-US" sz="4000" smtClean="0">
                <a:latin typeface="Cambria Math" charset="0"/>
                <a:ea typeface="Cambria Math" charset="0"/>
                <a:cs typeface="Cambria Math" charset="0"/>
              </a:rPr>
              <a:t>(A, B) </a:t>
            </a:r>
            <a:r>
              <a:rPr lang="en-US" sz="4000" smtClean="0"/>
              <a:t>returned by FRAUDAR satisfies:</a:t>
            </a:r>
          </a:p>
          <a:p>
            <a:pPr lvl="1"/>
            <a:r>
              <a:rPr lang="en-US" sz="4000" smtClean="0"/>
              <a:t> </a:t>
            </a:r>
          </a:p>
        </p:txBody>
      </p:sp>
      <p:sp>
        <p:nvSpPr>
          <p:cNvPr id="17" name="TextBox 16"/>
          <p:cNvSpPr txBox="1"/>
          <p:nvPr/>
        </p:nvSpPr>
        <p:spPr>
          <a:xfrm>
            <a:off x="974104" y="3523684"/>
            <a:ext cx="3602538" cy="584776"/>
          </a:xfrm>
          <a:prstGeom prst="rect">
            <a:avLst/>
          </a:prstGeom>
          <a:noFill/>
        </p:spPr>
        <p:txBody>
          <a:bodyPr wrap="square" rtlCol="0">
            <a:spAutoFit/>
          </a:bodyPr>
          <a:lstStyle/>
          <a:p>
            <a:pPr algn="ctr"/>
            <a:r>
              <a:rPr lang="nl-NL" sz="3200" smtClean="0">
                <a:solidFill>
                  <a:srgbClr val="0000FF"/>
                </a:solidFill>
              </a:rPr>
              <a:t>Our subgraph</a:t>
            </a:r>
          </a:p>
        </p:txBody>
      </p:sp>
      <p:cxnSp>
        <p:nvCxnSpPr>
          <p:cNvPr id="18" name="Straight Arrow Connector 17"/>
          <p:cNvCxnSpPr/>
          <p:nvPr/>
        </p:nvCxnSpPr>
        <p:spPr>
          <a:xfrm flipV="1">
            <a:off x="3896139" y="3407997"/>
            <a:ext cx="364345" cy="295062"/>
          </a:xfrm>
          <a:prstGeom prst="straightConnector1">
            <a:avLst/>
          </a:prstGeom>
          <a:ln w="38100">
            <a:solidFill>
              <a:srgbClr val="0000FF"/>
            </a:solidFill>
            <a:tailEnd type="stealth" w="lg" len="lg"/>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066859" y="3522995"/>
            <a:ext cx="3602538" cy="584776"/>
          </a:xfrm>
          <a:prstGeom prst="rect">
            <a:avLst/>
          </a:prstGeom>
          <a:noFill/>
        </p:spPr>
        <p:txBody>
          <a:bodyPr wrap="square" rtlCol="0">
            <a:spAutoFit/>
          </a:bodyPr>
          <a:lstStyle/>
          <a:p>
            <a:pPr algn="ctr"/>
            <a:r>
              <a:rPr lang="nl-NL" sz="3200" smtClean="0">
                <a:solidFill>
                  <a:srgbClr val="FF0000"/>
                </a:solidFill>
              </a:rPr>
              <a:t>Optimum </a:t>
            </a:r>
            <a:r>
              <a:rPr lang="nl-NL" sz="3200" err="1" smtClean="0">
                <a:solidFill>
                  <a:srgbClr val="FF0000"/>
                </a:solidFill>
              </a:rPr>
              <a:t>value</a:t>
            </a:r>
            <a:r>
              <a:rPr lang="nl-NL" sz="3200" smtClean="0">
                <a:solidFill>
                  <a:srgbClr val="FF0000"/>
                </a:solidFill>
              </a:rPr>
              <a:t> of g</a:t>
            </a:r>
          </a:p>
        </p:txBody>
      </p:sp>
      <p:cxnSp>
        <p:nvCxnSpPr>
          <p:cNvPr id="20" name="Straight Arrow Connector 19"/>
          <p:cNvCxnSpPr/>
          <p:nvPr/>
        </p:nvCxnSpPr>
        <p:spPr>
          <a:xfrm flipH="1" flipV="1">
            <a:off x="6795108" y="3485277"/>
            <a:ext cx="373855" cy="290896"/>
          </a:xfrm>
          <a:prstGeom prst="straightConnector1">
            <a:avLst/>
          </a:prstGeom>
          <a:ln w="3810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3" name="Straight Connector 22"/>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25" name="Rectangle 24"/>
          <p:cNvSpPr/>
          <p:nvPr/>
        </p:nvSpPr>
        <p:spPr>
          <a:xfrm>
            <a:off x="264660" y="1588577"/>
            <a:ext cx="11301984" cy="2514600"/>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32990" y="1226338"/>
            <a:ext cx="8274894" cy="707886"/>
          </a:xfrm>
          <a:prstGeom prst="rect">
            <a:avLst/>
          </a:prstGeom>
          <a:solidFill>
            <a:srgbClr val="94C0FF"/>
          </a:solidFill>
        </p:spPr>
        <p:txBody>
          <a:bodyPr wrap="none">
            <a:spAutoFit/>
          </a:bodyPr>
          <a:lstStyle/>
          <a:p>
            <a:r>
              <a:rPr lang="en-US" sz="4000" b="1"/>
              <a:t>Theorem 1: Approximation</a:t>
            </a:r>
            <a:r>
              <a:rPr lang="en-US" sz="4000"/>
              <a:t> </a:t>
            </a:r>
            <a:r>
              <a:rPr lang="en-US" sz="4000" b="1" smtClean="0"/>
              <a:t>Guarantee</a:t>
            </a:r>
            <a:endParaRPr lang="en-US" sz="4000" b="1"/>
          </a:p>
        </p:txBody>
      </p:sp>
      <p:sp>
        <p:nvSpPr>
          <p:cNvPr id="26" name="TextBox 25"/>
          <p:cNvSpPr txBox="1"/>
          <p:nvPr/>
        </p:nvSpPr>
        <p:spPr>
          <a:xfrm>
            <a:off x="460196" y="2765143"/>
            <a:ext cx="9223513" cy="707886"/>
          </a:xfrm>
          <a:prstGeom prst="rect">
            <a:avLst/>
          </a:prstGeom>
          <a:noFill/>
        </p:spPr>
        <p:txBody>
          <a:bodyPr wrap="square" rtlCol="0">
            <a:spAutoFit/>
          </a:bodyPr>
          <a:lstStyle/>
          <a:p>
            <a:pPr lvl="1" algn="ctr"/>
            <a:r>
              <a:rPr lang="en-US" sz="4000" i="1" smtClean="0">
                <a:latin typeface="Cambria Math" charset="0"/>
                <a:ea typeface="Cambria Math" charset="0"/>
                <a:cs typeface="Cambria Math" charset="0"/>
              </a:rPr>
              <a:t>g</a:t>
            </a:r>
            <a:r>
              <a:rPr lang="en-US" sz="2000" i="1" smtClean="0">
                <a:latin typeface="Cambria Math" charset="0"/>
                <a:ea typeface="Cambria Math" charset="0"/>
                <a:cs typeface="Cambria Math" charset="0"/>
              </a:rPr>
              <a:t> </a:t>
            </a:r>
            <a:r>
              <a:rPr lang="en-US" sz="4000" smtClean="0">
                <a:latin typeface="Cambria Math" charset="0"/>
                <a:ea typeface="Cambria Math" charset="0"/>
                <a:cs typeface="Cambria Math" charset="0"/>
              </a:rPr>
              <a:t>(A ∪ B) ≥     </a:t>
            </a:r>
            <a:r>
              <a:rPr lang="en-US" sz="4000" i="1" smtClean="0">
                <a:latin typeface="Cambria Math" charset="0"/>
                <a:ea typeface="Cambria Math" charset="0"/>
                <a:cs typeface="Cambria Math" charset="0"/>
              </a:rPr>
              <a:t>g</a:t>
            </a:r>
            <a:r>
              <a:rPr lang="en-US" sz="4000" i="1" baseline="-25000" smtClean="0">
                <a:latin typeface="Cambria Math" charset="0"/>
                <a:ea typeface="Cambria Math" charset="0"/>
                <a:cs typeface="Cambria Math" charset="0"/>
              </a:rPr>
              <a:t>OPT</a:t>
            </a:r>
            <a:r>
              <a:rPr lang="en-US" sz="4000" baseline="-25000" smtClean="0">
                <a:latin typeface="Cambria Math" charset="0"/>
                <a:ea typeface="Cambria Math" charset="0"/>
                <a:cs typeface="Cambria Math" charset="0"/>
              </a:rPr>
              <a:t> </a:t>
            </a:r>
            <a:endParaRPr lang="en-US" sz="4000" smtClean="0">
              <a:latin typeface="Cambria Math" charset="0"/>
              <a:ea typeface="Cambria Math" charset="0"/>
              <a:cs typeface="Cambria Math" charset="0"/>
            </a:endParaRPr>
          </a:p>
        </p:txBody>
      </p:sp>
      <p:sp>
        <p:nvSpPr>
          <p:cNvPr id="5" name="TextBox 4"/>
          <p:cNvSpPr txBox="1"/>
          <p:nvPr/>
        </p:nvSpPr>
        <p:spPr>
          <a:xfrm>
            <a:off x="5919268" y="2637456"/>
            <a:ext cx="412292" cy="584775"/>
          </a:xfrm>
          <a:prstGeom prst="rect">
            <a:avLst/>
          </a:prstGeom>
          <a:noFill/>
        </p:spPr>
        <p:txBody>
          <a:bodyPr wrap="none" rtlCol="0">
            <a:spAutoFit/>
          </a:bodyPr>
          <a:lstStyle/>
          <a:p>
            <a:r>
              <a:rPr lang="en-US" sz="3200" smtClean="0">
                <a:latin typeface="Cambria Math" charset="0"/>
                <a:ea typeface="Cambria Math" charset="0"/>
                <a:cs typeface="Cambria Math" charset="0"/>
              </a:rPr>
              <a:t>1</a:t>
            </a:r>
            <a:endParaRPr lang="en-US" sz="3200">
              <a:latin typeface="Cambria Math" charset="0"/>
              <a:ea typeface="Cambria Math" charset="0"/>
              <a:cs typeface="Cambria Math" charset="0"/>
            </a:endParaRPr>
          </a:p>
        </p:txBody>
      </p:sp>
      <p:sp>
        <p:nvSpPr>
          <p:cNvPr id="6" name="TextBox 5"/>
          <p:cNvSpPr txBox="1"/>
          <p:nvPr/>
        </p:nvSpPr>
        <p:spPr>
          <a:xfrm>
            <a:off x="5919268" y="3158040"/>
            <a:ext cx="412292" cy="584775"/>
          </a:xfrm>
          <a:prstGeom prst="rect">
            <a:avLst/>
          </a:prstGeom>
          <a:noFill/>
        </p:spPr>
        <p:txBody>
          <a:bodyPr wrap="none" rtlCol="0">
            <a:spAutoFit/>
          </a:bodyPr>
          <a:lstStyle/>
          <a:p>
            <a:r>
              <a:rPr lang="en-US" sz="3200" smtClean="0">
                <a:latin typeface="Cambria Math" charset="0"/>
                <a:ea typeface="Cambria Math" charset="0"/>
                <a:cs typeface="Cambria Math" charset="0"/>
              </a:rPr>
              <a:t>2</a:t>
            </a:r>
            <a:endParaRPr lang="en-US" sz="3200">
              <a:latin typeface="Cambria Math" charset="0"/>
              <a:ea typeface="Cambria Math" charset="0"/>
              <a:cs typeface="Cambria Math" charset="0"/>
            </a:endParaRPr>
          </a:p>
        </p:txBody>
      </p:sp>
      <p:cxnSp>
        <p:nvCxnSpPr>
          <p:cNvPr id="27" name="Straight Arrow Connector 26"/>
          <p:cNvCxnSpPr/>
          <p:nvPr/>
        </p:nvCxnSpPr>
        <p:spPr>
          <a:xfrm flipH="1" flipV="1">
            <a:off x="5989842" y="3203431"/>
            <a:ext cx="246888" cy="0"/>
          </a:xfrm>
          <a:prstGeom prst="straightConnector1">
            <a:avLst/>
          </a:prstGeom>
          <a:ln w="25400">
            <a:solidFill>
              <a:schemeClr val="bg2">
                <a:lumMod val="25000"/>
              </a:schemeClr>
            </a:solidFill>
            <a:tailEnd type="none" w="lg" len="lg"/>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4576642" y="4520174"/>
            <a:ext cx="2013853" cy="1725916"/>
            <a:chOff x="4486338" y="4354726"/>
            <a:chExt cx="2295377" cy="1874328"/>
          </a:xfrm>
        </p:grpSpPr>
        <p:sp>
          <p:nvSpPr>
            <p:cNvPr id="28" name="Rectangle 27"/>
            <p:cNvSpPr/>
            <p:nvPr/>
          </p:nvSpPr>
          <p:spPr>
            <a:xfrm>
              <a:off x="4486338" y="4354726"/>
              <a:ext cx="2295377" cy="1874328"/>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636581" y="4531072"/>
              <a:ext cx="921026" cy="666022"/>
            </a:xfrm>
            <a:prstGeom prst="rect">
              <a:avLst/>
            </a:prstGeom>
            <a:solidFill>
              <a:srgbClr val="0000FF">
                <a:alpha val="50000"/>
              </a:srgb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886059" y="5344049"/>
              <a:ext cx="783057" cy="739089"/>
            </a:xfrm>
            <a:prstGeom prst="rect">
              <a:avLst/>
            </a:prstGeom>
            <a:solidFill>
              <a:srgbClr val="FF0000">
                <a:alpha val="51000"/>
              </a:srgb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6692897" y="4469710"/>
            <a:ext cx="1985411" cy="954107"/>
          </a:xfrm>
          <a:prstGeom prst="rect">
            <a:avLst/>
          </a:prstGeom>
          <a:noFill/>
        </p:spPr>
        <p:txBody>
          <a:bodyPr wrap="square" rtlCol="0">
            <a:spAutoFit/>
          </a:bodyPr>
          <a:lstStyle/>
          <a:p>
            <a:r>
              <a:rPr lang="nl-NL" sz="2800" smtClean="0">
                <a:solidFill>
                  <a:srgbClr val="0000FF"/>
                </a:solidFill>
              </a:rPr>
              <a:t>Our subgraph</a:t>
            </a:r>
          </a:p>
        </p:txBody>
      </p:sp>
      <p:sp>
        <p:nvSpPr>
          <p:cNvPr id="32" name="TextBox 31"/>
          <p:cNvSpPr txBox="1"/>
          <p:nvPr/>
        </p:nvSpPr>
        <p:spPr>
          <a:xfrm>
            <a:off x="6629216" y="5383132"/>
            <a:ext cx="2112774" cy="954107"/>
          </a:xfrm>
          <a:prstGeom prst="rect">
            <a:avLst/>
          </a:prstGeom>
          <a:noFill/>
        </p:spPr>
        <p:txBody>
          <a:bodyPr wrap="square" rtlCol="0">
            <a:spAutoFit/>
          </a:bodyPr>
          <a:lstStyle/>
          <a:p>
            <a:r>
              <a:rPr lang="nl-NL" sz="2800" smtClean="0">
                <a:solidFill>
                  <a:srgbClr val="FF0000"/>
                </a:solidFill>
              </a:rPr>
              <a:t>Optimum subgraph</a:t>
            </a:r>
          </a:p>
        </p:txBody>
      </p:sp>
      <p:cxnSp>
        <p:nvCxnSpPr>
          <p:cNvPr id="33" name="Straight Arrow Connector 32"/>
          <p:cNvCxnSpPr/>
          <p:nvPr/>
        </p:nvCxnSpPr>
        <p:spPr>
          <a:xfrm flipV="1">
            <a:off x="8467405" y="4805184"/>
            <a:ext cx="0" cy="1188720"/>
          </a:xfrm>
          <a:prstGeom prst="straightConnector1">
            <a:avLst/>
          </a:prstGeom>
          <a:ln w="44450">
            <a:solidFill>
              <a:schemeClr val="tx1"/>
            </a:solidFill>
            <a:headEnd type="stealth" w="lg" len="lg"/>
            <a:tailEnd type="stealth"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8395535" y="5083258"/>
            <a:ext cx="820272" cy="584775"/>
          </a:xfrm>
          <a:prstGeom prst="rect">
            <a:avLst/>
          </a:prstGeom>
          <a:noFill/>
        </p:spPr>
        <p:txBody>
          <a:bodyPr wrap="square" rtlCol="0">
            <a:spAutoFit/>
          </a:bodyPr>
          <a:lstStyle/>
          <a:p>
            <a:pPr algn="ctr"/>
            <a:r>
              <a:rPr lang="nl-NL" sz="3200" b="1" smtClean="0"/>
              <a:t>2×</a:t>
            </a:r>
          </a:p>
        </p:txBody>
      </p:sp>
      <p:sp>
        <p:nvSpPr>
          <p:cNvPr id="35" name="TextBox 34"/>
          <p:cNvSpPr txBox="1"/>
          <p:nvPr/>
        </p:nvSpPr>
        <p:spPr>
          <a:xfrm>
            <a:off x="3481534" y="5137934"/>
            <a:ext cx="1985411" cy="523220"/>
          </a:xfrm>
          <a:prstGeom prst="rect">
            <a:avLst/>
          </a:prstGeom>
          <a:noFill/>
        </p:spPr>
        <p:txBody>
          <a:bodyPr wrap="square" rtlCol="0">
            <a:spAutoFit/>
          </a:bodyPr>
          <a:lstStyle/>
          <a:p>
            <a:r>
              <a:rPr lang="nl-NL" sz="2800" b="1" smtClean="0"/>
              <a:t>Users</a:t>
            </a:r>
          </a:p>
        </p:txBody>
      </p:sp>
      <p:sp>
        <p:nvSpPr>
          <p:cNvPr id="36" name="TextBox 35"/>
          <p:cNvSpPr txBox="1"/>
          <p:nvPr/>
        </p:nvSpPr>
        <p:spPr>
          <a:xfrm>
            <a:off x="4829045" y="4078146"/>
            <a:ext cx="1985411" cy="523220"/>
          </a:xfrm>
          <a:prstGeom prst="rect">
            <a:avLst/>
          </a:prstGeom>
          <a:noFill/>
        </p:spPr>
        <p:txBody>
          <a:bodyPr wrap="square" rtlCol="0">
            <a:spAutoFit/>
          </a:bodyPr>
          <a:lstStyle/>
          <a:p>
            <a:r>
              <a:rPr lang="nl-NL" sz="2800" b="1" smtClean="0"/>
              <a:t>Products</a:t>
            </a:r>
          </a:p>
        </p:txBody>
      </p:sp>
    </p:spTree>
    <p:extLst>
      <p:ext uri="{BB962C8B-B14F-4D97-AF65-F5344CB8AC3E}">
        <p14:creationId xmlns:p14="http://schemas.microsoft.com/office/powerpoint/2010/main" val="1152021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8536758" y="4000229"/>
            <a:ext cx="2683796" cy="2168208"/>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8516805" y="4854444"/>
            <a:ext cx="2703749" cy="438419"/>
          </a:xfrm>
          <a:prstGeom prst="rect">
            <a:avLst/>
          </a:prstGeom>
          <a:solidFill>
            <a:srgbClr val="FF00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Properties: Camouflage Resistance</a:t>
            </a:r>
            <a:endParaRPr lang="en-US"/>
          </a:p>
        </p:txBody>
      </p:sp>
      <p:sp>
        <p:nvSpPr>
          <p:cNvPr id="17" name="TextBox 16"/>
          <p:cNvSpPr txBox="1"/>
          <p:nvPr/>
        </p:nvSpPr>
        <p:spPr>
          <a:xfrm>
            <a:off x="7978717" y="4718617"/>
            <a:ext cx="639135" cy="584776"/>
          </a:xfrm>
          <a:prstGeom prst="rect">
            <a:avLst/>
          </a:prstGeom>
          <a:noFill/>
        </p:spPr>
        <p:txBody>
          <a:bodyPr wrap="square" rtlCol="0">
            <a:spAutoFit/>
          </a:bodyPr>
          <a:lstStyle/>
          <a:p>
            <a:pPr algn="ctr"/>
            <a:r>
              <a:rPr lang="nl-NL" sz="3200" b="1" i="1" smtClean="0">
                <a:latin typeface="Cambria Math" charset="0"/>
                <a:ea typeface="Cambria Math" charset="0"/>
                <a:cs typeface="Cambria Math" charset="0"/>
              </a:rPr>
              <a:t>i</a:t>
            </a:r>
          </a:p>
        </p:txBody>
      </p:sp>
      <p:sp>
        <p:nvSpPr>
          <p:cNvPr id="18" name="TextBox 17"/>
          <p:cNvSpPr txBox="1"/>
          <p:nvPr/>
        </p:nvSpPr>
        <p:spPr>
          <a:xfrm>
            <a:off x="9081119" y="3401012"/>
            <a:ext cx="611005" cy="584776"/>
          </a:xfrm>
          <a:prstGeom prst="rect">
            <a:avLst/>
          </a:prstGeom>
          <a:noFill/>
        </p:spPr>
        <p:txBody>
          <a:bodyPr wrap="square" rtlCol="0">
            <a:spAutoFit/>
          </a:bodyPr>
          <a:lstStyle/>
          <a:p>
            <a:pPr algn="ctr"/>
            <a:r>
              <a:rPr lang="nl-NL" sz="3200" b="1" i="1" smtClean="0">
                <a:latin typeface="Cambria Math" charset="0"/>
                <a:ea typeface="Cambria Math" charset="0"/>
                <a:cs typeface="Cambria Math" charset="0"/>
              </a:rPr>
              <a:t> j</a:t>
            </a:r>
          </a:p>
        </p:txBody>
      </p:sp>
      <p:sp>
        <p:nvSpPr>
          <p:cNvPr id="19" name="TextBox 18"/>
          <p:cNvSpPr txBox="1"/>
          <p:nvPr/>
        </p:nvSpPr>
        <p:spPr>
          <a:xfrm>
            <a:off x="8911000" y="5489547"/>
            <a:ext cx="638694" cy="584776"/>
          </a:xfrm>
          <a:prstGeom prst="rect">
            <a:avLst/>
          </a:prstGeom>
          <a:noFill/>
        </p:spPr>
        <p:txBody>
          <a:bodyPr wrap="square" rtlCol="0">
            <a:spAutoFit/>
          </a:bodyPr>
          <a:lstStyle/>
          <a:p>
            <a:pPr algn="ctr"/>
            <a:r>
              <a:rPr lang="nl-NL" sz="3200" i="1"/>
              <a:t>A</a:t>
            </a:r>
            <a:endParaRPr lang="nl-NL" sz="3200" i="1" smtClean="0"/>
          </a:p>
        </p:txBody>
      </p:sp>
      <p:sp>
        <p:nvSpPr>
          <p:cNvPr id="20" name="Rectangle 19"/>
          <p:cNvSpPr/>
          <p:nvPr/>
        </p:nvSpPr>
        <p:spPr>
          <a:xfrm>
            <a:off x="9081119" y="4000229"/>
            <a:ext cx="468575" cy="2168208"/>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9005805" y="4693646"/>
            <a:ext cx="638694" cy="584776"/>
          </a:xfrm>
          <a:prstGeom prst="rect">
            <a:avLst/>
          </a:prstGeom>
          <a:noFill/>
        </p:spPr>
        <p:txBody>
          <a:bodyPr wrap="square" rtlCol="0">
            <a:spAutoFit/>
          </a:bodyPr>
          <a:lstStyle/>
          <a:p>
            <a:pPr algn="ctr"/>
            <a:r>
              <a:rPr lang="en-US" sz="3200" i="1" err="1">
                <a:latin typeface="Cambria Math" charset="0"/>
                <a:ea typeface="Cambria Math" charset="0"/>
                <a:cs typeface="Cambria Math" charset="0"/>
              </a:rPr>
              <a:t>c</a:t>
            </a:r>
            <a:r>
              <a:rPr lang="en-US" sz="3200" i="1" baseline="-25000" err="1">
                <a:latin typeface="Cambria Math" charset="0"/>
                <a:ea typeface="Cambria Math" charset="0"/>
                <a:cs typeface="Cambria Math" charset="0"/>
              </a:rPr>
              <a:t>ij</a:t>
            </a:r>
            <a:endParaRPr lang="nl-NL" sz="3200" i="1" smtClean="0">
              <a:latin typeface="Cambria Math" charset="0"/>
              <a:ea typeface="Cambria Math" charset="0"/>
              <a:cs typeface="Cambria Math" charset="0"/>
            </a:endParaRPr>
          </a:p>
        </p:txBody>
      </p:sp>
      <p:sp>
        <p:nvSpPr>
          <p:cNvPr id="22" name="Rectangle 21"/>
          <p:cNvSpPr/>
          <p:nvPr/>
        </p:nvSpPr>
        <p:spPr>
          <a:xfrm>
            <a:off x="9081119" y="4832133"/>
            <a:ext cx="468575" cy="4663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7" name="Straight Connector 26"/>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38" name="TextBox 37"/>
          <p:cNvSpPr txBox="1"/>
          <p:nvPr/>
        </p:nvSpPr>
        <p:spPr>
          <a:xfrm>
            <a:off x="991799" y="2341972"/>
            <a:ext cx="10656862" cy="1323439"/>
          </a:xfrm>
          <a:prstGeom prst="rect">
            <a:avLst/>
          </a:prstGeom>
          <a:noFill/>
        </p:spPr>
        <p:txBody>
          <a:bodyPr wrap="square" rtlCol="0">
            <a:spAutoFit/>
          </a:bodyPr>
          <a:lstStyle/>
          <a:p>
            <a:pPr lvl="1"/>
            <a:r>
              <a:rPr lang="en-US" sz="4000" smtClean="0"/>
              <a:t>The FRAUDAR measure is camouflage-resistant.</a:t>
            </a:r>
          </a:p>
          <a:p>
            <a:pPr lvl="1"/>
            <a:r>
              <a:rPr lang="en-US" sz="4000" smtClean="0"/>
              <a:t> </a:t>
            </a:r>
          </a:p>
        </p:txBody>
      </p:sp>
      <p:sp>
        <p:nvSpPr>
          <p:cNvPr id="43" name="Rectangle 42"/>
          <p:cNvSpPr/>
          <p:nvPr/>
        </p:nvSpPr>
        <p:spPr>
          <a:xfrm>
            <a:off x="1226061" y="1866871"/>
            <a:ext cx="10422600" cy="1467165"/>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1607597" y="1504093"/>
            <a:ext cx="7623241" cy="707886"/>
          </a:xfrm>
          <a:prstGeom prst="rect">
            <a:avLst/>
          </a:prstGeom>
          <a:solidFill>
            <a:srgbClr val="94C0FF"/>
          </a:solidFill>
        </p:spPr>
        <p:txBody>
          <a:bodyPr wrap="none">
            <a:spAutoFit/>
          </a:bodyPr>
          <a:lstStyle/>
          <a:p>
            <a:r>
              <a:rPr lang="en-US" sz="4000" b="1"/>
              <a:t>Theorem </a:t>
            </a:r>
            <a:r>
              <a:rPr lang="en-US" sz="4000" b="1" smtClean="0"/>
              <a:t>2: Camouflage Resistance</a:t>
            </a:r>
            <a:endParaRPr lang="en-US" sz="4000" b="1"/>
          </a:p>
        </p:txBody>
      </p:sp>
      <p:sp>
        <p:nvSpPr>
          <p:cNvPr id="45" name="TextBox 44"/>
          <p:cNvSpPr txBox="1"/>
          <p:nvPr/>
        </p:nvSpPr>
        <p:spPr>
          <a:xfrm>
            <a:off x="98434" y="3823392"/>
            <a:ext cx="7311825" cy="2062103"/>
          </a:xfrm>
          <a:prstGeom prst="rect">
            <a:avLst/>
          </a:prstGeom>
          <a:noFill/>
        </p:spPr>
        <p:txBody>
          <a:bodyPr wrap="square" rtlCol="0">
            <a:spAutoFit/>
          </a:bodyPr>
          <a:lstStyle/>
          <a:p>
            <a:pPr lvl="1"/>
            <a:r>
              <a:rPr lang="en-US" sz="3200" b="1" smtClean="0"/>
              <a:t>Intuition: </a:t>
            </a:r>
          </a:p>
          <a:p>
            <a:pPr marL="914400" lvl="1" indent="-457200">
              <a:buFont typeface="Arial" charset="0"/>
              <a:buChar char="•"/>
            </a:pPr>
            <a:r>
              <a:rPr lang="en-US" sz="3200" smtClean="0"/>
              <a:t>Edge scores </a:t>
            </a:r>
            <a:r>
              <a:rPr lang="en-US" sz="3200" err="1" smtClean="0">
                <a:latin typeface="Cambria Math" charset="0"/>
                <a:ea typeface="Cambria Math" charset="0"/>
                <a:cs typeface="Cambria Math" charset="0"/>
              </a:rPr>
              <a:t>c</a:t>
            </a:r>
            <a:r>
              <a:rPr lang="en-US" sz="3200" baseline="-25000" err="1" smtClean="0">
                <a:latin typeface="Cambria Math" charset="0"/>
                <a:ea typeface="Cambria Math" charset="0"/>
                <a:cs typeface="Cambria Math" charset="0"/>
              </a:rPr>
              <a:t>ij</a:t>
            </a:r>
            <a:r>
              <a:rPr lang="nl-NL" sz="3200" smtClean="0">
                <a:latin typeface="Cambria Math" charset="0"/>
                <a:ea typeface="Cambria Math" charset="0"/>
                <a:cs typeface="Cambria Math" charset="0"/>
              </a:rPr>
              <a:t> </a:t>
            </a:r>
            <a:r>
              <a:rPr lang="nl-NL" sz="3200" smtClean="0"/>
              <a:t>are a </a:t>
            </a:r>
            <a:r>
              <a:rPr lang="nl-NL" sz="3200" err="1" smtClean="0"/>
              <a:t>function</a:t>
            </a:r>
            <a:r>
              <a:rPr lang="nl-NL" sz="3200" smtClean="0"/>
              <a:t> of </a:t>
            </a:r>
            <a:r>
              <a:rPr lang="nl-NL" sz="3200" err="1" smtClean="0"/>
              <a:t>the</a:t>
            </a:r>
            <a:r>
              <a:rPr lang="nl-NL" sz="3200" smtClean="0"/>
              <a:t> column </a:t>
            </a:r>
            <a:r>
              <a:rPr lang="nl-NL" sz="3200" err="1" smtClean="0"/>
              <a:t>they</a:t>
            </a:r>
            <a:r>
              <a:rPr lang="nl-NL" sz="3200" smtClean="0"/>
              <a:t> are in, </a:t>
            </a:r>
          </a:p>
          <a:p>
            <a:pPr marL="914400" lvl="1" indent="-457200">
              <a:buFont typeface="Arial" charset="0"/>
              <a:buChar char="•"/>
            </a:pPr>
            <a:r>
              <a:rPr lang="nl-NL" sz="3200" smtClean="0"/>
              <a:t>Camouflage </a:t>
            </a:r>
            <a:r>
              <a:rPr lang="nl-NL" sz="3200" err="1" smtClean="0"/>
              <a:t>only</a:t>
            </a:r>
            <a:r>
              <a:rPr lang="nl-NL" sz="3200" smtClean="0"/>
              <a:t> </a:t>
            </a:r>
            <a:r>
              <a:rPr lang="nl-NL" sz="3200" err="1" smtClean="0"/>
              <a:t>affects</a:t>
            </a:r>
            <a:r>
              <a:rPr lang="nl-NL" sz="3200" smtClean="0"/>
              <a:t> </a:t>
            </a:r>
            <a:r>
              <a:rPr lang="nl-NL" sz="3200" err="1" smtClean="0"/>
              <a:t>the</a:t>
            </a:r>
            <a:r>
              <a:rPr lang="nl-NL" sz="3200" smtClean="0"/>
              <a:t> </a:t>
            </a:r>
            <a:r>
              <a:rPr lang="nl-NL" sz="3200" err="1" smtClean="0"/>
              <a:t>rows</a:t>
            </a:r>
            <a:endParaRPr lang="nl-NL" sz="3200"/>
          </a:p>
        </p:txBody>
      </p:sp>
      <p:sp>
        <p:nvSpPr>
          <p:cNvPr id="48" name="TextBox 47"/>
          <p:cNvSpPr txBox="1"/>
          <p:nvPr/>
        </p:nvSpPr>
        <p:spPr>
          <a:xfrm>
            <a:off x="9005805" y="4027453"/>
            <a:ext cx="3549289" cy="584775"/>
          </a:xfrm>
          <a:prstGeom prst="rect">
            <a:avLst/>
          </a:prstGeom>
          <a:noFill/>
        </p:spPr>
        <p:txBody>
          <a:bodyPr wrap="square" rtlCol="0">
            <a:spAutoFit/>
          </a:bodyPr>
          <a:lstStyle/>
          <a:p>
            <a:pPr algn="ctr"/>
            <a:r>
              <a:rPr lang="nl-NL" sz="3200" b="1" i="1" smtClean="0"/>
              <a:t> </a:t>
            </a:r>
            <a:r>
              <a:rPr lang="nl-NL" sz="3200" b="1" i="1" smtClean="0">
                <a:solidFill>
                  <a:srgbClr val="FF0000"/>
                </a:solidFill>
              </a:rPr>
              <a:t>Camouflage</a:t>
            </a:r>
          </a:p>
        </p:txBody>
      </p:sp>
      <p:cxnSp>
        <p:nvCxnSpPr>
          <p:cNvPr id="49" name="Straight Arrow Connector 48"/>
          <p:cNvCxnSpPr/>
          <p:nvPr/>
        </p:nvCxnSpPr>
        <p:spPr>
          <a:xfrm flipH="1">
            <a:off x="10137913" y="4687863"/>
            <a:ext cx="198783" cy="395046"/>
          </a:xfrm>
          <a:prstGeom prst="straightConnector1">
            <a:avLst/>
          </a:prstGeom>
          <a:ln w="38100">
            <a:solidFill>
              <a:schemeClr val="bg2">
                <a:lumMod val="25000"/>
              </a:schemeClr>
            </a:solidFill>
            <a:tailEnd type="stealth" w="lg" len="lg"/>
          </a:ln>
        </p:spPr>
        <p:style>
          <a:lnRef idx="2">
            <a:schemeClr val="accent1"/>
          </a:lnRef>
          <a:fillRef idx="0">
            <a:schemeClr val="accent1"/>
          </a:fillRef>
          <a:effectRef idx="1">
            <a:schemeClr val="accent1"/>
          </a:effectRef>
          <a:fontRef idx="minor">
            <a:schemeClr val="tx1"/>
          </a:fontRef>
        </p:style>
      </p:cxnSp>
      <p:sp>
        <p:nvSpPr>
          <p:cNvPr id="50" name="Cloud Callout 49"/>
          <p:cNvSpPr/>
          <p:nvPr/>
        </p:nvSpPr>
        <p:spPr>
          <a:xfrm>
            <a:off x="4145298" y="3530985"/>
            <a:ext cx="1782323" cy="777624"/>
          </a:xfrm>
          <a:prstGeom prst="cloudCallout">
            <a:avLst>
              <a:gd name="adj1" fmla="val -85253"/>
              <a:gd name="adj2" fmla="val 56994"/>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4603323" y="3622811"/>
            <a:ext cx="793607" cy="461665"/>
          </a:xfrm>
          <a:prstGeom prst="rect">
            <a:avLst/>
          </a:prstGeom>
          <a:noFill/>
        </p:spPr>
        <p:txBody>
          <a:bodyPr wrap="none" rtlCol="0">
            <a:spAutoFit/>
          </a:bodyPr>
          <a:lstStyle/>
          <a:p>
            <a:r>
              <a:rPr lang="en-US" sz="2400" err="1" smtClean="0">
                <a:solidFill>
                  <a:srgbClr val="000000"/>
                </a:solidFill>
              </a:rPr>
              <a:t>tf-</a:t>
            </a:r>
            <a:r>
              <a:rPr lang="en-US" sz="2400" u="sng" err="1" smtClean="0">
                <a:solidFill>
                  <a:srgbClr val="000000"/>
                </a:solidFill>
              </a:rPr>
              <a:t>idf</a:t>
            </a:r>
            <a:endParaRPr lang="en-US" sz="2400" u="sng">
              <a:solidFill>
                <a:srgbClr val="000000"/>
              </a:solidFill>
            </a:endParaRPr>
          </a:p>
        </p:txBody>
      </p:sp>
    </p:spTree>
    <p:extLst>
      <p:ext uri="{BB962C8B-B14F-4D97-AF65-F5344CB8AC3E}">
        <p14:creationId xmlns:p14="http://schemas.microsoft.com/office/powerpoint/2010/main" val="1351703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Anomaly Detection</a:t>
            </a:r>
            <a:endParaRPr lang="en-US"/>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9701" y="1699712"/>
            <a:ext cx="2336417" cy="175231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51301" y="1774965"/>
            <a:ext cx="1019047" cy="1019047"/>
          </a:xfrm>
          <a:prstGeom prst="rect">
            <a:avLst/>
          </a:prstGeom>
        </p:spPr>
      </p:pic>
      <p:pic>
        <p:nvPicPr>
          <p:cNvPr id="10" name="Picture 9"/>
          <p:cNvPicPr>
            <a:picLocks noChangeAspect="1"/>
          </p:cNvPicPr>
          <p:nvPr/>
        </p:nvPicPr>
        <p:blipFill>
          <a:blip r:embed="rId5"/>
          <a:stretch>
            <a:fillRect/>
          </a:stretch>
        </p:blipFill>
        <p:spPr>
          <a:xfrm>
            <a:off x="8547234" y="1961285"/>
            <a:ext cx="1035274" cy="1035274"/>
          </a:xfrm>
          <a:prstGeom prst="rect">
            <a:avLst/>
          </a:prstGeom>
        </p:spPr>
      </p:pic>
      <p:sp>
        <p:nvSpPr>
          <p:cNvPr id="11" name="TextBox 10"/>
          <p:cNvSpPr txBox="1"/>
          <p:nvPr/>
        </p:nvSpPr>
        <p:spPr>
          <a:xfrm>
            <a:off x="8002140" y="1368796"/>
            <a:ext cx="2268321" cy="584775"/>
          </a:xfrm>
          <a:prstGeom prst="rect">
            <a:avLst/>
          </a:prstGeom>
          <a:noFill/>
        </p:spPr>
        <p:txBody>
          <a:bodyPr wrap="square" rtlCol="0">
            <a:spAutoFit/>
          </a:bodyPr>
          <a:lstStyle/>
          <a:p>
            <a:pPr algn="ctr"/>
            <a:r>
              <a:rPr lang="nl-NL" sz="3200" b="1" err="1" smtClean="0">
                <a:solidFill>
                  <a:srgbClr val="FF0000"/>
                </a:solidFill>
              </a:rPr>
              <a:t>Anomaly</a:t>
            </a:r>
            <a:endParaRPr lang="nl-NL" sz="3200" b="1" smtClean="0">
              <a:solidFill>
                <a:srgbClr val="FF0000"/>
              </a:solidFill>
            </a:endParaRP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9249" y="3561016"/>
            <a:ext cx="773085" cy="773085"/>
          </a:xfrm>
          <a:prstGeom prst="rect">
            <a:avLst/>
          </a:prstGeom>
        </p:spPr>
      </p:pic>
      <p:sp>
        <p:nvSpPr>
          <p:cNvPr id="17" name="TextBox 16"/>
          <p:cNvSpPr txBox="1"/>
          <p:nvPr/>
        </p:nvSpPr>
        <p:spPr>
          <a:xfrm>
            <a:off x="8206349" y="3596967"/>
            <a:ext cx="2268321" cy="584775"/>
          </a:xfrm>
          <a:prstGeom prst="rect">
            <a:avLst/>
          </a:prstGeom>
          <a:noFill/>
        </p:spPr>
        <p:txBody>
          <a:bodyPr wrap="square" rtlCol="0">
            <a:spAutoFit/>
          </a:bodyPr>
          <a:lstStyle/>
          <a:p>
            <a:pPr algn="ctr"/>
            <a:r>
              <a:rPr lang="nl-NL" sz="3200" b="1" err="1" smtClean="0">
                <a:solidFill>
                  <a:srgbClr val="FF0000"/>
                </a:solidFill>
              </a:rPr>
              <a:t>Anomaly</a:t>
            </a:r>
            <a:endParaRPr lang="nl-NL" sz="3200" b="1" smtClean="0">
              <a:solidFill>
                <a:srgbClr val="FF0000"/>
              </a:solidFill>
            </a:endParaRPr>
          </a:p>
        </p:txBody>
      </p:sp>
      <p:pic>
        <p:nvPicPr>
          <p:cNvPr id="20" name="Picture 19"/>
          <p:cNvPicPr>
            <a:picLocks noChangeAspect="1"/>
          </p:cNvPicPr>
          <p:nvPr/>
        </p:nvPicPr>
        <p:blipFill>
          <a:blip r:embed="rId7"/>
          <a:stretch>
            <a:fillRect/>
          </a:stretch>
        </p:blipFill>
        <p:spPr>
          <a:xfrm>
            <a:off x="6051301" y="4484852"/>
            <a:ext cx="1087436" cy="1087436"/>
          </a:xfrm>
          <a:prstGeom prst="rect">
            <a:avLst/>
          </a:prstGeom>
        </p:spPr>
      </p:pic>
      <p:cxnSp>
        <p:nvCxnSpPr>
          <p:cNvPr id="26" name="Straight Connector 25"/>
          <p:cNvCxnSpPr/>
          <p:nvPr/>
        </p:nvCxnSpPr>
        <p:spPr>
          <a:xfrm flipV="1">
            <a:off x="0" y="3514701"/>
            <a:ext cx="12106275" cy="0"/>
          </a:xfrm>
          <a:prstGeom prst="line">
            <a:avLst/>
          </a:prstGeom>
          <a:ln w="571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547234" y="4139611"/>
            <a:ext cx="2084516" cy="2437652"/>
            <a:chOff x="3475116" y="1243529"/>
            <a:chExt cx="4793790" cy="5544891"/>
          </a:xfrm>
        </p:grpSpPr>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5116" y="1243529"/>
              <a:ext cx="4793790" cy="5544891"/>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91328" y="4088150"/>
              <a:ext cx="236759" cy="236759"/>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259632" y="1888977"/>
              <a:ext cx="306628" cy="306628"/>
            </a:xfrm>
            <a:prstGeom prst="rect">
              <a:avLst/>
            </a:prstGeom>
          </p:spPr>
        </p:pic>
      </p:grpSp>
      <p:grpSp>
        <p:nvGrpSpPr>
          <p:cNvPr id="33" name="Group 32"/>
          <p:cNvGrpSpPr/>
          <p:nvPr/>
        </p:nvGrpSpPr>
        <p:grpSpPr>
          <a:xfrm>
            <a:off x="-779766" y="4166246"/>
            <a:ext cx="6526240" cy="2064787"/>
            <a:chOff x="-779766" y="3987344"/>
            <a:chExt cx="6526240" cy="2064787"/>
          </a:xfrm>
        </p:grpSpPr>
        <p:sp>
          <p:nvSpPr>
            <p:cNvPr id="34" name="Content Placeholder 3"/>
            <p:cNvSpPr txBox="1">
              <a:spLocks/>
            </p:cNvSpPr>
            <p:nvPr/>
          </p:nvSpPr>
          <p:spPr>
            <a:xfrm>
              <a:off x="192820" y="4019174"/>
              <a:ext cx="4530180" cy="2032957"/>
            </a:xfrm>
            <a:prstGeom prst="rect">
              <a:avLst/>
            </a:prstGeom>
            <a:solidFill>
              <a:schemeClr val="accent6">
                <a:lumMod val="20000"/>
                <a:lumOff val="80000"/>
              </a:schemeClr>
            </a:solidFill>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3200" b="1"/>
            </a:p>
          </p:txBody>
        </p:sp>
        <p:sp>
          <p:nvSpPr>
            <p:cNvPr id="24" name="TextBox 23"/>
            <p:cNvSpPr txBox="1"/>
            <p:nvPr/>
          </p:nvSpPr>
          <p:spPr>
            <a:xfrm>
              <a:off x="-779766" y="3987344"/>
              <a:ext cx="6526240" cy="523220"/>
            </a:xfrm>
            <a:prstGeom prst="rect">
              <a:avLst/>
            </a:prstGeom>
            <a:noFill/>
          </p:spPr>
          <p:txBody>
            <a:bodyPr wrap="square" rtlCol="0">
              <a:spAutoFit/>
            </a:bodyPr>
            <a:lstStyle/>
            <a:p>
              <a:pPr algn="ctr"/>
              <a:r>
                <a:rPr lang="nl-NL" sz="2800" b="1" smtClean="0"/>
                <a:t>Massive </a:t>
              </a:r>
              <a:r>
                <a:rPr lang="nl-NL" sz="2800" b="1" err="1" smtClean="0"/>
                <a:t>graphs</a:t>
              </a:r>
              <a:r>
                <a:rPr lang="nl-NL" sz="2800" b="1" smtClean="0"/>
                <a:t> / sensor data</a:t>
              </a:r>
            </a:p>
          </p:txBody>
        </p:sp>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0888" y="4546035"/>
              <a:ext cx="636286" cy="636286"/>
            </a:xfrm>
            <a:prstGeom prst="rect">
              <a:avLst/>
            </a:prstGeom>
          </p:spPr>
        </p:pic>
        <p:sp>
          <p:nvSpPr>
            <p:cNvPr id="7" name="TextBox 6"/>
            <p:cNvSpPr txBox="1"/>
            <p:nvPr/>
          </p:nvSpPr>
          <p:spPr>
            <a:xfrm>
              <a:off x="1548502" y="4602568"/>
              <a:ext cx="2554545" cy="523220"/>
            </a:xfrm>
            <a:prstGeom prst="rect">
              <a:avLst/>
            </a:prstGeom>
            <a:noFill/>
          </p:spPr>
          <p:txBody>
            <a:bodyPr wrap="none" rtlCol="0">
              <a:spAutoFit/>
            </a:bodyPr>
            <a:lstStyle/>
            <a:p>
              <a:r>
                <a:rPr lang="en-US" sz="2800" smtClean="0"/>
                <a:t>40B+ web pages</a:t>
              </a:r>
              <a:endParaRPr lang="en-US" sz="2800"/>
            </a:p>
          </p:txBody>
        </p:sp>
        <p:sp>
          <p:nvSpPr>
            <p:cNvPr id="29" name="TextBox 28"/>
            <p:cNvSpPr txBox="1"/>
            <p:nvPr/>
          </p:nvSpPr>
          <p:spPr>
            <a:xfrm>
              <a:off x="1548502" y="5317742"/>
              <a:ext cx="2310569" cy="523220"/>
            </a:xfrm>
            <a:prstGeom prst="rect">
              <a:avLst/>
            </a:prstGeom>
            <a:noFill/>
          </p:spPr>
          <p:txBody>
            <a:bodyPr wrap="none" rtlCol="0">
              <a:spAutoFit/>
            </a:bodyPr>
            <a:lstStyle/>
            <a:p>
              <a:r>
                <a:rPr lang="en-US" sz="2800" smtClean="0"/>
                <a:t>12GB / second</a:t>
              </a:r>
              <a:endParaRPr lang="en-US" sz="2800"/>
            </a:p>
          </p:txBody>
        </p:sp>
        <p:pic>
          <p:nvPicPr>
            <p:cNvPr id="14" name="Picture 13"/>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18008" y="5269151"/>
              <a:ext cx="715466" cy="696151"/>
            </a:xfrm>
            <a:prstGeom prst="rect">
              <a:avLst/>
            </a:prstGeom>
          </p:spPr>
        </p:pic>
      </p:grpSp>
      <p:sp>
        <p:nvSpPr>
          <p:cNvPr id="31" name="Content Placeholder 3"/>
          <p:cNvSpPr txBox="1">
            <a:spLocks/>
          </p:cNvSpPr>
          <p:nvPr/>
        </p:nvSpPr>
        <p:spPr>
          <a:xfrm>
            <a:off x="-8249" y="3542114"/>
            <a:ext cx="4540493" cy="480858"/>
          </a:xfrm>
          <a:prstGeom prst="rect">
            <a:avLst/>
          </a:prstGeom>
          <a:solidFill>
            <a:schemeClr val="accent2">
              <a:lumMod val="60000"/>
              <a:lumOff val="40000"/>
            </a:schemeClr>
          </a:solidFill>
          <a:ln>
            <a:solidFill>
              <a:schemeClr val="accent1">
                <a:shade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200" b="1" smtClean="0"/>
              <a:t>In computer science:</a:t>
            </a:r>
            <a:endParaRPr lang="en-US" sz="3200" b="1"/>
          </a:p>
        </p:txBody>
      </p:sp>
      <p:sp>
        <p:nvSpPr>
          <p:cNvPr id="32" name="Content Placeholder 3"/>
          <p:cNvSpPr txBox="1">
            <a:spLocks/>
          </p:cNvSpPr>
          <p:nvPr/>
        </p:nvSpPr>
        <p:spPr>
          <a:xfrm>
            <a:off x="1" y="1160849"/>
            <a:ext cx="2975966" cy="480858"/>
          </a:xfrm>
          <a:prstGeom prst="rect">
            <a:avLst/>
          </a:prstGeom>
          <a:solidFill>
            <a:srgbClr val="00B0F0"/>
          </a:solidFill>
          <a:ln>
            <a:solidFill>
              <a:schemeClr val="accent1">
                <a:shade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200" b="1" smtClean="0"/>
              <a:t>For humans:</a:t>
            </a:r>
            <a:endParaRPr lang="en-US" sz="3200" b="1"/>
          </a:p>
        </p:txBody>
      </p:sp>
      <p:sp>
        <p:nvSpPr>
          <p:cNvPr id="38" name="Down Arrow 37"/>
          <p:cNvSpPr/>
          <p:nvPr/>
        </p:nvSpPr>
        <p:spPr>
          <a:xfrm rot="16200000">
            <a:off x="4763020" y="2121432"/>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p:cNvSpPr/>
          <p:nvPr/>
        </p:nvSpPr>
        <p:spPr>
          <a:xfrm rot="16200000">
            <a:off x="7627468" y="2121432"/>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p:cNvSpPr/>
          <p:nvPr/>
        </p:nvSpPr>
        <p:spPr>
          <a:xfrm rot="16200000">
            <a:off x="7626096" y="4580785"/>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6200000">
            <a:off x="5193099" y="4576798"/>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9174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Properties</a:t>
            </a:r>
            <a:endParaRPr lang="en-US"/>
          </a:p>
        </p:txBody>
      </p:sp>
      <p:sp>
        <p:nvSpPr>
          <p:cNvPr id="57" name="TextBox 56"/>
          <p:cNvSpPr txBox="1"/>
          <p:nvPr/>
        </p:nvSpPr>
        <p:spPr>
          <a:xfrm>
            <a:off x="1268079" y="1843204"/>
            <a:ext cx="9923382" cy="707886"/>
          </a:xfrm>
          <a:prstGeom prst="rect">
            <a:avLst/>
          </a:prstGeom>
          <a:noFill/>
        </p:spPr>
        <p:txBody>
          <a:bodyPr wrap="square" rtlCol="0">
            <a:spAutoFit/>
          </a:bodyPr>
          <a:lstStyle/>
          <a:p>
            <a:pPr lvl="1"/>
            <a:r>
              <a:rPr lang="en-US" sz="4000" b="1" smtClean="0"/>
              <a:t>Is our FRAUDAR measure:</a:t>
            </a:r>
            <a:endParaRPr lang="en-US" sz="4000" b="1"/>
          </a:p>
        </p:txBody>
      </p:sp>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48" name="Straight Connector 4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866" y="1752683"/>
            <a:ext cx="765818" cy="765818"/>
          </a:xfrm>
          <a:prstGeom prst="rect">
            <a:avLst/>
          </a:prstGeom>
        </p:spPr>
      </p:pic>
      <p:sp>
        <p:nvSpPr>
          <p:cNvPr id="52" name="TextBox 51"/>
          <p:cNvSpPr txBox="1"/>
          <p:nvPr/>
        </p:nvSpPr>
        <p:spPr>
          <a:xfrm>
            <a:off x="443564" y="2761429"/>
            <a:ext cx="11002531" cy="2554545"/>
          </a:xfrm>
          <a:prstGeom prst="rect">
            <a:avLst/>
          </a:prstGeom>
          <a:noFill/>
        </p:spPr>
        <p:txBody>
          <a:bodyPr wrap="square" rtlCol="0">
            <a:spAutoFit/>
          </a:bodyPr>
          <a:lstStyle/>
          <a:p>
            <a:pPr lvl="1"/>
            <a:r>
              <a:rPr lang="en-US" sz="4000" smtClean="0"/>
              <a:t>	Optimizable in near-linear time,</a:t>
            </a:r>
          </a:p>
          <a:p>
            <a:pPr lvl="1"/>
            <a:r>
              <a:rPr lang="en-US" sz="4000" smtClean="0"/>
              <a:t>	With theoretical guarantees,</a:t>
            </a:r>
          </a:p>
          <a:p>
            <a:pPr lvl="1"/>
            <a:r>
              <a:rPr lang="en-US" sz="4000" smtClean="0"/>
              <a:t>	Camouflage-resistant, and</a:t>
            </a:r>
          </a:p>
          <a:p>
            <a:pPr lvl="1"/>
            <a:r>
              <a:rPr lang="en-US" sz="4000" smtClean="0"/>
              <a:t>	Effective in practice?</a:t>
            </a:r>
            <a:endParaRPr lang="en-US" sz="4000"/>
          </a:p>
        </p:txBody>
      </p:sp>
      <p:pic>
        <p:nvPicPr>
          <p:cNvPr id="94" name="Picture 9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2653" y="4782999"/>
            <a:ext cx="311150" cy="311150"/>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7551" y="2982819"/>
            <a:ext cx="307975" cy="307975"/>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7551" y="3582159"/>
            <a:ext cx="307975" cy="307975"/>
          </a:xfrm>
          <a:prstGeom prst="rect">
            <a:avLst/>
          </a:prstGeom>
        </p:spPr>
      </p:pic>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114" y="4211522"/>
            <a:ext cx="307975" cy="307975"/>
          </a:xfrm>
          <a:prstGeom prst="rect">
            <a:avLst/>
          </a:prstGeom>
        </p:spPr>
      </p:pic>
      <p:sp>
        <p:nvSpPr>
          <p:cNvPr id="21" name="Rectangle 20"/>
          <p:cNvSpPr/>
          <p:nvPr/>
        </p:nvSpPr>
        <p:spPr>
          <a:xfrm>
            <a:off x="580319" y="1596984"/>
            <a:ext cx="10865776" cy="3718990"/>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6774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580551" y="4147723"/>
            <a:ext cx="4913345" cy="553234"/>
            <a:chOff x="932819" y="3662728"/>
            <a:chExt cx="4913345" cy="553234"/>
          </a:xfrm>
        </p:grpSpPr>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T2. Detecting Ratings Fraud</a:t>
              </a:r>
            </a:p>
          </p:txBody>
        </p:sp>
      </p:grpSp>
      <p:grpSp>
        <p:nvGrpSpPr>
          <p:cNvPr id="26" name="Group 25"/>
          <p:cNvGrpSpPr/>
          <p:nvPr/>
        </p:nvGrpSpPr>
        <p:grpSpPr>
          <a:xfrm>
            <a:off x="540769" y="4813251"/>
            <a:ext cx="7587231" cy="457901"/>
            <a:chOff x="893037" y="4167836"/>
            <a:chExt cx="7587231" cy="457901"/>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129902" cy="4579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T3. Detecting Anomalous Dynamic Subgraphs</a:t>
              </a:r>
            </a:p>
          </p:txBody>
        </p:sp>
      </p:grpSp>
      <p:sp>
        <p:nvSpPr>
          <p:cNvPr id="34" name="TextBox 33"/>
          <p:cNvSpPr txBox="1"/>
          <p:nvPr/>
        </p:nvSpPr>
        <p:spPr>
          <a:xfrm>
            <a:off x="1037880" y="2172980"/>
            <a:ext cx="2332690"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smtClean="0"/>
              <a:t>Measure</a:t>
            </a:r>
          </a:p>
          <a:p>
            <a:pPr marL="285750" indent="-285750">
              <a:buFont typeface="Arial" charset="0"/>
              <a:buChar char="•"/>
            </a:pPr>
            <a:r>
              <a:rPr lang="en-US" sz="2800" smtClean="0"/>
              <a:t>Properties</a:t>
            </a:r>
            <a:endParaRPr lang="en-US" sz="2800"/>
          </a:p>
          <a:p>
            <a:pPr marL="285750" indent="-285750">
              <a:buFont typeface="Arial" charset="0"/>
              <a:buChar char="•"/>
            </a:pPr>
            <a:r>
              <a:rPr lang="en-US" sz="2800" b="1" smtClean="0">
                <a:solidFill>
                  <a:srgbClr val="FF0000"/>
                </a:solidFill>
              </a:rPr>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grpSp>
        <p:nvGrpSpPr>
          <p:cNvPr id="20" name="Group 19"/>
          <p:cNvGrpSpPr/>
          <p:nvPr/>
        </p:nvGrpSpPr>
        <p:grpSpPr>
          <a:xfrm>
            <a:off x="560673" y="1681747"/>
            <a:ext cx="6409351" cy="491233"/>
            <a:chOff x="846575" y="3157620"/>
            <a:chExt cx="6409351" cy="491233"/>
          </a:xfrm>
        </p:grpSpPr>
        <p:sp>
          <p:nvSpPr>
            <p:cNvPr id="21" name="Content Placeholder 2"/>
            <p:cNvSpPr txBox="1">
              <a:spLocks/>
            </p:cNvSpPr>
            <p:nvPr/>
          </p:nvSpPr>
          <p:spPr>
            <a:xfrm>
              <a:off x="1282598" y="3157620"/>
              <a:ext cx="5973328" cy="491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T1. Detecting Camouflaged Link Fraud</a:t>
              </a:r>
            </a:p>
          </p:txBody>
        </p:sp>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6575" y="3172446"/>
              <a:ext cx="436604" cy="436604"/>
            </a:xfrm>
            <a:prstGeom prst="rect">
              <a:avLst/>
            </a:prstGeom>
          </p:spPr>
        </p:pic>
      </p:grpSp>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03958" y="1231013"/>
            <a:ext cx="4572000" cy="1574589"/>
          </a:xfrm>
          <a:prstGeom prst="rect">
            <a:avLst/>
          </a:prstGeom>
        </p:spPr>
      </p:pic>
    </p:spTree>
    <p:extLst>
      <p:ext uri="{BB962C8B-B14F-4D97-AF65-F5344CB8AC3E}">
        <p14:creationId xmlns:p14="http://schemas.microsoft.com/office/powerpoint/2010/main" val="1185291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Experiments: Amazon Data</a:t>
            </a:r>
            <a:endParaRPr lang="en-US"/>
          </a:p>
        </p:txBody>
      </p:sp>
      <p:sp>
        <p:nvSpPr>
          <p:cNvPr id="10" name="TextBox 9"/>
          <p:cNvSpPr txBox="1"/>
          <p:nvPr/>
        </p:nvSpPr>
        <p:spPr>
          <a:xfrm>
            <a:off x="0" y="1633739"/>
            <a:ext cx="5404313" cy="5509200"/>
          </a:xfrm>
          <a:prstGeom prst="rect">
            <a:avLst/>
          </a:prstGeom>
          <a:noFill/>
        </p:spPr>
        <p:txBody>
          <a:bodyPr wrap="square" rtlCol="0">
            <a:spAutoFit/>
          </a:bodyPr>
          <a:lstStyle/>
          <a:p>
            <a:pPr marL="914400" lvl="1" indent="-457200">
              <a:buFont typeface="Arial"/>
              <a:buChar char="•"/>
            </a:pPr>
            <a:r>
              <a:rPr lang="en-US" sz="3200"/>
              <a:t>Review </a:t>
            </a:r>
            <a:r>
              <a:rPr lang="en-US" sz="3200" smtClean="0"/>
              <a:t>graph</a:t>
            </a:r>
          </a:p>
          <a:p>
            <a:pPr marL="914400" lvl="1" indent="-457200">
              <a:buFont typeface="Arial"/>
              <a:buChar char="•"/>
            </a:pPr>
            <a:r>
              <a:rPr lang="en-US" sz="3200" smtClean="0"/>
              <a:t>24K users x 4K products </a:t>
            </a:r>
          </a:p>
          <a:p>
            <a:pPr marL="914400" lvl="1" indent="-457200">
              <a:buFont typeface="Arial"/>
              <a:buChar char="•"/>
            </a:pPr>
            <a:r>
              <a:rPr lang="en-US" sz="3200" b="1" smtClean="0"/>
              <a:t>Injected</a:t>
            </a:r>
            <a:r>
              <a:rPr lang="en-US" sz="3200" smtClean="0"/>
              <a:t> 200 x 200 blocks with various types of camouflage</a:t>
            </a:r>
          </a:p>
          <a:p>
            <a:pPr marL="1371600" lvl="2" indent="-457200">
              <a:buFont typeface="Arial"/>
              <a:buChar char="•"/>
            </a:pPr>
            <a:r>
              <a:rPr lang="en-US" sz="3200" smtClean="0"/>
              <a:t>None</a:t>
            </a:r>
          </a:p>
          <a:p>
            <a:pPr marL="1371600" lvl="2" indent="-457200">
              <a:buFont typeface="Arial"/>
              <a:buChar char="•"/>
            </a:pPr>
            <a:r>
              <a:rPr lang="en-US" sz="3200" smtClean="0"/>
              <a:t>Random camouflage</a:t>
            </a:r>
          </a:p>
          <a:p>
            <a:pPr marL="1371600" lvl="2" indent="-457200">
              <a:buFont typeface="Arial"/>
              <a:buChar char="•"/>
            </a:pPr>
            <a:r>
              <a:rPr lang="en-US" sz="3200" smtClean="0"/>
              <a:t>Biased camouflage</a:t>
            </a:r>
          </a:p>
          <a:p>
            <a:pPr marL="1371600" lvl="2" indent="-457200">
              <a:buFont typeface="Arial"/>
              <a:buChar char="•"/>
            </a:pPr>
            <a:r>
              <a:rPr lang="en-US" sz="3200" smtClean="0"/>
              <a:t>Hijacked accounts</a:t>
            </a:r>
          </a:p>
          <a:p>
            <a:pPr marL="1371600" lvl="2" indent="-457200">
              <a:buFont typeface="Arial"/>
              <a:buChar char="•"/>
            </a:pPr>
            <a:endParaRPr lang="en-US" sz="3200" smtClean="0"/>
          </a:p>
          <a:p>
            <a:pPr marL="914400" lvl="1" indent="-457200">
              <a:buFont typeface="Arial"/>
              <a:buChar char="•"/>
            </a:pPr>
            <a:endParaRPr lang="en-US" sz="3200"/>
          </a:p>
        </p:txBody>
      </p:sp>
      <p:pic>
        <p:nvPicPr>
          <p:cNvPr id="16" name="Picture 15" descr="attack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18206" y="1197350"/>
            <a:ext cx="2082385" cy="1759638"/>
          </a:xfrm>
          <a:prstGeom prst="rect">
            <a:avLst/>
          </a:prstGeom>
        </p:spPr>
      </p:pic>
      <p:sp>
        <p:nvSpPr>
          <p:cNvPr id="17" name="TextBox 16"/>
          <p:cNvSpPr txBox="1"/>
          <p:nvPr/>
        </p:nvSpPr>
        <p:spPr>
          <a:xfrm>
            <a:off x="6210966" y="1758452"/>
            <a:ext cx="1440365" cy="461665"/>
          </a:xfrm>
          <a:prstGeom prst="rect">
            <a:avLst/>
          </a:prstGeom>
          <a:noFill/>
        </p:spPr>
        <p:txBody>
          <a:bodyPr wrap="square" rtlCol="0">
            <a:spAutoFit/>
          </a:bodyPr>
          <a:lstStyle/>
          <a:p>
            <a:r>
              <a:rPr lang="en-US" sz="2400" i="1" smtClean="0"/>
              <a:t>Random</a:t>
            </a:r>
            <a:endParaRPr lang="en-US" sz="2400" i="1"/>
          </a:p>
        </p:txBody>
      </p:sp>
      <p:sp>
        <p:nvSpPr>
          <p:cNvPr id="18" name="TextBox 17"/>
          <p:cNvSpPr txBox="1"/>
          <p:nvPr/>
        </p:nvSpPr>
        <p:spPr>
          <a:xfrm>
            <a:off x="6423326" y="3494052"/>
            <a:ext cx="1194880" cy="461665"/>
          </a:xfrm>
          <a:prstGeom prst="rect">
            <a:avLst/>
          </a:prstGeom>
          <a:noFill/>
        </p:spPr>
        <p:txBody>
          <a:bodyPr wrap="square" rtlCol="0">
            <a:spAutoFit/>
          </a:bodyPr>
          <a:lstStyle/>
          <a:p>
            <a:r>
              <a:rPr lang="en-US" sz="2400" i="1" smtClean="0"/>
              <a:t>Biased</a:t>
            </a:r>
            <a:endParaRPr lang="en-US" sz="2400" i="1"/>
          </a:p>
        </p:txBody>
      </p:sp>
      <p:sp>
        <p:nvSpPr>
          <p:cNvPr id="19" name="TextBox 18"/>
          <p:cNvSpPr txBox="1"/>
          <p:nvPr/>
        </p:nvSpPr>
        <p:spPr>
          <a:xfrm>
            <a:off x="6151082" y="5209897"/>
            <a:ext cx="1467124" cy="461665"/>
          </a:xfrm>
          <a:prstGeom prst="rect">
            <a:avLst/>
          </a:prstGeom>
          <a:noFill/>
        </p:spPr>
        <p:txBody>
          <a:bodyPr wrap="square" rtlCol="0">
            <a:spAutoFit/>
          </a:bodyPr>
          <a:lstStyle/>
          <a:p>
            <a:r>
              <a:rPr lang="en-US" sz="2400" i="1" smtClean="0"/>
              <a:t>Hijacked</a:t>
            </a:r>
            <a:endParaRPr lang="en-US" sz="2400" i="1"/>
          </a:p>
        </p:txBody>
      </p:sp>
      <p:pic>
        <p:nvPicPr>
          <p:cNvPr id="21" name="Picture 20" descr="attack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8207" y="2913196"/>
            <a:ext cx="2082384" cy="1759637"/>
          </a:xfrm>
          <a:prstGeom prst="rect">
            <a:avLst/>
          </a:prstGeom>
        </p:spPr>
      </p:pic>
      <p:pic>
        <p:nvPicPr>
          <p:cNvPr id="22" name="Picture 21" descr="attack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8207" y="4664133"/>
            <a:ext cx="2082384" cy="1670788"/>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5" name="Straight Connector 24"/>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886411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Experiments: Amazon Data</a:t>
            </a:r>
            <a:endParaRPr lang="en-US"/>
          </a:p>
        </p:txBody>
      </p:sp>
      <p:pic>
        <p:nvPicPr>
          <p:cNvPr id="10" name="Picture 9" descr="CJ_Amaz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841" y="1349519"/>
            <a:ext cx="5725230" cy="4780214"/>
          </a:xfrm>
          <a:prstGeom prst="rect">
            <a:avLst/>
          </a:prstGeom>
        </p:spPr>
      </p:pic>
      <p:pic>
        <p:nvPicPr>
          <p:cNvPr id="16" name="Picture 15" descr="newlegend_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13104" y="1745230"/>
            <a:ext cx="1934010" cy="2582423"/>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0" name="Straight Connector 1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827281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Case Study: Twitter Data</a:t>
            </a:r>
            <a:endParaRPr lang="en-US"/>
          </a:p>
        </p:txBody>
      </p:sp>
      <p:sp>
        <p:nvSpPr>
          <p:cNvPr id="10" name="Rectangle 9"/>
          <p:cNvSpPr/>
          <p:nvPr/>
        </p:nvSpPr>
        <p:spPr>
          <a:xfrm>
            <a:off x="4682629" y="1878585"/>
            <a:ext cx="4473877" cy="3936213"/>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extBox 15"/>
          <p:cNvSpPr txBox="1"/>
          <p:nvPr/>
        </p:nvSpPr>
        <p:spPr>
          <a:xfrm>
            <a:off x="2025876" y="3473007"/>
            <a:ext cx="3503285" cy="1077218"/>
          </a:xfrm>
          <a:prstGeom prst="rect">
            <a:avLst/>
          </a:prstGeom>
          <a:noFill/>
        </p:spPr>
        <p:txBody>
          <a:bodyPr wrap="square" rtlCol="0">
            <a:spAutoFit/>
          </a:bodyPr>
          <a:lstStyle/>
          <a:p>
            <a:pPr algn="ctr"/>
            <a:r>
              <a:rPr lang="nl-NL" sz="3200" b="1" err="1" smtClean="0"/>
              <a:t>Followers</a:t>
            </a:r>
            <a:r>
              <a:rPr lang="nl-NL" sz="3200" b="1" smtClean="0"/>
              <a:t> </a:t>
            </a:r>
          </a:p>
          <a:p>
            <a:pPr algn="ctr"/>
            <a:r>
              <a:rPr lang="nl-NL" sz="3200" smtClean="0"/>
              <a:t>(40M)</a:t>
            </a:r>
          </a:p>
        </p:txBody>
      </p:sp>
      <p:sp>
        <p:nvSpPr>
          <p:cNvPr id="17" name="TextBox 16"/>
          <p:cNvSpPr txBox="1"/>
          <p:nvPr/>
        </p:nvSpPr>
        <p:spPr>
          <a:xfrm>
            <a:off x="4813450" y="1376059"/>
            <a:ext cx="4212234" cy="584776"/>
          </a:xfrm>
          <a:prstGeom prst="rect">
            <a:avLst/>
          </a:prstGeom>
          <a:noFill/>
        </p:spPr>
        <p:txBody>
          <a:bodyPr wrap="square" rtlCol="0">
            <a:spAutoFit/>
          </a:bodyPr>
          <a:lstStyle/>
          <a:p>
            <a:pPr algn="ctr"/>
            <a:r>
              <a:rPr lang="nl-NL" sz="3200" b="1" err="1" smtClean="0"/>
              <a:t>Followees</a:t>
            </a:r>
            <a:r>
              <a:rPr lang="nl-NL" sz="3200" b="1" smtClean="0"/>
              <a:t> </a:t>
            </a:r>
            <a:r>
              <a:rPr lang="nl-NL" sz="3200" smtClean="0"/>
              <a:t>(40M)</a:t>
            </a:r>
          </a:p>
        </p:txBody>
      </p:sp>
      <p:sp>
        <p:nvSpPr>
          <p:cNvPr id="18" name="TextBox 17"/>
          <p:cNvSpPr txBox="1"/>
          <p:nvPr/>
        </p:nvSpPr>
        <p:spPr>
          <a:xfrm>
            <a:off x="5420849" y="2999073"/>
            <a:ext cx="4212234" cy="1077218"/>
          </a:xfrm>
          <a:prstGeom prst="rect">
            <a:avLst/>
          </a:prstGeom>
          <a:noFill/>
        </p:spPr>
        <p:txBody>
          <a:bodyPr wrap="square" rtlCol="0">
            <a:spAutoFit/>
          </a:bodyPr>
          <a:lstStyle/>
          <a:p>
            <a:r>
              <a:rPr lang="nl-NL" sz="3200" smtClean="0"/>
              <a:t>1.4B </a:t>
            </a:r>
            <a:r>
              <a:rPr lang="nl-NL" sz="3200" err="1" smtClean="0"/>
              <a:t>edges</a:t>
            </a:r>
            <a:r>
              <a:rPr lang="nl-NL" sz="3200" smtClean="0"/>
              <a:t/>
            </a:r>
            <a:br>
              <a:rPr lang="nl-NL" sz="3200" smtClean="0"/>
            </a:br>
            <a:r>
              <a:rPr lang="nl-NL" sz="3200" b="1" err="1" smtClean="0"/>
              <a:t>Density</a:t>
            </a:r>
            <a:r>
              <a:rPr lang="nl-NL" sz="3200" smtClean="0"/>
              <a:t> = 1.7 x 10</a:t>
            </a:r>
            <a:r>
              <a:rPr lang="nl-NL" sz="3200" baseline="30000" smtClean="0"/>
              <a:t>-7</a:t>
            </a:r>
          </a:p>
        </p:txBody>
      </p:sp>
      <p:sp>
        <p:nvSpPr>
          <p:cNvPr id="19" name="Rectangle 18"/>
          <p:cNvSpPr/>
          <p:nvPr/>
        </p:nvSpPr>
        <p:spPr>
          <a:xfrm>
            <a:off x="7945121" y="5052798"/>
            <a:ext cx="1211385" cy="762000"/>
          </a:xfrm>
          <a:prstGeom prst="rect">
            <a:avLst/>
          </a:prstGeom>
          <a:solidFill>
            <a:schemeClr val="tx1">
              <a:lumMod val="75000"/>
              <a:lumOff val="25000"/>
            </a:schemeClr>
          </a:solid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TextBox 19"/>
          <p:cNvSpPr txBox="1"/>
          <p:nvPr/>
        </p:nvSpPr>
        <p:spPr>
          <a:xfrm>
            <a:off x="6185387" y="5806284"/>
            <a:ext cx="4212234" cy="584776"/>
          </a:xfrm>
          <a:prstGeom prst="rect">
            <a:avLst/>
          </a:prstGeom>
          <a:noFill/>
        </p:spPr>
        <p:txBody>
          <a:bodyPr wrap="square" rtlCol="0">
            <a:spAutoFit/>
          </a:bodyPr>
          <a:lstStyle/>
          <a:p>
            <a:pPr algn="ctr"/>
            <a:r>
              <a:rPr lang="nl-NL" sz="3200" b="1" err="1" smtClean="0"/>
              <a:t>Density</a:t>
            </a:r>
            <a:r>
              <a:rPr lang="nl-NL" sz="3200" b="1" smtClean="0"/>
              <a:t> </a:t>
            </a:r>
            <a:r>
              <a:rPr lang="nl-NL" sz="3200" smtClean="0"/>
              <a:t>= 0.66</a:t>
            </a:r>
            <a:endParaRPr lang="nl-NL" sz="3200" baseline="30000" smtClean="0"/>
          </a:p>
        </p:txBody>
      </p:sp>
      <p:sp>
        <p:nvSpPr>
          <p:cNvPr id="21" name="TextBox 20"/>
          <p:cNvSpPr txBox="1"/>
          <p:nvPr/>
        </p:nvSpPr>
        <p:spPr>
          <a:xfrm>
            <a:off x="6813989" y="5130954"/>
            <a:ext cx="1177925" cy="584776"/>
          </a:xfrm>
          <a:prstGeom prst="rect">
            <a:avLst/>
          </a:prstGeom>
          <a:noFill/>
        </p:spPr>
        <p:txBody>
          <a:bodyPr wrap="square" rtlCol="0">
            <a:spAutoFit/>
          </a:bodyPr>
          <a:lstStyle/>
          <a:p>
            <a:pPr algn="ctr"/>
            <a:r>
              <a:rPr lang="nl-NL" sz="3200" smtClean="0"/>
              <a:t>4000</a:t>
            </a:r>
            <a:endParaRPr lang="nl-NL" sz="3200" baseline="30000" smtClean="0"/>
          </a:p>
        </p:txBody>
      </p:sp>
      <p:sp>
        <p:nvSpPr>
          <p:cNvPr id="22" name="TextBox 21"/>
          <p:cNvSpPr txBox="1"/>
          <p:nvPr/>
        </p:nvSpPr>
        <p:spPr>
          <a:xfrm>
            <a:off x="7991914" y="4464114"/>
            <a:ext cx="1177925" cy="584776"/>
          </a:xfrm>
          <a:prstGeom prst="rect">
            <a:avLst/>
          </a:prstGeom>
          <a:noFill/>
        </p:spPr>
        <p:txBody>
          <a:bodyPr wrap="square" rtlCol="0">
            <a:spAutoFit/>
          </a:bodyPr>
          <a:lstStyle/>
          <a:p>
            <a:pPr algn="ctr"/>
            <a:r>
              <a:rPr lang="nl-NL" sz="3200" smtClean="0"/>
              <a:t>4300</a:t>
            </a:r>
            <a:endParaRPr lang="nl-NL" sz="3200" baseline="30000" smtClean="0"/>
          </a:p>
        </p:txBody>
      </p:sp>
      <p:sp>
        <p:nvSpPr>
          <p:cNvPr id="27" name="TextBox 26"/>
          <p:cNvSpPr txBox="1"/>
          <p:nvPr/>
        </p:nvSpPr>
        <p:spPr>
          <a:xfrm>
            <a:off x="8966614" y="4404689"/>
            <a:ext cx="3292477" cy="1323439"/>
          </a:xfrm>
          <a:prstGeom prst="rect">
            <a:avLst/>
          </a:prstGeom>
          <a:noFill/>
        </p:spPr>
        <p:txBody>
          <a:bodyPr wrap="square" rtlCol="0">
            <a:spAutoFit/>
          </a:bodyPr>
          <a:lstStyle/>
          <a:p>
            <a:pPr algn="ctr"/>
            <a:r>
              <a:rPr lang="nl-NL" sz="4000" b="1" err="1" smtClean="0">
                <a:solidFill>
                  <a:srgbClr val="FF0000"/>
                </a:solidFill>
              </a:rPr>
              <a:t>Detected</a:t>
            </a:r>
            <a:r>
              <a:rPr lang="nl-NL" sz="4000" b="1" smtClean="0">
                <a:solidFill>
                  <a:srgbClr val="FF0000"/>
                </a:solidFill>
              </a:rPr>
              <a:t> </a:t>
            </a:r>
            <a:r>
              <a:rPr lang="nl-NL" sz="4000" b="1" err="1" smtClean="0">
                <a:solidFill>
                  <a:srgbClr val="FF0000"/>
                </a:solidFill>
              </a:rPr>
              <a:t>by</a:t>
            </a:r>
            <a:r>
              <a:rPr lang="nl-NL" sz="4000" b="1" smtClean="0">
                <a:solidFill>
                  <a:srgbClr val="FF0000"/>
                </a:solidFill>
              </a:rPr>
              <a:t> FRAUDAR</a:t>
            </a:r>
          </a:p>
        </p:txBody>
      </p:sp>
      <p:cxnSp>
        <p:nvCxnSpPr>
          <p:cNvPr id="28" name="Straight Arrow Connector 27"/>
          <p:cNvCxnSpPr/>
          <p:nvPr/>
        </p:nvCxnSpPr>
        <p:spPr>
          <a:xfrm flipH="1">
            <a:off x="8467348" y="5150206"/>
            <a:ext cx="998532" cy="314935"/>
          </a:xfrm>
          <a:prstGeom prst="straightConnector1">
            <a:avLst/>
          </a:prstGeom>
          <a:ln w="5715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5" y="1583856"/>
            <a:ext cx="2248504" cy="1633913"/>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5876" y="1279697"/>
            <a:ext cx="2429658" cy="1889151"/>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6" name="Straight Connector 25"/>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13164012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Ground Truth: </a:t>
            </a:r>
            <a:r>
              <a:rPr lang="en-US"/>
              <a:t>Twitter </a:t>
            </a:r>
            <a:r>
              <a:rPr lang="en-US" smtClean="0"/>
              <a:t>Data</a:t>
            </a:r>
            <a:endParaRPr lang="en-US"/>
          </a:p>
        </p:txBody>
      </p:sp>
      <p:pic>
        <p:nvPicPr>
          <p:cNvPr id="29" name="Picture 28" descr="tweepm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46474" y="2052463"/>
            <a:ext cx="4321033" cy="3467100"/>
          </a:xfrm>
          <a:prstGeom prst="rect">
            <a:avLst/>
          </a:prstGeom>
        </p:spPr>
      </p:pic>
      <p:sp>
        <p:nvSpPr>
          <p:cNvPr id="31" name="TextBox 30"/>
          <p:cNvSpPr txBox="1"/>
          <p:nvPr/>
        </p:nvSpPr>
        <p:spPr>
          <a:xfrm>
            <a:off x="443564" y="2854819"/>
            <a:ext cx="4778375" cy="1815882"/>
          </a:xfrm>
          <a:prstGeom prst="rect">
            <a:avLst/>
          </a:prstGeom>
          <a:noFill/>
        </p:spPr>
        <p:txBody>
          <a:bodyPr wrap="square" rtlCol="0">
            <a:spAutoFit/>
          </a:bodyPr>
          <a:lstStyle/>
          <a:p>
            <a:pPr marL="0" lvl="1"/>
            <a:r>
              <a:rPr lang="en-US" sz="2800" b="1" smtClean="0"/>
              <a:t>Ground truth fraudsters:</a:t>
            </a:r>
            <a:r>
              <a:rPr lang="en-US" sz="2800" smtClean="0"/>
              <a:t> </a:t>
            </a:r>
          </a:p>
          <a:p>
            <a:pPr marL="0" lvl="1"/>
            <a:r>
              <a:rPr lang="en-US" sz="2800" smtClean="0"/>
              <a:t>users who tweeted </a:t>
            </a:r>
            <a:r>
              <a:rPr lang="en-US" sz="2800" i="1" err="1" smtClean="0"/>
              <a:t>TweeterGetter</a:t>
            </a:r>
            <a:r>
              <a:rPr lang="en-US" sz="2800" smtClean="0"/>
              <a:t> and </a:t>
            </a:r>
            <a:r>
              <a:rPr lang="en-US" sz="2800" i="1" err="1" smtClean="0"/>
              <a:t>TweepMe</a:t>
            </a:r>
            <a:endParaRPr lang="en-US" sz="2800" b="1" i="1"/>
          </a:p>
          <a:p>
            <a:endParaRPr lang="en-US" sz="2800"/>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9" name="Straight Connector 18"/>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Tree>
    <p:extLst>
      <p:ext uri="{BB962C8B-B14F-4D97-AF65-F5344CB8AC3E}">
        <p14:creationId xmlns:p14="http://schemas.microsoft.com/office/powerpoint/2010/main" val="2838476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Case Study: Twitter </a:t>
            </a:r>
            <a:r>
              <a:rPr lang="en-US" smtClean="0"/>
              <a:t>Data</a:t>
            </a:r>
            <a:endParaRPr lang="en-US"/>
          </a:p>
        </p:txBody>
      </p:sp>
      <p:pic>
        <p:nvPicPr>
          <p:cNvPr id="29" name="Picture 28" descr="CJ_4_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237993"/>
            <a:ext cx="4120677" cy="5049533"/>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9" name="Straight Connector 18"/>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pic>
        <p:nvPicPr>
          <p:cNvPr id="3" name="Picture 2"/>
          <p:cNvPicPr>
            <a:picLocks noChangeAspect="1"/>
          </p:cNvPicPr>
          <p:nvPr/>
        </p:nvPicPr>
        <p:blipFill>
          <a:blip r:embed="rId7"/>
          <a:stretch>
            <a:fillRect/>
          </a:stretch>
        </p:blipFill>
        <p:spPr>
          <a:xfrm>
            <a:off x="5517102" y="2336800"/>
            <a:ext cx="6165671" cy="2677401"/>
          </a:xfrm>
          <a:prstGeom prst="rect">
            <a:avLst/>
          </a:prstGeom>
        </p:spPr>
      </p:pic>
      <p:sp>
        <p:nvSpPr>
          <p:cNvPr id="4" name="TextBox 3"/>
          <p:cNvSpPr txBox="1"/>
          <p:nvPr/>
        </p:nvSpPr>
        <p:spPr>
          <a:xfrm>
            <a:off x="5991726" y="5014201"/>
            <a:ext cx="4860758" cy="954107"/>
          </a:xfrm>
          <a:prstGeom prst="rect">
            <a:avLst/>
          </a:prstGeom>
          <a:noFill/>
        </p:spPr>
        <p:txBody>
          <a:bodyPr wrap="square" rtlCol="0">
            <a:spAutoFit/>
          </a:bodyPr>
          <a:lstStyle/>
          <a:p>
            <a:r>
              <a:rPr lang="en-US" sz="2800" b="1" smtClean="0"/>
              <a:t>Example fraudster</a:t>
            </a:r>
            <a:r>
              <a:rPr lang="en-US" sz="2800" smtClean="0"/>
              <a:t>: adjacent to 80% of the dense block</a:t>
            </a:r>
            <a:endParaRPr lang="en-US" sz="2800"/>
          </a:p>
        </p:txBody>
      </p:sp>
      <p:sp>
        <p:nvSpPr>
          <p:cNvPr id="5" name="Rectangle 4"/>
          <p:cNvSpPr/>
          <p:nvPr/>
        </p:nvSpPr>
        <p:spPr>
          <a:xfrm>
            <a:off x="1379621" y="5503379"/>
            <a:ext cx="3898232" cy="784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242267" y="5858258"/>
            <a:ext cx="1779499" cy="400110"/>
          </a:xfrm>
          <a:prstGeom prst="rect">
            <a:avLst/>
          </a:prstGeom>
          <a:noFill/>
        </p:spPr>
        <p:txBody>
          <a:bodyPr wrap="square" rtlCol="0">
            <a:spAutoFit/>
          </a:bodyPr>
          <a:lstStyle/>
          <a:p>
            <a:r>
              <a:rPr lang="en-US" sz="2000" b="1" smtClean="0"/>
              <a:t>Detected users</a:t>
            </a:r>
            <a:endParaRPr lang="en-US" sz="2000"/>
          </a:p>
        </p:txBody>
      </p:sp>
      <p:sp>
        <p:nvSpPr>
          <p:cNvPr id="24" name="TextBox 23"/>
          <p:cNvSpPr txBox="1"/>
          <p:nvPr/>
        </p:nvSpPr>
        <p:spPr>
          <a:xfrm>
            <a:off x="1969166" y="5858258"/>
            <a:ext cx="1150137" cy="400110"/>
          </a:xfrm>
          <a:prstGeom prst="rect">
            <a:avLst/>
          </a:prstGeom>
          <a:noFill/>
        </p:spPr>
        <p:txBody>
          <a:bodyPr wrap="square" rtlCol="0">
            <a:spAutoFit/>
          </a:bodyPr>
          <a:lstStyle/>
          <a:p>
            <a:r>
              <a:rPr lang="en-US" sz="2000" b="1" smtClean="0"/>
              <a:t>Controls</a:t>
            </a:r>
            <a:endParaRPr lang="en-US" sz="2000"/>
          </a:p>
        </p:txBody>
      </p:sp>
      <p:sp>
        <p:nvSpPr>
          <p:cNvPr id="27" name="TextBox 26"/>
          <p:cNvSpPr txBox="1"/>
          <p:nvPr/>
        </p:nvSpPr>
        <p:spPr>
          <a:xfrm>
            <a:off x="1636789" y="5440198"/>
            <a:ext cx="875490" cy="338554"/>
          </a:xfrm>
          <a:prstGeom prst="rect">
            <a:avLst/>
          </a:prstGeom>
          <a:noFill/>
        </p:spPr>
        <p:txBody>
          <a:bodyPr wrap="square" rtlCol="0">
            <a:spAutoFit/>
          </a:bodyPr>
          <a:lstStyle/>
          <a:p>
            <a:r>
              <a:rPr lang="en-US" sz="1600" smtClean="0"/>
              <a:t>Random</a:t>
            </a:r>
            <a:endParaRPr lang="en-US" sz="1600"/>
          </a:p>
        </p:txBody>
      </p:sp>
      <p:sp>
        <p:nvSpPr>
          <p:cNvPr id="30" name="TextBox 29"/>
          <p:cNvSpPr txBox="1"/>
          <p:nvPr/>
        </p:nvSpPr>
        <p:spPr>
          <a:xfrm>
            <a:off x="2453247" y="5434650"/>
            <a:ext cx="875490" cy="338554"/>
          </a:xfrm>
          <a:prstGeom prst="rect">
            <a:avLst/>
          </a:prstGeom>
          <a:noFill/>
        </p:spPr>
        <p:txBody>
          <a:bodyPr wrap="square" rtlCol="0">
            <a:spAutoFit/>
          </a:bodyPr>
          <a:lstStyle/>
          <a:p>
            <a:r>
              <a:rPr lang="en-US" sz="1600" smtClean="0"/>
              <a:t>Degree</a:t>
            </a:r>
            <a:endParaRPr lang="en-US" sz="1600"/>
          </a:p>
        </p:txBody>
      </p:sp>
      <p:sp>
        <p:nvSpPr>
          <p:cNvPr id="32" name="TextBox 31"/>
          <p:cNvSpPr txBox="1"/>
          <p:nvPr/>
        </p:nvSpPr>
        <p:spPr>
          <a:xfrm>
            <a:off x="3179378" y="5440800"/>
            <a:ext cx="1074692" cy="338554"/>
          </a:xfrm>
          <a:prstGeom prst="rect">
            <a:avLst/>
          </a:prstGeom>
          <a:noFill/>
        </p:spPr>
        <p:txBody>
          <a:bodyPr wrap="square" rtlCol="0">
            <a:spAutoFit/>
          </a:bodyPr>
          <a:lstStyle/>
          <a:p>
            <a:r>
              <a:rPr lang="en-US" sz="1600" smtClean="0"/>
              <a:t>Followers</a:t>
            </a:r>
            <a:endParaRPr lang="en-US" sz="1600"/>
          </a:p>
        </p:txBody>
      </p:sp>
      <p:sp>
        <p:nvSpPr>
          <p:cNvPr id="33" name="TextBox 32"/>
          <p:cNvSpPr txBox="1"/>
          <p:nvPr/>
        </p:nvSpPr>
        <p:spPr>
          <a:xfrm>
            <a:off x="4071317" y="5448123"/>
            <a:ext cx="1074692" cy="338554"/>
          </a:xfrm>
          <a:prstGeom prst="rect">
            <a:avLst/>
          </a:prstGeom>
          <a:noFill/>
        </p:spPr>
        <p:txBody>
          <a:bodyPr wrap="square" rtlCol="0">
            <a:spAutoFit/>
          </a:bodyPr>
          <a:lstStyle/>
          <a:p>
            <a:r>
              <a:rPr lang="en-US" sz="1600" smtClean="0"/>
              <a:t>Followees</a:t>
            </a:r>
            <a:endParaRPr lang="en-US" sz="1600"/>
          </a:p>
        </p:txBody>
      </p:sp>
      <p:sp>
        <p:nvSpPr>
          <p:cNvPr id="6" name="Right Brace 5"/>
          <p:cNvSpPr/>
          <p:nvPr/>
        </p:nvSpPr>
        <p:spPr>
          <a:xfrm rot="5400000">
            <a:off x="3998477" y="5023575"/>
            <a:ext cx="248814" cy="164179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p:cNvSpPr/>
          <p:nvPr/>
        </p:nvSpPr>
        <p:spPr>
          <a:xfrm rot="5400000">
            <a:off x="2331469" y="5145900"/>
            <a:ext cx="209216" cy="135755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16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838200" y="28243"/>
            <a:ext cx="9816548" cy="1124696"/>
          </a:xfrm>
        </p:spPr>
        <p:txBody>
          <a:bodyPr/>
          <a:lstStyle/>
          <a:p>
            <a:r>
              <a:rPr lang="en-US" smtClean="0"/>
              <a:t>Follow-up Work</a:t>
            </a:r>
            <a:endParaRPr lang="en-US"/>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0" name="Straight Connector 19"/>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2" name="TextBox 1"/>
          <p:cNvSpPr txBox="1"/>
          <p:nvPr/>
        </p:nvSpPr>
        <p:spPr>
          <a:xfrm>
            <a:off x="580319" y="3807775"/>
            <a:ext cx="10579756" cy="584775"/>
          </a:xfrm>
          <a:prstGeom prst="rect">
            <a:avLst/>
          </a:prstGeom>
          <a:noFill/>
        </p:spPr>
        <p:txBody>
          <a:bodyPr wrap="none" rtlCol="0">
            <a:spAutoFit/>
          </a:bodyPr>
          <a:lstStyle/>
          <a:p>
            <a:pPr marL="285750" indent="-285750">
              <a:buFont typeface="Arial" charset="0"/>
              <a:buChar char="•"/>
            </a:pPr>
            <a:r>
              <a:rPr lang="en-US" sz="3200"/>
              <a:t>How to incorporate </a:t>
            </a:r>
            <a:r>
              <a:rPr lang="en-US" sz="3200" b="1"/>
              <a:t>edge attributes</a:t>
            </a:r>
            <a:r>
              <a:rPr lang="en-US" sz="3200"/>
              <a:t>?</a:t>
            </a:r>
            <a:r>
              <a:rPr lang="en-US" sz="3200" b="1"/>
              <a:t> </a:t>
            </a:r>
            <a:r>
              <a:rPr lang="en-US" sz="3200"/>
              <a:t>(e.g. time, rating stars)</a:t>
            </a:r>
            <a:endParaRPr lang="en-US" sz="3200" b="1"/>
          </a:p>
        </p:txBody>
      </p:sp>
      <p:sp>
        <p:nvSpPr>
          <p:cNvPr id="22" name="TextBox 21"/>
          <p:cNvSpPr txBox="1"/>
          <p:nvPr/>
        </p:nvSpPr>
        <p:spPr>
          <a:xfrm>
            <a:off x="580319" y="1739372"/>
            <a:ext cx="8878456" cy="584775"/>
          </a:xfrm>
          <a:prstGeom prst="rect">
            <a:avLst/>
          </a:prstGeom>
          <a:noFill/>
        </p:spPr>
        <p:txBody>
          <a:bodyPr wrap="none" rtlCol="0">
            <a:spAutoFit/>
          </a:bodyPr>
          <a:lstStyle/>
          <a:p>
            <a:pPr marL="285750" indent="-285750">
              <a:buFont typeface="Arial" charset="0"/>
              <a:buChar char="•"/>
            </a:pPr>
            <a:r>
              <a:rPr lang="en-US" sz="3200"/>
              <a:t>How to measure anomalousness </a:t>
            </a:r>
            <a:r>
              <a:rPr lang="en-US" sz="3200" b="1"/>
              <a:t>probabilistically</a:t>
            </a:r>
            <a:r>
              <a:rPr lang="en-US" sz="3200"/>
              <a:t>?</a:t>
            </a:r>
          </a:p>
        </p:txBody>
      </p:sp>
      <p:sp>
        <p:nvSpPr>
          <p:cNvPr id="23" name="TextBox 22"/>
          <p:cNvSpPr txBox="1"/>
          <p:nvPr/>
        </p:nvSpPr>
        <p:spPr>
          <a:xfrm>
            <a:off x="1976481" y="4704970"/>
            <a:ext cx="8412119" cy="584775"/>
          </a:xfrm>
          <a:prstGeom prst="rect">
            <a:avLst/>
          </a:prstGeom>
          <a:noFill/>
        </p:spPr>
        <p:txBody>
          <a:bodyPr wrap="square" rtlCol="0">
            <a:spAutoFit/>
          </a:bodyPr>
          <a:lstStyle/>
          <a:p>
            <a:r>
              <a:rPr lang="en-US" sz="3200">
                <a:solidFill>
                  <a:srgbClr val="00118B"/>
                </a:solidFill>
              </a:rPr>
              <a:t>Multimodal / tensor data </a:t>
            </a:r>
            <a:r>
              <a:rPr lang="en-US" sz="3200" b="1" i="1">
                <a:solidFill>
                  <a:srgbClr val="00118B"/>
                </a:solidFill>
              </a:rPr>
              <a:t>(M-Zoom)</a:t>
            </a:r>
          </a:p>
        </p:txBody>
      </p:sp>
      <p:sp>
        <p:nvSpPr>
          <p:cNvPr id="24" name="TextBox 23"/>
          <p:cNvSpPr txBox="1"/>
          <p:nvPr/>
        </p:nvSpPr>
        <p:spPr>
          <a:xfrm>
            <a:off x="1976481" y="2618192"/>
            <a:ext cx="7092006" cy="584775"/>
          </a:xfrm>
          <a:prstGeom prst="rect">
            <a:avLst/>
          </a:prstGeom>
          <a:noFill/>
        </p:spPr>
        <p:txBody>
          <a:bodyPr wrap="none" rtlCol="0">
            <a:spAutoFit/>
          </a:bodyPr>
          <a:lstStyle/>
          <a:p>
            <a:r>
              <a:rPr lang="en-US" sz="3200">
                <a:solidFill>
                  <a:srgbClr val="00118B"/>
                </a:solidFill>
              </a:rPr>
              <a:t>Generalized Pareto Distributions </a:t>
            </a:r>
            <a:r>
              <a:rPr lang="en-US" sz="3200" b="1" i="1">
                <a:solidFill>
                  <a:srgbClr val="00118B"/>
                </a:solidFill>
              </a:rPr>
              <a:t>(TellTail)</a:t>
            </a:r>
          </a:p>
        </p:txBody>
      </p:sp>
    </p:spTree>
    <p:extLst>
      <p:ext uri="{BB962C8B-B14F-4D97-AF65-F5344CB8AC3E}">
        <p14:creationId xmlns:p14="http://schemas.microsoft.com/office/powerpoint/2010/main" val="196768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191218" cy="1124696"/>
          </a:xfrm>
        </p:spPr>
        <p:txBody>
          <a:bodyPr>
            <a:normAutofit/>
          </a:bodyPr>
          <a:lstStyle/>
          <a:p>
            <a:r>
              <a:rPr lang="en-US" dirty="0"/>
              <a:t>TellTail (Probabilistic Subgraph Measures)</a:t>
            </a:r>
          </a:p>
        </p:txBody>
      </p:sp>
      <p:sp>
        <p:nvSpPr>
          <p:cNvPr id="6" name="Rectangle 5"/>
          <p:cNvSpPr/>
          <p:nvPr/>
        </p:nvSpPr>
        <p:spPr>
          <a:xfrm>
            <a:off x="1585086" y="1841327"/>
            <a:ext cx="3344102" cy="30076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85086" y="1843332"/>
            <a:ext cx="2098185" cy="1939502"/>
          </a:xfrm>
          <a:prstGeom prst="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1654759" y="2328133"/>
            <a:ext cx="2146654" cy="1117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1000 nodes</a:t>
            </a:r>
          </a:p>
          <a:p>
            <a:pPr marL="0" indent="0">
              <a:buNone/>
            </a:pPr>
            <a:r>
              <a:rPr lang="en-US" dirty="0" smtClean="0"/>
              <a:t>5000 edges</a:t>
            </a:r>
            <a:endParaRPr lang="en-US" dirty="0"/>
          </a:p>
        </p:txBody>
      </p:sp>
      <p:grpSp>
        <p:nvGrpSpPr>
          <p:cNvPr id="3" name="Group 2"/>
          <p:cNvGrpSpPr/>
          <p:nvPr/>
        </p:nvGrpSpPr>
        <p:grpSpPr>
          <a:xfrm>
            <a:off x="5578502" y="1796727"/>
            <a:ext cx="6450916" cy="3178761"/>
            <a:chOff x="5578502" y="1796727"/>
            <a:chExt cx="6450916" cy="3178761"/>
          </a:xfrm>
        </p:grpSpPr>
        <p:sp>
          <p:nvSpPr>
            <p:cNvPr id="39" name="Freeform 38"/>
            <p:cNvSpPr/>
            <p:nvPr/>
          </p:nvSpPr>
          <p:spPr>
            <a:xfrm>
              <a:off x="9110921" y="4248564"/>
              <a:ext cx="552893" cy="219740"/>
            </a:xfrm>
            <a:custGeom>
              <a:avLst/>
              <a:gdLst>
                <a:gd name="connsiteX0" fmla="*/ 0 w 552893"/>
                <a:gd name="connsiteY0" fmla="*/ 0 h 219740"/>
                <a:gd name="connsiteX1" fmla="*/ 0 w 552893"/>
                <a:gd name="connsiteY1" fmla="*/ 219740 h 219740"/>
                <a:gd name="connsiteX2" fmla="*/ 552893 w 552893"/>
                <a:gd name="connsiteY2" fmla="*/ 212651 h 219740"/>
                <a:gd name="connsiteX3" fmla="*/ 552893 w 552893"/>
                <a:gd name="connsiteY3" fmla="*/ 28354 h 219740"/>
                <a:gd name="connsiteX4" fmla="*/ 0 w 552893"/>
                <a:gd name="connsiteY4" fmla="*/ 0 h 219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893" h="219740">
                  <a:moveTo>
                    <a:pt x="0" y="0"/>
                  </a:moveTo>
                  <a:lnTo>
                    <a:pt x="0" y="219740"/>
                  </a:lnTo>
                  <a:lnTo>
                    <a:pt x="552893" y="212651"/>
                  </a:lnTo>
                  <a:lnTo>
                    <a:pt x="552893" y="28354"/>
                  </a:lnTo>
                  <a:lnTo>
                    <a:pt x="0" y="0"/>
                  </a:lnTo>
                  <a:close/>
                </a:path>
              </a:pathLst>
            </a:cu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578502" y="1796727"/>
              <a:ext cx="2085948" cy="954107"/>
            </a:xfrm>
            <a:prstGeom prst="rect">
              <a:avLst/>
            </a:prstGeom>
            <a:noFill/>
          </p:spPr>
          <p:txBody>
            <a:bodyPr wrap="square" rtlCol="0">
              <a:spAutoFit/>
            </a:bodyPr>
            <a:lstStyle/>
            <a:p>
              <a:r>
                <a:rPr lang="en-US" sz="2800" b="1" dirty="0" smtClean="0"/>
                <a:t>Probability density </a:t>
              </a:r>
            </a:p>
          </p:txBody>
        </p:sp>
        <p:cxnSp>
          <p:nvCxnSpPr>
            <p:cNvPr id="23" name="Straight Connector 22"/>
            <p:cNvCxnSpPr/>
            <p:nvPr/>
          </p:nvCxnSpPr>
          <p:spPr>
            <a:xfrm flipH="1" flipV="1">
              <a:off x="6973333" y="2273781"/>
              <a:ext cx="7561" cy="2202479"/>
            </a:xfrm>
            <a:prstGeom prst="line">
              <a:avLst/>
            </a:prstGeom>
            <a:ln w="38100">
              <a:solidFill>
                <a:schemeClr val="tx1"/>
              </a:solidFill>
              <a:tailEnd type="stealth" w="lg" len="lg"/>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980894" y="4452269"/>
              <a:ext cx="2980342" cy="23990"/>
            </a:xfrm>
            <a:prstGeom prst="line">
              <a:avLst/>
            </a:prstGeom>
            <a:ln w="38100">
              <a:solidFill>
                <a:schemeClr val="tx1"/>
              </a:solidFill>
              <a:tailEnd type="stealth" w="lg" len="lg"/>
            </a:ln>
            <a:effectLst/>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077336" y="3975215"/>
              <a:ext cx="1431824" cy="954107"/>
            </a:xfrm>
            <a:prstGeom prst="rect">
              <a:avLst/>
            </a:prstGeom>
            <a:noFill/>
          </p:spPr>
          <p:txBody>
            <a:bodyPr wrap="square" rtlCol="0">
              <a:spAutoFit/>
            </a:bodyPr>
            <a:lstStyle/>
            <a:p>
              <a:r>
                <a:rPr lang="en-US" sz="2800" b="1" dirty="0" smtClean="0"/>
                <a:t>No. of edges</a:t>
              </a:r>
            </a:p>
          </p:txBody>
        </p:sp>
        <p:sp>
          <p:nvSpPr>
            <p:cNvPr id="32" name="TextBox 31"/>
            <p:cNvSpPr txBox="1"/>
            <p:nvPr/>
          </p:nvSpPr>
          <p:spPr>
            <a:xfrm>
              <a:off x="7332751" y="2045826"/>
              <a:ext cx="2085948" cy="954107"/>
            </a:xfrm>
            <a:prstGeom prst="rect">
              <a:avLst/>
            </a:prstGeom>
            <a:noFill/>
          </p:spPr>
          <p:txBody>
            <a:bodyPr wrap="square" rtlCol="0">
              <a:spAutoFit/>
            </a:bodyPr>
            <a:lstStyle/>
            <a:p>
              <a:r>
                <a:rPr lang="en-US" sz="2800" dirty="0" smtClean="0"/>
                <a:t>1000 node subgraphs</a:t>
              </a:r>
            </a:p>
          </p:txBody>
        </p:sp>
        <p:sp>
          <p:nvSpPr>
            <p:cNvPr id="34" name="Freeform 33"/>
            <p:cNvSpPr/>
            <p:nvPr/>
          </p:nvSpPr>
          <p:spPr>
            <a:xfrm>
              <a:off x="7096994" y="2886832"/>
              <a:ext cx="2557462" cy="1374493"/>
            </a:xfrm>
            <a:custGeom>
              <a:avLst/>
              <a:gdLst>
                <a:gd name="connsiteX0" fmla="*/ 0 w 2043112"/>
                <a:gd name="connsiteY0" fmla="*/ 902830 h 1374493"/>
                <a:gd name="connsiteX1" fmla="*/ 114300 w 2043112"/>
                <a:gd name="connsiteY1" fmla="*/ 2717 h 1374493"/>
                <a:gd name="connsiteX2" fmla="*/ 400050 w 2043112"/>
                <a:gd name="connsiteY2" fmla="*/ 1160005 h 1374493"/>
                <a:gd name="connsiteX3" fmla="*/ 2043112 w 2043112"/>
                <a:gd name="connsiteY3" fmla="*/ 1374317 h 1374493"/>
              </a:gdLst>
              <a:ahLst/>
              <a:cxnLst>
                <a:cxn ang="0">
                  <a:pos x="connsiteX0" y="connsiteY0"/>
                </a:cxn>
                <a:cxn ang="0">
                  <a:pos x="connsiteX1" y="connsiteY1"/>
                </a:cxn>
                <a:cxn ang="0">
                  <a:pos x="connsiteX2" y="connsiteY2"/>
                </a:cxn>
                <a:cxn ang="0">
                  <a:pos x="connsiteX3" y="connsiteY3"/>
                </a:cxn>
              </a:cxnLst>
              <a:rect l="l" t="t" r="r" b="b"/>
              <a:pathLst>
                <a:path w="2043112" h="1374493">
                  <a:moveTo>
                    <a:pt x="0" y="902830"/>
                  </a:moveTo>
                  <a:cubicBezTo>
                    <a:pt x="23812" y="431342"/>
                    <a:pt x="47625" y="-40145"/>
                    <a:pt x="114300" y="2717"/>
                  </a:cubicBezTo>
                  <a:cubicBezTo>
                    <a:pt x="180975" y="45579"/>
                    <a:pt x="78581" y="931405"/>
                    <a:pt x="400050" y="1160005"/>
                  </a:cubicBezTo>
                  <a:cubicBezTo>
                    <a:pt x="721519" y="1388605"/>
                    <a:pt x="2043112" y="1374317"/>
                    <a:pt x="2043112" y="1374317"/>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646604" y="4452268"/>
              <a:ext cx="928634" cy="523220"/>
            </a:xfrm>
            <a:prstGeom prst="rect">
              <a:avLst/>
            </a:prstGeom>
            <a:noFill/>
          </p:spPr>
          <p:txBody>
            <a:bodyPr wrap="square" rtlCol="0">
              <a:spAutoFit/>
            </a:bodyPr>
            <a:lstStyle/>
            <a:p>
              <a:r>
                <a:rPr lang="en-US" sz="2800" b="1" smtClean="0"/>
                <a:t>5000</a:t>
              </a:r>
              <a:endParaRPr lang="en-US" sz="2800" b="1" dirty="0" smtClean="0"/>
            </a:p>
          </p:txBody>
        </p:sp>
        <p:sp>
          <p:nvSpPr>
            <p:cNvPr id="40" name="TextBox 39"/>
            <p:cNvSpPr txBox="1"/>
            <p:nvPr/>
          </p:nvSpPr>
          <p:spPr>
            <a:xfrm>
              <a:off x="9435075" y="2670141"/>
              <a:ext cx="2594343" cy="954107"/>
            </a:xfrm>
            <a:prstGeom prst="rect">
              <a:avLst/>
            </a:prstGeom>
            <a:noFill/>
          </p:spPr>
          <p:txBody>
            <a:bodyPr wrap="square" rtlCol="0">
              <a:spAutoFit/>
            </a:bodyPr>
            <a:lstStyle/>
            <a:p>
              <a:r>
                <a:rPr lang="en-US" sz="2800" dirty="0" smtClean="0"/>
                <a:t>P(&gt;5000 edges) = </a:t>
              </a:r>
              <a:r>
                <a:rPr lang="en-US" sz="2800" dirty="0" smtClean="0">
                  <a:latin typeface="+mj-lt"/>
                </a:rPr>
                <a:t>10</a:t>
              </a:r>
              <a:r>
                <a:rPr lang="en-US" sz="2800" baseline="30000" dirty="0" smtClean="0">
                  <a:latin typeface="+mj-lt"/>
                </a:rPr>
                <a:t>-6</a:t>
              </a:r>
              <a:endParaRPr lang="en-US" sz="2800" dirty="0" smtClean="0">
                <a:latin typeface="+mj-lt"/>
              </a:endParaRPr>
            </a:p>
          </p:txBody>
        </p:sp>
        <p:cxnSp>
          <p:nvCxnSpPr>
            <p:cNvPr id="41" name="Straight Connector 40"/>
            <p:cNvCxnSpPr/>
            <p:nvPr/>
          </p:nvCxnSpPr>
          <p:spPr>
            <a:xfrm flipH="1">
              <a:off x="9387367" y="3574078"/>
              <a:ext cx="347331" cy="784356"/>
            </a:xfrm>
            <a:prstGeom prst="line">
              <a:avLst/>
            </a:prstGeom>
            <a:ln w="38100">
              <a:solidFill>
                <a:schemeClr val="tx1"/>
              </a:solidFill>
              <a:tailEnd type="stealth" w="lg" len="lg"/>
            </a:ln>
            <a:effectLst/>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a:off x="5219846" y="35740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28" name="Straight Connector 27"/>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30" name="TextBox 29"/>
          <p:cNvSpPr txBox="1"/>
          <p:nvPr/>
        </p:nvSpPr>
        <p:spPr>
          <a:xfrm>
            <a:off x="6736167" y="5439540"/>
            <a:ext cx="3680678" cy="523220"/>
          </a:xfrm>
          <a:prstGeom prst="rect">
            <a:avLst/>
          </a:prstGeom>
          <a:noFill/>
        </p:spPr>
        <p:txBody>
          <a:bodyPr wrap="square" rtlCol="0">
            <a:spAutoFit/>
          </a:bodyPr>
          <a:lstStyle/>
          <a:p>
            <a:r>
              <a:rPr lang="en-US" sz="2800" dirty="0" smtClean="0"/>
              <a:t>Erdos-Renyi model?</a:t>
            </a:r>
          </a:p>
        </p:txBody>
      </p:sp>
      <p:sp>
        <p:nvSpPr>
          <p:cNvPr id="33" name="Cross 32"/>
          <p:cNvSpPr/>
          <p:nvPr/>
        </p:nvSpPr>
        <p:spPr>
          <a:xfrm rot="2700000">
            <a:off x="9829183" y="5412392"/>
            <a:ext cx="548640" cy="548640"/>
          </a:xfrm>
          <a:prstGeom prst="plus">
            <a:avLst>
              <a:gd name="adj" fmla="val 37963"/>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3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p:cNvSpPr txBox="1">
            <a:spLocks/>
          </p:cNvSpPr>
          <p:nvPr/>
        </p:nvSpPr>
        <p:spPr>
          <a:xfrm>
            <a:off x="786059" y="4812338"/>
            <a:ext cx="10774347" cy="1613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smtClean="0"/>
              <a:t>Observation: </a:t>
            </a:r>
            <a:r>
              <a:rPr lang="en-US" dirty="0" smtClean="0"/>
              <a:t>subgraph mass distribution tails can be well-modeled using a </a:t>
            </a:r>
            <a:r>
              <a:rPr lang="en-US" b="1" dirty="0" smtClean="0"/>
              <a:t>Generalized Pareto Distribution (GPD)</a:t>
            </a:r>
            <a:r>
              <a:rPr lang="en-US" dirty="0" smtClean="0"/>
              <a:t>. </a:t>
            </a:r>
          </a:p>
          <a:p>
            <a:r>
              <a:rPr lang="en-US" b="1" dirty="0"/>
              <a:t>TellTail</a:t>
            </a:r>
            <a:r>
              <a:rPr lang="en-US" dirty="0"/>
              <a:t>: linear-time approach for finding unusual subgraphs using GPD</a:t>
            </a:r>
          </a:p>
        </p:txBody>
      </p:sp>
      <p:pic>
        <p:nvPicPr>
          <p:cNvPr id="26" name="Picture 2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284" y="1152460"/>
            <a:ext cx="3499492" cy="349949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5543" y="1152459"/>
            <a:ext cx="3499492" cy="34994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99387" y="1152459"/>
            <a:ext cx="3499492" cy="3499492"/>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116" y="6403291"/>
            <a:ext cx="411480" cy="411480"/>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12221"/>
            <a:ext cx="411480" cy="411480"/>
          </a:xfrm>
          <a:prstGeom prst="rect">
            <a:avLst/>
          </a:prstGeom>
        </p:spPr>
      </p:pic>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319" y="6404983"/>
            <a:ext cx="411480" cy="411480"/>
          </a:xfrm>
          <a:prstGeom prst="rect">
            <a:avLst/>
          </a:prstGeom>
        </p:spPr>
      </p:pic>
      <p:cxnSp>
        <p:nvCxnSpPr>
          <p:cNvPr id="19" name="Straight Connector 18"/>
          <p:cNvCxnSpPr/>
          <p:nvPr/>
        </p:nvCxnSpPr>
        <p:spPr>
          <a:xfrm>
            <a:off x="1657913" y="639915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89713" y="6425720"/>
            <a:ext cx="3344121" cy="369332"/>
          </a:xfrm>
          <a:prstGeom prst="rect">
            <a:avLst/>
          </a:prstGeom>
          <a:noFill/>
        </p:spPr>
        <p:txBody>
          <a:bodyPr wrap="none" rtlCol="0">
            <a:spAutoFit/>
          </a:bodyPr>
          <a:lstStyle/>
          <a:p>
            <a:r>
              <a:rPr lang="en-US" smtClean="0">
                <a:solidFill>
                  <a:schemeClr val="bg1"/>
                </a:solidFill>
              </a:rPr>
              <a:t>Detecting Anomalous Subgraphs</a:t>
            </a:r>
            <a:endParaRPr lang="en-US">
              <a:solidFill>
                <a:srgbClr val="005500"/>
              </a:solidFill>
            </a:endParaRPr>
          </a:p>
        </p:txBody>
      </p:sp>
      <p:sp>
        <p:nvSpPr>
          <p:cNvPr id="22" name="Title 1"/>
          <p:cNvSpPr>
            <a:spLocks noGrp="1"/>
          </p:cNvSpPr>
          <p:nvPr>
            <p:ph type="title"/>
          </p:nvPr>
        </p:nvSpPr>
        <p:spPr>
          <a:xfrm>
            <a:off x="838200" y="28243"/>
            <a:ext cx="11150600" cy="1124696"/>
          </a:xfrm>
        </p:spPr>
        <p:txBody>
          <a:bodyPr>
            <a:normAutofit/>
          </a:bodyPr>
          <a:lstStyle/>
          <a:p>
            <a:r>
              <a:rPr lang="en-US" dirty="0"/>
              <a:t>TellTail (Probabilistic Subgraph Measures)</a:t>
            </a:r>
          </a:p>
        </p:txBody>
      </p:sp>
    </p:spTree>
    <p:extLst>
      <p:ext uri="{BB962C8B-B14F-4D97-AF65-F5344CB8AC3E}">
        <p14:creationId xmlns:p14="http://schemas.microsoft.com/office/powerpoint/2010/main" val="1301188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2" y="28243"/>
            <a:ext cx="11471822" cy="1124696"/>
          </a:xfrm>
        </p:spPr>
        <p:txBody>
          <a:bodyPr>
            <a:normAutofit/>
          </a:bodyPr>
          <a:lstStyle/>
          <a:p>
            <a:r>
              <a:rPr lang="en-US" smtClean="0"/>
              <a:t>What is an Anomaly?</a:t>
            </a:r>
            <a:endParaRPr lang="en-US"/>
          </a:p>
        </p:txBody>
      </p:sp>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5868" y="5291817"/>
            <a:ext cx="807806" cy="807806"/>
          </a:xfrm>
          <a:prstGeom prst="rect">
            <a:avLst/>
          </a:prstGeom>
        </p:spPr>
      </p:pic>
      <p:sp>
        <p:nvSpPr>
          <p:cNvPr id="51" name="TextBox 50"/>
          <p:cNvSpPr txBox="1"/>
          <p:nvPr/>
        </p:nvSpPr>
        <p:spPr>
          <a:xfrm>
            <a:off x="4653983" y="5302200"/>
            <a:ext cx="2823510" cy="830997"/>
          </a:xfrm>
          <a:prstGeom prst="rect">
            <a:avLst/>
          </a:prstGeom>
          <a:noFill/>
        </p:spPr>
        <p:txBody>
          <a:bodyPr wrap="square" rtlCol="0">
            <a:spAutoFit/>
          </a:bodyPr>
          <a:lstStyle/>
          <a:p>
            <a:r>
              <a:rPr lang="en-US" sz="2400" b="1" smtClean="0"/>
              <a:t>Disease </a:t>
            </a:r>
          </a:p>
          <a:p>
            <a:r>
              <a:rPr lang="en-US" sz="2400" b="1" smtClean="0"/>
              <a:t>Outbreak</a:t>
            </a:r>
            <a:endParaRPr lang="en-US" sz="2400" b="1"/>
          </a:p>
        </p:txBody>
      </p:sp>
      <p:pic>
        <p:nvPicPr>
          <p:cNvPr id="52" name="Picture 5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9736" y="3484034"/>
            <a:ext cx="783722" cy="783722"/>
          </a:xfrm>
          <a:prstGeom prst="rect">
            <a:avLst/>
          </a:prstGeom>
        </p:spPr>
      </p:pic>
      <p:sp>
        <p:nvSpPr>
          <p:cNvPr id="53" name="TextBox 52"/>
          <p:cNvSpPr txBox="1"/>
          <p:nvPr/>
        </p:nvSpPr>
        <p:spPr>
          <a:xfrm>
            <a:off x="4650836" y="3484034"/>
            <a:ext cx="2170848" cy="830997"/>
          </a:xfrm>
          <a:prstGeom prst="rect">
            <a:avLst/>
          </a:prstGeom>
          <a:noFill/>
        </p:spPr>
        <p:txBody>
          <a:bodyPr wrap="square" rtlCol="0">
            <a:spAutoFit/>
          </a:bodyPr>
          <a:lstStyle/>
          <a:p>
            <a:r>
              <a:rPr lang="en-US" sz="2400" b="1" smtClean="0"/>
              <a:t>Review </a:t>
            </a:r>
          </a:p>
          <a:p>
            <a:r>
              <a:rPr lang="en-US" sz="2400" b="1" smtClean="0"/>
              <a:t>Fraud</a:t>
            </a:r>
            <a:endParaRPr lang="en-US" sz="2400" b="1"/>
          </a:p>
        </p:txBody>
      </p:sp>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63857" y="4408054"/>
            <a:ext cx="725747" cy="725747"/>
          </a:xfrm>
          <a:prstGeom prst="rect">
            <a:avLst/>
          </a:prstGeom>
        </p:spPr>
      </p:pic>
      <p:sp>
        <p:nvSpPr>
          <p:cNvPr id="55" name="TextBox 54"/>
          <p:cNvSpPr txBox="1"/>
          <p:nvPr/>
        </p:nvSpPr>
        <p:spPr>
          <a:xfrm>
            <a:off x="9856536" y="4411055"/>
            <a:ext cx="1650970" cy="830997"/>
          </a:xfrm>
          <a:prstGeom prst="rect">
            <a:avLst/>
          </a:prstGeom>
          <a:noFill/>
        </p:spPr>
        <p:txBody>
          <a:bodyPr wrap="square" rtlCol="0">
            <a:spAutoFit/>
          </a:bodyPr>
          <a:lstStyle/>
          <a:p>
            <a:r>
              <a:rPr lang="en-US" sz="2400" b="1" smtClean="0"/>
              <a:t>Medical Conditions</a:t>
            </a:r>
            <a:endParaRPr lang="en-US" sz="2400" b="1"/>
          </a:p>
        </p:txBody>
      </p:sp>
      <p:pic>
        <p:nvPicPr>
          <p:cNvPr id="57" name="Picture 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41468" y="5209605"/>
            <a:ext cx="776895" cy="814604"/>
          </a:xfrm>
          <a:prstGeom prst="rect">
            <a:avLst/>
          </a:prstGeom>
        </p:spPr>
      </p:pic>
      <p:sp>
        <p:nvSpPr>
          <p:cNvPr id="61" name="TextBox 60"/>
          <p:cNvSpPr txBox="1"/>
          <p:nvPr/>
        </p:nvSpPr>
        <p:spPr>
          <a:xfrm>
            <a:off x="1929476" y="5258440"/>
            <a:ext cx="1677790" cy="830997"/>
          </a:xfrm>
          <a:prstGeom prst="rect">
            <a:avLst/>
          </a:prstGeom>
          <a:noFill/>
        </p:spPr>
        <p:txBody>
          <a:bodyPr wrap="square" rtlCol="0">
            <a:spAutoFit/>
          </a:bodyPr>
          <a:lstStyle/>
          <a:p>
            <a:r>
              <a:rPr lang="en-US" sz="2400" b="1" smtClean="0"/>
              <a:t>Power Grid </a:t>
            </a:r>
          </a:p>
          <a:p>
            <a:r>
              <a:rPr lang="en-US" sz="2400" b="1" smtClean="0"/>
              <a:t>Failures</a:t>
            </a:r>
            <a:endParaRPr lang="en-US" sz="2400" b="1"/>
          </a:p>
        </p:txBody>
      </p:sp>
      <p:sp>
        <p:nvSpPr>
          <p:cNvPr id="62" name="TextBox 61"/>
          <p:cNvSpPr txBox="1"/>
          <p:nvPr/>
        </p:nvSpPr>
        <p:spPr>
          <a:xfrm>
            <a:off x="9814322" y="5442630"/>
            <a:ext cx="2430336" cy="461665"/>
          </a:xfrm>
          <a:prstGeom prst="rect">
            <a:avLst/>
          </a:prstGeom>
          <a:noFill/>
        </p:spPr>
        <p:txBody>
          <a:bodyPr wrap="square" rtlCol="0">
            <a:spAutoFit/>
          </a:bodyPr>
          <a:lstStyle/>
          <a:p>
            <a:r>
              <a:rPr lang="en-US" sz="2400" b="1" smtClean="0"/>
              <a:t>Road Accidents</a:t>
            </a:r>
            <a:endParaRPr lang="en-US" sz="2400" b="1"/>
          </a:p>
        </p:txBody>
      </p:sp>
      <p:sp>
        <p:nvSpPr>
          <p:cNvPr id="63" name="TextBox 62"/>
          <p:cNvSpPr txBox="1"/>
          <p:nvPr/>
        </p:nvSpPr>
        <p:spPr>
          <a:xfrm>
            <a:off x="7106134" y="4487607"/>
            <a:ext cx="1771762" cy="461665"/>
          </a:xfrm>
          <a:prstGeom prst="rect">
            <a:avLst/>
          </a:prstGeom>
          <a:noFill/>
        </p:spPr>
        <p:txBody>
          <a:bodyPr wrap="square" rtlCol="0">
            <a:spAutoFit/>
          </a:bodyPr>
          <a:lstStyle/>
          <a:p>
            <a:r>
              <a:rPr lang="en-US" sz="2400" b="1" smtClean="0"/>
              <a:t>Air Quality</a:t>
            </a:r>
            <a:endParaRPr lang="en-US" sz="2400" b="1"/>
          </a:p>
        </p:txBody>
      </p:sp>
      <p:pic>
        <p:nvPicPr>
          <p:cNvPr id="64" name="Picture 6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2279" y="3416780"/>
            <a:ext cx="814266" cy="814266"/>
          </a:xfrm>
          <a:prstGeom prst="rect">
            <a:avLst/>
          </a:prstGeom>
        </p:spPr>
      </p:pic>
      <p:sp>
        <p:nvSpPr>
          <p:cNvPr id="65" name="TextBox 64"/>
          <p:cNvSpPr txBox="1"/>
          <p:nvPr/>
        </p:nvSpPr>
        <p:spPr>
          <a:xfrm>
            <a:off x="1881975" y="3639876"/>
            <a:ext cx="2076203" cy="461665"/>
          </a:xfrm>
          <a:prstGeom prst="rect">
            <a:avLst/>
          </a:prstGeom>
          <a:noFill/>
        </p:spPr>
        <p:txBody>
          <a:bodyPr wrap="square" rtlCol="0">
            <a:spAutoFit/>
          </a:bodyPr>
          <a:lstStyle/>
          <a:p>
            <a:r>
              <a:rPr lang="en-US" sz="2400" b="1" smtClean="0"/>
              <a:t>Cyberattacks</a:t>
            </a:r>
            <a:endParaRPr lang="en-US" sz="2400" b="1"/>
          </a:p>
        </p:txBody>
      </p:sp>
      <p:pic>
        <p:nvPicPr>
          <p:cNvPr id="66" name="Picture 6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98000" y="5137935"/>
            <a:ext cx="874234" cy="874234"/>
          </a:xfrm>
          <a:prstGeom prst="rect">
            <a:avLst/>
          </a:prstGeom>
        </p:spPr>
      </p:pic>
      <p:sp>
        <p:nvSpPr>
          <p:cNvPr id="67" name="TextBox 66"/>
          <p:cNvSpPr txBox="1"/>
          <p:nvPr/>
        </p:nvSpPr>
        <p:spPr>
          <a:xfrm>
            <a:off x="7099573" y="5293214"/>
            <a:ext cx="1684074" cy="830997"/>
          </a:xfrm>
          <a:prstGeom prst="rect">
            <a:avLst/>
          </a:prstGeom>
          <a:noFill/>
        </p:spPr>
        <p:txBody>
          <a:bodyPr wrap="square" rtlCol="0">
            <a:spAutoFit/>
          </a:bodyPr>
          <a:lstStyle/>
          <a:p>
            <a:r>
              <a:rPr lang="en-US" sz="2400" b="1" smtClean="0"/>
              <a:t>Money Laundering</a:t>
            </a:r>
            <a:endParaRPr lang="en-US" sz="2400" b="1"/>
          </a:p>
        </p:txBody>
      </p:sp>
      <p:pic>
        <p:nvPicPr>
          <p:cNvPr id="68" name="Picture 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11983" y="5302200"/>
            <a:ext cx="790356" cy="790356"/>
          </a:xfrm>
          <a:prstGeom prst="rect">
            <a:avLst/>
          </a:prstGeom>
        </p:spPr>
      </p:pic>
      <p:pic>
        <p:nvPicPr>
          <p:cNvPr id="69" name="Picture 6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29903" y="4373973"/>
            <a:ext cx="713099" cy="713099"/>
          </a:xfrm>
          <a:prstGeom prst="rect">
            <a:avLst/>
          </a:prstGeom>
        </p:spPr>
      </p:pic>
      <p:sp>
        <p:nvSpPr>
          <p:cNvPr id="8" name="TextBox 7"/>
          <p:cNvSpPr txBox="1"/>
          <p:nvPr/>
        </p:nvSpPr>
        <p:spPr>
          <a:xfrm>
            <a:off x="545432" y="1346286"/>
            <a:ext cx="11094898" cy="95410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2800"/>
              <a:t>Observations that appear to be </a:t>
            </a:r>
            <a:r>
              <a:rPr lang="en-US" sz="2800" b="1">
                <a:solidFill>
                  <a:srgbClr val="FF0000"/>
                </a:solidFill>
              </a:rPr>
              <a:t>inconsistent</a:t>
            </a:r>
            <a:r>
              <a:rPr lang="en-US" sz="2800">
                <a:solidFill>
                  <a:srgbClr val="FF0000"/>
                </a:solidFill>
              </a:rPr>
              <a:t> </a:t>
            </a:r>
            <a:r>
              <a:rPr lang="en-US" sz="2800"/>
              <a:t>with the remainder of the data </a:t>
            </a:r>
            <a:br>
              <a:rPr lang="en-US" sz="2800"/>
            </a:br>
            <a:r>
              <a:rPr lang="en-US" sz="2800"/>
              <a:t>								</a:t>
            </a:r>
            <a:endParaRPr lang="en-US" sz="2800">
              <a:solidFill>
                <a:srgbClr val="00118B"/>
              </a:solidFill>
            </a:endParaRPr>
          </a:p>
        </p:txBody>
      </p:sp>
      <p:pic>
        <p:nvPicPr>
          <p:cNvPr id="10" name="Picture 9"/>
          <p:cNvPicPr>
            <a:picLocks noChangeAspect="1"/>
          </p:cNvPicPr>
          <p:nvPr/>
        </p:nvPicPr>
        <p:blipFill>
          <a:blip r:embed="rId11"/>
          <a:stretch>
            <a:fillRect/>
          </a:stretch>
        </p:blipFill>
        <p:spPr>
          <a:xfrm>
            <a:off x="6318072" y="3560233"/>
            <a:ext cx="682807" cy="682807"/>
          </a:xfrm>
          <a:prstGeom prst="rect">
            <a:avLst/>
          </a:prstGeom>
        </p:spPr>
      </p:pic>
      <p:sp>
        <p:nvSpPr>
          <p:cNvPr id="70" name="TextBox 69"/>
          <p:cNvSpPr txBox="1"/>
          <p:nvPr/>
        </p:nvSpPr>
        <p:spPr>
          <a:xfrm>
            <a:off x="7119719" y="3665276"/>
            <a:ext cx="1771762" cy="461665"/>
          </a:xfrm>
          <a:prstGeom prst="rect">
            <a:avLst/>
          </a:prstGeom>
          <a:noFill/>
        </p:spPr>
        <p:txBody>
          <a:bodyPr wrap="square" rtlCol="0">
            <a:spAutoFit/>
          </a:bodyPr>
          <a:lstStyle/>
          <a:p>
            <a:r>
              <a:rPr lang="en-US" sz="2400" b="1" smtClean="0"/>
              <a:t>Malware</a:t>
            </a:r>
            <a:endParaRPr lang="en-US" sz="2400" b="1"/>
          </a:p>
        </p:txBody>
      </p:sp>
      <p:pic>
        <p:nvPicPr>
          <p:cNvPr id="14" name="Picture 13"/>
          <p:cNvPicPr>
            <a:picLocks noChangeAspect="1"/>
          </p:cNvPicPr>
          <p:nvPr/>
        </p:nvPicPr>
        <p:blipFill>
          <a:blip r:embed="rId12"/>
          <a:stretch>
            <a:fillRect/>
          </a:stretch>
        </p:blipFill>
        <p:spPr>
          <a:xfrm>
            <a:off x="8929392" y="3534832"/>
            <a:ext cx="634811" cy="634811"/>
          </a:xfrm>
          <a:prstGeom prst="rect">
            <a:avLst/>
          </a:prstGeom>
        </p:spPr>
      </p:pic>
      <p:sp>
        <p:nvSpPr>
          <p:cNvPr id="71" name="TextBox 70"/>
          <p:cNvSpPr txBox="1"/>
          <p:nvPr/>
        </p:nvSpPr>
        <p:spPr>
          <a:xfrm>
            <a:off x="9868568" y="3514605"/>
            <a:ext cx="1771762" cy="830997"/>
          </a:xfrm>
          <a:prstGeom prst="rect">
            <a:avLst/>
          </a:prstGeom>
          <a:noFill/>
        </p:spPr>
        <p:txBody>
          <a:bodyPr wrap="square" rtlCol="0">
            <a:spAutoFit/>
          </a:bodyPr>
          <a:lstStyle/>
          <a:p>
            <a:r>
              <a:rPr lang="en-US" sz="2400" b="1" smtClean="0"/>
              <a:t>Insurance</a:t>
            </a:r>
          </a:p>
          <a:p>
            <a:r>
              <a:rPr lang="en-US" sz="2400" b="1"/>
              <a:t>Fraud</a:t>
            </a:r>
          </a:p>
        </p:txBody>
      </p:sp>
      <p:pic>
        <p:nvPicPr>
          <p:cNvPr id="16" name="Picture 15"/>
          <p:cNvPicPr>
            <a:picLocks noChangeAspect="1"/>
          </p:cNvPicPr>
          <p:nvPr/>
        </p:nvPicPr>
        <p:blipFill>
          <a:blip r:embed="rId13"/>
          <a:stretch>
            <a:fillRect/>
          </a:stretch>
        </p:blipFill>
        <p:spPr>
          <a:xfrm>
            <a:off x="1188997" y="4315031"/>
            <a:ext cx="680829" cy="680829"/>
          </a:xfrm>
          <a:prstGeom prst="rect">
            <a:avLst/>
          </a:prstGeom>
        </p:spPr>
      </p:pic>
      <p:sp>
        <p:nvSpPr>
          <p:cNvPr id="72" name="TextBox 71"/>
          <p:cNvSpPr txBox="1"/>
          <p:nvPr/>
        </p:nvSpPr>
        <p:spPr>
          <a:xfrm>
            <a:off x="1954876" y="4449158"/>
            <a:ext cx="1677790" cy="461665"/>
          </a:xfrm>
          <a:prstGeom prst="rect">
            <a:avLst/>
          </a:prstGeom>
          <a:noFill/>
        </p:spPr>
        <p:txBody>
          <a:bodyPr wrap="square" rtlCol="0">
            <a:spAutoFit/>
          </a:bodyPr>
          <a:lstStyle/>
          <a:p>
            <a:r>
              <a:rPr lang="en-US" sz="2400" b="1" smtClean="0"/>
              <a:t>Web Spam</a:t>
            </a:r>
            <a:endParaRPr lang="en-US" sz="2400" b="1"/>
          </a:p>
        </p:txBody>
      </p:sp>
      <p:pic>
        <p:nvPicPr>
          <p:cNvPr id="18" name="Picture 17"/>
          <p:cNvPicPr>
            <a:picLocks noChangeAspect="1"/>
          </p:cNvPicPr>
          <p:nvPr/>
        </p:nvPicPr>
        <p:blipFill>
          <a:blip r:embed="rId14"/>
          <a:stretch>
            <a:fillRect/>
          </a:stretch>
        </p:blipFill>
        <p:spPr>
          <a:xfrm>
            <a:off x="3761059" y="4382653"/>
            <a:ext cx="725747" cy="725747"/>
          </a:xfrm>
          <a:prstGeom prst="rect">
            <a:avLst/>
          </a:prstGeom>
        </p:spPr>
      </p:pic>
      <p:sp>
        <p:nvSpPr>
          <p:cNvPr id="73" name="TextBox 72"/>
          <p:cNvSpPr txBox="1"/>
          <p:nvPr/>
        </p:nvSpPr>
        <p:spPr>
          <a:xfrm>
            <a:off x="4650836" y="4320010"/>
            <a:ext cx="1907396" cy="830997"/>
          </a:xfrm>
          <a:prstGeom prst="rect">
            <a:avLst/>
          </a:prstGeom>
          <a:noFill/>
        </p:spPr>
        <p:txBody>
          <a:bodyPr wrap="square" rtlCol="0">
            <a:spAutoFit/>
          </a:bodyPr>
          <a:lstStyle/>
          <a:p>
            <a:r>
              <a:rPr lang="en-US" sz="2400" b="1" smtClean="0"/>
              <a:t>Industrial</a:t>
            </a:r>
          </a:p>
          <a:p>
            <a:r>
              <a:rPr lang="en-US" sz="2400" b="1"/>
              <a:t>Faults</a:t>
            </a:r>
          </a:p>
        </p:txBody>
      </p:sp>
      <p:sp>
        <p:nvSpPr>
          <p:cNvPr id="25" name="TextBox 24"/>
          <p:cNvSpPr txBox="1"/>
          <p:nvPr/>
        </p:nvSpPr>
        <p:spPr>
          <a:xfrm>
            <a:off x="8832189" y="2154948"/>
            <a:ext cx="2808141" cy="830997"/>
          </a:xfrm>
          <a:prstGeom prst="rect">
            <a:avLst/>
          </a:prstGeom>
          <a:noFill/>
        </p:spPr>
        <p:txBody>
          <a:bodyPr wrap="none" rtlCol="0">
            <a:spAutoFit/>
          </a:bodyPr>
          <a:lstStyle/>
          <a:p>
            <a:pPr lvl="0"/>
            <a:r>
              <a:rPr lang="en-US" sz="2400">
                <a:solidFill>
                  <a:srgbClr val="00118B"/>
                </a:solidFill>
              </a:rPr>
              <a:t>[Barnett &amp; Lewis ‘94]</a:t>
            </a:r>
          </a:p>
          <a:p>
            <a:endParaRPr lang="en-US" sz="2400"/>
          </a:p>
        </p:txBody>
      </p:sp>
      <p:cxnSp>
        <p:nvCxnSpPr>
          <p:cNvPr id="75" name="Straight Connector 74"/>
          <p:cNvCxnSpPr/>
          <p:nvPr/>
        </p:nvCxnSpPr>
        <p:spPr>
          <a:xfrm flipV="1">
            <a:off x="-1" y="3082901"/>
            <a:ext cx="12207240" cy="0"/>
          </a:xfrm>
          <a:prstGeom prst="line">
            <a:avLst/>
          </a:prstGeom>
          <a:ln w="571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86583" y="1874139"/>
            <a:ext cx="3535520" cy="430887"/>
          </a:xfrm>
          <a:prstGeom prst="rect">
            <a:avLst/>
          </a:prstGeom>
          <a:noFill/>
        </p:spPr>
        <p:txBody>
          <a:bodyPr wrap="none" rtlCol="0">
            <a:spAutoFit/>
          </a:bodyPr>
          <a:lstStyle/>
          <a:p>
            <a:r>
              <a:rPr lang="en-US" sz="2200"/>
              <a:t>(e.g. surprising / unexpected)</a:t>
            </a:r>
          </a:p>
        </p:txBody>
      </p:sp>
    </p:spTree>
    <p:extLst>
      <p:ext uri="{BB962C8B-B14F-4D97-AF65-F5344CB8AC3E}">
        <p14:creationId xmlns:p14="http://schemas.microsoft.com/office/powerpoint/2010/main" val="10229518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2106363" y="4052291"/>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Research Topics</a:t>
            </a:r>
          </a:p>
        </p:txBody>
      </p:sp>
      <p:sp>
        <p:nvSpPr>
          <p:cNvPr id="4" name="TextBox 3"/>
          <p:cNvSpPr txBox="1"/>
          <p:nvPr/>
        </p:nvSpPr>
        <p:spPr>
          <a:xfrm>
            <a:off x="2518059" y="2260526"/>
            <a:ext cx="1778500" cy="523220"/>
          </a:xfrm>
          <a:prstGeom prst="rect">
            <a:avLst/>
          </a:prstGeom>
          <a:noFill/>
        </p:spPr>
        <p:txBody>
          <a:bodyPr wrap="none" rtlCol="0">
            <a:spAutoFit/>
          </a:bodyPr>
          <a:lstStyle/>
          <a:p>
            <a:pPr algn="ctr"/>
            <a:r>
              <a:rPr lang="en-US" sz="2800" b="1" smtClean="0"/>
              <a:t>T1. Graphs</a:t>
            </a:r>
            <a:endParaRPr lang="en-US" sz="2800" b="1"/>
          </a:p>
        </p:txBody>
      </p:sp>
      <p:sp>
        <p:nvSpPr>
          <p:cNvPr id="5" name="TextBox 4"/>
          <p:cNvSpPr txBox="1"/>
          <p:nvPr/>
        </p:nvSpPr>
        <p:spPr>
          <a:xfrm>
            <a:off x="5550342" y="2094436"/>
            <a:ext cx="1985884" cy="954107"/>
          </a:xfrm>
          <a:prstGeom prst="rect">
            <a:avLst/>
          </a:prstGeom>
          <a:noFill/>
        </p:spPr>
        <p:txBody>
          <a:bodyPr wrap="square" rtlCol="0">
            <a:spAutoFit/>
          </a:bodyPr>
          <a:lstStyle/>
          <a:p>
            <a:pPr algn="ctr"/>
            <a:r>
              <a:rPr lang="en-US" sz="2800" b="1" smtClean="0"/>
              <a:t>T2. Time </a:t>
            </a:r>
          </a:p>
          <a:p>
            <a:pPr algn="ctr"/>
            <a:r>
              <a:rPr lang="en-US" sz="2800" b="1" smtClean="0"/>
              <a:t>Series</a:t>
            </a:r>
            <a:endParaRPr lang="en-US" sz="2800" b="1"/>
          </a:p>
        </p:txBody>
      </p:sp>
      <p:sp>
        <p:nvSpPr>
          <p:cNvPr id="6" name="TextBox 5"/>
          <p:cNvSpPr txBox="1"/>
          <p:nvPr/>
        </p:nvSpPr>
        <p:spPr>
          <a:xfrm>
            <a:off x="8655655" y="2064400"/>
            <a:ext cx="2101857" cy="954107"/>
          </a:xfrm>
          <a:prstGeom prst="rect">
            <a:avLst/>
          </a:prstGeom>
          <a:noFill/>
        </p:spPr>
        <p:txBody>
          <a:bodyPr wrap="none" rtlCol="0">
            <a:spAutoFit/>
          </a:bodyPr>
          <a:lstStyle/>
          <a:p>
            <a:pPr algn="ctr"/>
            <a:r>
              <a:rPr lang="en-US" sz="2800" b="1" smtClean="0"/>
              <a:t>T3. Dynamic </a:t>
            </a:r>
          </a:p>
          <a:p>
            <a:pPr algn="ctr"/>
            <a:r>
              <a:rPr lang="en-US" sz="2800" b="1" smtClean="0"/>
              <a:t>Graphs</a:t>
            </a:r>
            <a:endParaRPr lang="en-US" sz="2800" b="1"/>
          </a:p>
        </p:txBody>
      </p:sp>
      <p:cxnSp>
        <p:nvCxnSpPr>
          <p:cNvPr id="8" name="Straight Connector 7"/>
          <p:cNvCxnSpPr/>
          <p:nvPr/>
        </p:nvCxnSpPr>
        <p:spPr>
          <a:xfrm>
            <a:off x="2092602" y="3022899"/>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78360" y="2128763"/>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476053" y="2127054"/>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4832" y="3021372"/>
            <a:ext cx="3200400" cy="523220"/>
          </a:xfrm>
          <a:prstGeom prst="rect">
            <a:avLst/>
          </a:prstGeom>
          <a:noFill/>
        </p:spPr>
        <p:txBody>
          <a:bodyPr wrap="square" rtlCol="0">
            <a:spAutoFit/>
          </a:bodyPr>
          <a:lstStyle/>
          <a:p>
            <a:r>
              <a:rPr lang="en-US" sz="2800" smtClean="0"/>
              <a:t> • Link Fraud</a:t>
            </a:r>
            <a:endParaRPr lang="en-US" sz="2800"/>
          </a:p>
        </p:txBody>
      </p:sp>
      <p:sp>
        <p:nvSpPr>
          <p:cNvPr id="14" name="TextBox 13"/>
          <p:cNvSpPr txBox="1"/>
          <p:nvPr/>
        </p:nvSpPr>
        <p:spPr>
          <a:xfrm>
            <a:off x="5285232" y="40797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Power Grid</a:t>
            </a:r>
            <a:endParaRPr lang="en-US" sz="2800">
              <a:solidFill>
                <a:schemeClr val="bg1">
                  <a:lumMod val="50000"/>
                </a:schemeClr>
              </a:solidFill>
            </a:endParaRPr>
          </a:p>
        </p:txBody>
      </p:sp>
      <p:sp>
        <p:nvSpPr>
          <p:cNvPr id="16" name="TextBox 15"/>
          <p:cNvSpPr txBox="1"/>
          <p:nvPr/>
        </p:nvSpPr>
        <p:spPr>
          <a:xfrm>
            <a:off x="5285232" y="3021372"/>
            <a:ext cx="3200400" cy="523220"/>
          </a:xfrm>
          <a:prstGeom prst="rect">
            <a:avLst/>
          </a:prstGeom>
          <a:noFill/>
        </p:spPr>
        <p:txBody>
          <a:bodyPr wrap="square" rtlCol="0">
            <a:spAutoFit/>
          </a:bodyPr>
          <a:lstStyle/>
          <a:p>
            <a:r>
              <a:rPr lang="en-US" sz="2800"/>
              <a:t> • </a:t>
            </a:r>
            <a:r>
              <a:rPr lang="en-US" sz="2800" smtClean="0"/>
              <a:t>Ratings Fraud</a:t>
            </a:r>
            <a:endParaRPr lang="en-US" sz="1600"/>
          </a:p>
        </p:txBody>
      </p:sp>
      <p:sp>
        <p:nvSpPr>
          <p:cNvPr id="21" name="TextBox 20"/>
          <p:cNvSpPr txBox="1"/>
          <p:nvPr/>
        </p:nvSpPr>
        <p:spPr>
          <a:xfrm>
            <a:off x="8485632" y="3021372"/>
            <a:ext cx="3488565" cy="523220"/>
          </a:xfrm>
          <a:prstGeom prst="rect">
            <a:avLst/>
          </a:prstGeom>
          <a:noFill/>
        </p:spPr>
        <p:txBody>
          <a:bodyPr wrap="square" rtlCol="0">
            <a:spAutoFit/>
          </a:bodyPr>
          <a:lstStyle/>
          <a:p>
            <a:r>
              <a:rPr lang="en-US" sz="2800"/>
              <a:t> </a:t>
            </a:r>
            <a:r>
              <a:rPr lang="en-US" sz="2800" smtClean="0"/>
              <a:t>• Dynamic Subgraphs</a:t>
            </a:r>
            <a:endParaRPr lang="en-US" sz="2800"/>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0355" y="2261658"/>
            <a:ext cx="583613" cy="583613"/>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6356" y="2256158"/>
            <a:ext cx="640080" cy="640080"/>
          </a:xfrm>
          <a:prstGeom prst="rect">
            <a:avLst/>
          </a:prstGeom>
        </p:spPr>
      </p:pic>
      <p:sp>
        <p:nvSpPr>
          <p:cNvPr id="31" name="TextBox 30"/>
          <p:cNvSpPr txBox="1"/>
          <p:nvPr/>
        </p:nvSpPr>
        <p:spPr>
          <a:xfrm>
            <a:off x="412548" y="3734779"/>
            <a:ext cx="2532694" cy="954107"/>
          </a:xfrm>
          <a:prstGeom prst="rect">
            <a:avLst/>
          </a:prstGeom>
          <a:noFill/>
        </p:spPr>
        <p:txBody>
          <a:bodyPr wrap="square" rtlCol="0">
            <a:spAutoFit/>
          </a:bodyPr>
          <a:lstStyle/>
          <a:p>
            <a:r>
              <a:rPr lang="en-US" sz="2800" b="1" smtClean="0"/>
              <a:t>Type of Anomaly</a:t>
            </a:r>
            <a:endParaRPr lang="en-US" sz="2800" b="1"/>
          </a:p>
        </p:txBody>
      </p:sp>
      <p:sp>
        <p:nvSpPr>
          <p:cNvPr id="33" name="TextBox 32"/>
          <p:cNvSpPr txBox="1"/>
          <p:nvPr/>
        </p:nvSpPr>
        <p:spPr>
          <a:xfrm>
            <a:off x="5285232" y="5111111"/>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Patterns</a:t>
            </a:r>
            <a:endParaRPr lang="en-US" sz="2800">
              <a:solidFill>
                <a:schemeClr val="bg1">
                  <a:lumMod val="50000"/>
                </a:schemeClr>
              </a:solidFill>
            </a:endParaRPr>
          </a:p>
        </p:txBody>
      </p:sp>
      <p:cxnSp>
        <p:nvCxnSpPr>
          <p:cNvPr id="38" name="Straight Connector 37"/>
          <p:cNvCxnSpPr/>
          <p:nvPr/>
        </p:nvCxnSpPr>
        <p:spPr>
          <a:xfrm>
            <a:off x="2076134" y="2154757"/>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138771" y="2239947"/>
            <a:ext cx="550034" cy="670060"/>
            <a:chOff x="11201094" y="2216762"/>
            <a:chExt cx="550034" cy="670060"/>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34" name="Rectangle 33"/>
          <p:cNvSpPr/>
          <p:nvPr/>
        </p:nvSpPr>
        <p:spPr>
          <a:xfrm>
            <a:off x="5289117" y="2161032"/>
            <a:ext cx="3200400" cy="1891302"/>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084832" y="4054644"/>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Subtensors</a:t>
            </a:r>
            <a:endParaRPr lang="en-US" sz="2800">
              <a:solidFill>
                <a:schemeClr val="bg1">
                  <a:lumMod val="50000"/>
                </a:schemeClr>
              </a:solidFill>
            </a:endParaRPr>
          </a:p>
        </p:txBody>
      </p:sp>
      <p:cxnSp>
        <p:nvCxnSpPr>
          <p:cNvPr id="39" name="Straight Connector 38"/>
          <p:cNvCxnSpPr/>
          <p:nvPr/>
        </p:nvCxnSpPr>
        <p:spPr>
          <a:xfrm>
            <a:off x="2113874" y="5087916"/>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85232" y="4489852"/>
            <a:ext cx="3200400" cy="646331"/>
          </a:xfrm>
          <a:prstGeom prst="rect">
            <a:avLst/>
          </a:prstGeom>
          <a:noFill/>
        </p:spPr>
        <p:txBody>
          <a:bodyPr wrap="square" rtlCol="0">
            <a:spAutoFit/>
          </a:bodyPr>
          <a:lstStyle/>
          <a:p>
            <a:pPr algn="ctr"/>
            <a:r>
              <a:rPr lang="en-US" smtClean="0">
                <a:solidFill>
                  <a:schemeClr val="bg1">
                    <a:lumMod val="50000"/>
                  </a:schemeClr>
                </a:solidFill>
              </a:rPr>
              <a:t>[ECML17, ISGT17, IJCAI18, SDM18] </a:t>
            </a:r>
            <a:endParaRPr lang="en-US">
              <a:solidFill>
                <a:schemeClr val="bg1">
                  <a:lumMod val="50000"/>
                </a:schemeClr>
              </a:solidFill>
            </a:endParaRPr>
          </a:p>
        </p:txBody>
      </p:sp>
      <p:sp>
        <p:nvSpPr>
          <p:cNvPr id="32" name="TextBox 31"/>
          <p:cNvSpPr txBox="1"/>
          <p:nvPr/>
        </p:nvSpPr>
        <p:spPr>
          <a:xfrm>
            <a:off x="5285232" y="5519696"/>
            <a:ext cx="3200400" cy="369332"/>
          </a:xfrm>
          <a:prstGeom prst="rect">
            <a:avLst/>
          </a:prstGeom>
          <a:noFill/>
        </p:spPr>
        <p:txBody>
          <a:bodyPr wrap="square" rtlCol="0">
            <a:spAutoFit/>
          </a:bodyPr>
          <a:lstStyle/>
          <a:p>
            <a:pPr algn="ctr"/>
            <a:r>
              <a:rPr lang="en-US" smtClean="0">
                <a:solidFill>
                  <a:schemeClr val="bg1">
                    <a:lumMod val="50000"/>
                  </a:schemeClr>
                </a:solidFill>
              </a:rPr>
              <a:t>[ECML17, SDM19] </a:t>
            </a:r>
            <a:endParaRPr lang="en-US">
              <a:solidFill>
                <a:schemeClr val="bg1">
                  <a:lumMod val="50000"/>
                </a:schemeClr>
              </a:solidFill>
            </a:endParaRPr>
          </a:p>
        </p:txBody>
      </p:sp>
      <p:sp>
        <p:nvSpPr>
          <p:cNvPr id="35" name="TextBox 34"/>
          <p:cNvSpPr txBox="1"/>
          <p:nvPr/>
        </p:nvSpPr>
        <p:spPr>
          <a:xfrm>
            <a:off x="5285232" y="3480470"/>
            <a:ext cx="3200400" cy="369332"/>
          </a:xfrm>
          <a:prstGeom prst="rect">
            <a:avLst/>
          </a:prstGeom>
          <a:noFill/>
        </p:spPr>
        <p:txBody>
          <a:bodyPr wrap="square" rtlCol="0">
            <a:spAutoFit/>
          </a:bodyPr>
          <a:lstStyle/>
          <a:p>
            <a:pPr algn="ctr"/>
            <a:r>
              <a:rPr lang="en-US" smtClean="0"/>
              <a:t>[SDM16] </a:t>
            </a:r>
            <a:endParaRPr lang="en-US"/>
          </a:p>
        </p:txBody>
      </p:sp>
      <p:sp>
        <p:nvSpPr>
          <p:cNvPr id="37" name="TextBox 36"/>
          <p:cNvSpPr txBox="1"/>
          <p:nvPr/>
        </p:nvSpPr>
        <p:spPr>
          <a:xfrm>
            <a:off x="2084832" y="3472988"/>
            <a:ext cx="3200400" cy="369332"/>
          </a:xfrm>
          <a:prstGeom prst="rect">
            <a:avLst/>
          </a:prstGeom>
          <a:noFill/>
        </p:spPr>
        <p:txBody>
          <a:bodyPr wrap="square" rtlCol="0">
            <a:spAutoFit/>
          </a:bodyPr>
          <a:lstStyle/>
          <a:p>
            <a:pPr algn="ctr"/>
            <a:r>
              <a:rPr lang="en-US" smtClean="0"/>
              <a:t>[KDD16, TKDD17, </a:t>
            </a:r>
            <a:r>
              <a:rPr lang="en-US"/>
              <a:t>WSDM18</a:t>
            </a:r>
            <a:r>
              <a:rPr lang="en-US" smtClean="0"/>
              <a:t>] </a:t>
            </a:r>
            <a:endParaRPr lang="en-US"/>
          </a:p>
        </p:txBody>
      </p:sp>
      <p:sp>
        <p:nvSpPr>
          <p:cNvPr id="40" name="TextBox 39"/>
          <p:cNvSpPr txBox="1"/>
          <p:nvPr/>
        </p:nvSpPr>
        <p:spPr>
          <a:xfrm>
            <a:off x="2084832" y="4488967"/>
            <a:ext cx="3200400" cy="646331"/>
          </a:xfrm>
          <a:prstGeom prst="rect">
            <a:avLst/>
          </a:prstGeom>
          <a:noFill/>
        </p:spPr>
        <p:txBody>
          <a:bodyPr wrap="square" rtlCol="0">
            <a:spAutoFit/>
          </a:bodyPr>
          <a:lstStyle/>
          <a:p>
            <a:pPr algn="ctr"/>
            <a:r>
              <a:rPr lang="en-US" smtClean="0">
                <a:solidFill>
                  <a:schemeClr val="bg1">
                    <a:lumMod val="50000"/>
                  </a:schemeClr>
                </a:solidFill>
              </a:rPr>
              <a:t>[ICDM15, TKDE16, ECML16, WSDM17, TKDD18] </a:t>
            </a:r>
            <a:endParaRPr lang="en-US">
              <a:solidFill>
                <a:schemeClr val="bg1">
                  <a:lumMod val="50000"/>
                </a:schemeClr>
              </a:solidFill>
            </a:endParaRPr>
          </a:p>
        </p:txBody>
      </p:sp>
      <p:sp>
        <p:nvSpPr>
          <p:cNvPr id="41" name="TextBox 40"/>
          <p:cNvSpPr txBox="1"/>
          <p:nvPr/>
        </p:nvSpPr>
        <p:spPr>
          <a:xfrm>
            <a:off x="8485632" y="40795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Tensor Streams</a:t>
            </a:r>
            <a:endParaRPr lang="en-US" sz="2800">
              <a:solidFill>
                <a:schemeClr val="bg1">
                  <a:lumMod val="50000"/>
                </a:schemeClr>
              </a:solidFill>
            </a:endParaRPr>
          </a:p>
        </p:txBody>
      </p:sp>
      <p:sp>
        <p:nvSpPr>
          <p:cNvPr id="42" name="TextBox 41"/>
          <p:cNvSpPr txBox="1"/>
          <p:nvPr/>
        </p:nvSpPr>
        <p:spPr>
          <a:xfrm>
            <a:off x="8485632" y="4476530"/>
            <a:ext cx="3200400" cy="646331"/>
          </a:xfrm>
          <a:prstGeom prst="rect">
            <a:avLst/>
          </a:prstGeom>
          <a:noFill/>
        </p:spPr>
        <p:txBody>
          <a:bodyPr wrap="square" rtlCol="0">
            <a:spAutoFit/>
          </a:bodyPr>
          <a:lstStyle/>
          <a:p>
            <a:pPr algn="ctr"/>
            <a:r>
              <a:rPr lang="en-US" smtClean="0">
                <a:solidFill>
                  <a:schemeClr val="bg1">
                    <a:lumMod val="50000"/>
                  </a:schemeClr>
                </a:solidFill>
              </a:rPr>
              <a:t>[</a:t>
            </a:r>
            <a:r>
              <a:rPr lang="en-US">
                <a:solidFill>
                  <a:schemeClr val="bg1">
                    <a:lumMod val="50000"/>
                  </a:schemeClr>
                </a:solidFill>
              </a:rPr>
              <a:t>KDD17, </a:t>
            </a:r>
            <a:r>
              <a:rPr lang="en-US" smtClean="0">
                <a:solidFill>
                  <a:schemeClr val="bg1">
                    <a:lumMod val="50000"/>
                  </a:schemeClr>
                </a:solidFill>
              </a:rPr>
              <a:t>WWW17, ECML17</a:t>
            </a:r>
            <a:r>
              <a:rPr lang="en-US">
                <a:solidFill>
                  <a:schemeClr val="bg1">
                    <a:lumMod val="50000"/>
                  </a:schemeClr>
                </a:solidFill>
              </a:rPr>
              <a:t>, </a:t>
            </a:r>
            <a:r>
              <a:rPr lang="en-US" smtClean="0">
                <a:solidFill>
                  <a:schemeClr val="bg1">
                    <a:lumMod val="50000"/>
                  </a:schemeClr>
                </a:solidFill>
              </a:rPr>
              <a:t>CIKM17, TKDE18, SDM19] </a:t>
            </a:r>
            <a:endParaRPr lang="en-US">
              <a:solidFill>
                <a:schemeClr val="bg1">
                  <a:lumMod val="50000"/>
                </a:schemeClr>
              </a:solidFill>
            </a:endParaRPr>
          </a:p>
        </p:txBody>
      </p:sp>
      <p:sp>
        <p:nvSpPr>
          <p:cNvPr id="46" name="TextBox 45"/>
          <p:cNvSpPr txBox="1"/>
          <p:nvPr/>
        </p:nvSpPr>
        <p:spPr>
          <a:xfrm>
            <a:off x="8485632" y="3498657"/>
            <a:ext cx="3200400" cy="369332"/>
          </a:xfrm>
          <a:prstGeom prst="rect">
            <a:avLst/>
          </a:prstGeom>
          <a:noFill/>
        </p:spPr>
        <p:txBody>
          <a:bodyPr wrap="square" rtlCol="0">
            <a:spAutoFit/>
          </a:bodyPr>
          <a:lstStyle/>
          <a:p>
            <a:pPr algn="ctr"/>
            <a:r>
              <a:rPr lang="en-US" smtClean="0"/>
              <a:t>[ECML18, CIKM18]</a:t>
            </a:r>
            <a:endParaRPr lang="en-US"/>
          </a:p>
        </p:txBody>
      </p:sp>
      <p:pic>
        <p:nvPicPr>
          <p:cNvPr id="43" name="Picture 4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7457" y="3059137"/>
            <a:ext cx="471604" cy="471604"/>
          </a:xfrm>
          <a:prstGeom prst="rect">
            <a:avLst/>
          </a:prstGeom>
        </p:spPr>
      </p:pic>
      <p:sp>
        <p:nvSpPr>
          <p:cNvPr id="44" name="Rectangle 43">
            <a:extLst>
              <a:ext uri="{FF2B5EF4-FFF2-40B4-BE49-F238E27FC236}">
                <a16:creationId xmlns="" xmlns:a16="http://schemas.microsoft.com/office/drawing/2014/main" id="{E01F5624-0188-7942-A3C1-BE36A8818AC1}"/>
              </a:ext>
            </a:extLst>
          </p:cNvPr>
          <p:cNvSpPr/>
          <p:nvPr/>
        </p:nvSpPr>
        <p:spPr>
          <a:xfrm>
            <a:off x="0" y="6316468"/>
            <a:ext cx="12192000" cy="541532"/>
          </a:xfrm>
          <a:prstGeom prst="rect">
            <a:avLst/>
          </a:prstGeom>
          <a:solidFill>
            <a:srgbClr val="BEE88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tx1">
                    <a:lumMod val="85000"/>
                    <a:lumOff val="15000"/>
                  </a:schemeClr>
                </a:solidFill>
              </a:rPr>
              <a:t>Hooi</a:t>
            </a:r>
            <a:r>
              <a:rPr lang="en-US" b="1">
                <a:solidFill>
                  <a:schemeClr val="tx1">
                    <a:lumMod val="85000"/>
                    <a:lumOff val="15000"/>
                  </a:schemeClr>
                </a:solidFill>
              </a:rPr>
              <a:t>, </a:t>
            </a:r>
            <a:r>
              <a:rPr lang="en-US">
                <a:solidFill>
                  <a:schemeClr val="tx1">
                    <a:lumMod val="85000"/>
                    <a:lumOff val="15000"/>
                  </a:schemeClr>
                </a:solidFill>
              </a:rPr>
              <a:t>Shah, Beutel, Gunnemann, Akoglu, </a:t>
            </a:r>
            <a:r>
              <a:rPr lang="en-US" smtClean="0">
                <a:solidFill>
                  <a:schemeClr val="tx1">
                    <a:lumMod val="85000"/>
                    <a:lumOff val="15000"/>
                  </a:schemeClr>
                </a:solidFill>
              </a:rPr>
              <a:t>Kumar</a:t>
            </a:r>
            <a:r>
              <a:rPr lang="en-US">
                <a:solidFill>
                  <a:schemeClr val="tx1">
                    <a:lumMod val="85000"/>
                    <a:lumOff val="15000"/>
                  </a:schemeClr>
                </a:solidFill>
              </a:rPr>
              <a:t>, Makhija, </a:t>
            </a:r>
            <a:r>
              <a:rPr lang="en-US" smtClean="0">
                <a:solidFill>
                  <a:schemeClr val="tx1">
                    <a:lumMod val="85000"/>
                    <a:lumOff val="15000"/>
                  </a:schemeClr>
                </a:solidFill>
              </a:rPr>
              <a:t>Faloutsos</a:t>
            </a:r>
            <a:r>
              <a:rPr lang="en-US">
                <a:solidFill>
                  <a:schemeClr val="tx1">
                    <a:lumMod val="85000"/>
                    <a:lumOff val="15000"/>
                  </a:schemeClr>
                </a:solidFill>
              </a:rPr>
              <a:t>. </a:t>
            </a:r>
            <a:r>
              <a:rPr lang="en-US" smtClean="0">
                <a:solidFill>
                  <a:schemeClr val="tx1">
                    <a:lumMod val="85000"/>
                    <a:lumOff val="15000"/>
                  </a:schemeClr>
                </a:solidFill>
              </a:rPr>
              <a:t>“BIRDNEST: Bayesian Inference for Ratings-Fraud Detection.”</a:t>
            </a:r>
            <a:r>
              <a:rPr lang="en-US" b="1" smtClean="0">
                <a:solidFill>
                  <a:schemeClr val="tx1">
                    <a:lumMod val="85000"/>
                    <a:lumOff val="15000"/>
                  </a:schemeClr>
                </a:solidFill>
              </a:rPr>
              <a:t> </a:t>
            </a:r>
            <a:r>
              <a:rPr lang="en-US" smtClean="0">
                <a:solidFill>
                  <a:schemeClr val="tx1">
                    <a:lumMod val="85000"/>
                    <a:lumOff val="15000"/>
                  </a:schemeClr>
                </a:solidFill>
              </a:rPr>
              <a:t>SDM </a:t>
            </a:r>
            <a:r>
              <a:rPr lang="en-US">
                <a:solidFill>
                  <a:schemeClr val="tx1">
                    <a:lumMod val="85000"/>
                    <a:lumOff val="15000"/>
                  </a:schemeClr>
                </a:solidFill>
              </a:rPr>
              <a:t>2016</a:t>
            </a:r>
            <a:r>
              <a:rPr lang="en-US" smtClean="0">
                <a:solidFill>
                  <a:schemeClr val="tx1">
                    <a:lumMod val="85000"/>
                    <a:lumOff val="15000"/>
                  </a:schemeClr>
                </a:solidFill>
              </a:rPr>
              <a:t>.</a:t>
            </a:r>
            <a:endParaRPr lang="en-US">
              <a:solidFill>
                <a:schemeClr val="tx1">
                  <a:lumMod val="85000"/>
                  <a:lumOff val="15000"/>
                </a:schemeClr>
              </a:solidFill>
            </a:endParaRPr>
          </a:p>
        </p:txBody>
      </p:sp>
    </p:spTree>
    <p:extLst>
      <p:ext uri="{BB962C8B-B14F-4D97-AF65-F5344CB8AC3E}">
        <p14:creationId xmlns:p14="http://schemas.microsoft.com/office/powerpoint/2010/main" val="601592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9" name="Group 8"/>
          <p:cNvGrpSpPr/>
          <p:nvPr/>
        </p:nvGrpSpPr>
        <p:grpSpPr>
          <a:xfrm>
            <a:off x="680800" y="2596896"/>
            <a:ext cx="4913345" cy="553234"/>
            <a:chOff x="932819" y="3598618"/>
            <a:chExt cx="4913345" cy="553234"/>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13" name="Content Placeholder 2"/>
            <p:cNvSpPr txBox="1">
              <a:spLocks/>
            </p:cNvSpPr>
            <p:nvPr/>
          </p:nvSpPr>
          <p:spPr>
            <a:xfrm>
              <a:off x="1350366" y="359861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solidFill>
                    <a:srgbClr val="FF0000"/>
                  </a:solidFill>
                </a:rPr>
                <a:t>T2. Detecting </a:t>
              </a:r>
              <a:r>
                <a:rPr lang="en-US" b="1">
                  <a:solidFill>
                    <a:srgbClr val="FF0000"/>
                  </a:solidFill>
                </a:rPr>
                <a:t>Ratings Fraud</a:t>
              </a:r>
            </a:p>
          </p:txBody>
        </p:sp>
      </p:grpSp>
      <p:grpSp>
        <p:nvGrpSpPr>
          <p:cNvPr id="15" name="Group 14"/>
          <p:cNvGrpSpPr/>
          <p:nvPr/>
        </p:nvGrpSpPr>
        <p:grpSpPr>
          <a:xfrm>
            <a:off x="612859" y="4608375"/>
            <a:ext cx="7718341" cy="466376"/>
            <a:chOff x="893037" y="4167836"/>
            <a:chExt cx="7718341" cy="466376"/>
          </a:xfrm>
        </p:grpSpPr>
        <p:grpSp>
          <p:nvGrpSpPr>
            <p:cNvPr id="10" name="Group 9"/>
            <p:cNvGrpSpPr>
              <a:grpSpLocks noChangeAspect="1"/>
            </p:cNvGrpSpPr>
            <p:nvPr/>
          </p:nvGrpSpPr>
          <p:grpSpPr>
            <a:xfrm>
              <a:off x="893037" y="4183878"/>
              <a:ext cx="362710" cy="441859"/>
              <a:chOff x="11201094" y="2216762"/>
              <a:chExt cx="550034" cy="670060"/>
            </a:xfrm>
          </p:grpSpPr>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14" name="Content Placeholder 2"/>
            <p:cNvSpPr txBox="1">
              <a:spLocks/>
            </p:cNvSpPr>
            <p:nvPr/>
          </p:nvSpPr>
          <p:spPr>
            <a:xfrm>
              <a:off x="1350366" y="4167836"/>
              <a:ext cx="7261012" cy="4663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T3. Detecting </a:t>
              </a:r>
              <a:r>
                <a:rPr lang="en-US" b="1"/>
                <a:t>Anomalous Dynamic Subgraphs</a:t>
              </a:r>
            </a:p>
          </p:txBody>
        </p:sp>
      </p:grpSp>
      <p:grpSp>
        <p:nvGrpSpPr>
          <p:cNvPr id="21" name="Group 20"/>
          <p:cNvGrpSpPr/>
          <p:nvPr/>
        </p:nvGrpSpPr>
        <p:grpSpPr>
          <a:xfrm>
            <a:off x="611977" y="1953247"/>
            <a:ext cx="6398423" cy="538408"/>
            <a:chOff x="866453" y="3172446"/>
            <a:chExt cx="6398423" cy="538408"/>
          </a:xfrm>
        </p:grpSpPr>
        <p:sp>
          <p:nvSpPr>
            <p:cNvPr id="19" name="Content Placeholder 2"/>
            <p:cNvSpPr txBox="1">
              <a:spLocks/>
            </p:cNvSpPr>
            <p:nvPr/>
          </p:nvSpPr>
          <p:spPr>
            <a:xfrm>
              <a:off x="1350366" y="3172446"/>
              <a:ext cx="5914510" cy="538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mtClean="0"/>
                <a:t>T1. Detecting </a:t>
              </a:r>
              <a:r>
                <a:rPr lang="en-US"/>
                <a:t>Camouflaged Link Fraud</a:t>
              </a:r>
            </a:p>
          </p:txBody>
        </p:sp>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6453" y="3172446"/>
              <a:ext cx="436604" cy="436604"/>
            </a:xfrm>
            <a:prstGeom prst="rect">
              <a:avLst/>
            </a:prstGeom>
          </p:spPr>
        </p:pic>
      </p:grpSp>
      <p:sp>
        <p:nvSpPr>
          <p:cNvPr id="22" name="TextBox 21"/>
          <p:cNvSpPr txBox="1"/>
          <p:nvPr/>
        </p:nvSpPr>
        <p:spPr>
          <a:xfrm>
            <a:off x="1077332" y="3113578"/>
            <a:ext cx="2289409" cy="1384995"/>
          </a:xfrm>
          <a:prstGeom prst="rect">
            <a:avLst/>
          </a:prstGeom>
          <a:noFill/>
        </p:spPr>
        <p:txBody>
          <a:bodyPr wrap="none" rtlCol="0">
            <a:spAutoFit/>
          </a:bodyPr>
          <a:lstStyle/>
          <a:p>
            <a:pPr marL="285750" indent="-285750">
              <a:buFont typeface="Arial" charset="0"/>
              <a:buChar char="•"/>
            </a:pPr>
            <a:r>
              <a:rPr lang="en-US" sz="2800" b="1" smtClean="0">
                <a:solidFill>
                  <a:srgbClr val="FF0000"/>
                </a:solidFill>
              </a:rPr>
              <a:t>Problem</a:t>
            </a:r>
          </a:p>
          <a:p>
            <a:pPr marL="285750" indent="-285750">
              <a:buFont typeface="Arial" charset="0"/>
              <a:buChar char="•"/>
            </a:pPr>
            <a:r>
              <a:rPr lang="en-US" sz="2800" smtClean="0"/>
              <a:t>Method</a:t>
            </a:r>
          </a:p>
          <a:p>
            <a:pPr marL="285750" indent="-285750">
              <a:buFont typeface="Arial" charset="0"/>
              <a:buChar char="•"/>
            </a:pPr>
            <a:r>
              <a:rPr lang="en-US" sz="2800" smtClean="0"/>
              <a:t>Experiments</a:t>
            </a:r>
          </a:p>
        </p:txBody>
      </p:sp>
      <p:grpSp>
        <p:nvGrpSpPr>
          <p:cNvPr id="17" name="Group 16"/>
          <p:cNvGrpSpPr/>
          <p:nvPr/>
        </p:nvGrpSpPr>
        <p:grpSpPr>
          <a:xfrm>
            <a:off x="611977" y="5266850"/>
            <a:ext cx="5499407" cy="553234"/>
            <a:chOff x="611977" y="5266850"/>
            <a:chExt cx="5499407" cy="553234"/>
          </a:xfrm>
        </p:grpSpPr>
        <p:sp>
          <p:nvSpPr>
            <p:cNvPr id="18"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cxnSp>
        <p:nvCxnSpPr>
          <p:cNvPr id="24" name="Straight Connector 23"/>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8" name="Content Placeholder 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pic>
        <p:nvPicPr>
          <p:cNvPr id="3" name="Picture 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20000" y="1171675"/>
            <a:ext cx="4572000" cy="1609140"/>
          </a:xfrm>
          <a:prstGeom prst="rect">
            <a:avLst/>
          </a:prstGeom>
        </p:spPr>
      </p:pic>
    </p:spTree>
    <p:extLst>
      <p:ext uri="{BB962C8B-B14F-4D97-AF65-F5344CB8AC3E}">
        <p14:creationId xmlns:p14="http://schemas.microsoft.com/office/powerpoint/2010/main" val="19412495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0474" y="1814401"/>
            <a:ext cx="2727192" cy="3168668"/>
            <a:chOff x="838200" y="1582691"/>
            <a:chExt cx="2727192" cy="3168668"/>
          </a:xfrm>
        </p:grpSpPr>
        <p:graphicFrame>
          <p:nvGraphicFramePr>
            <p:cNvPr id="20" name="Content Placeholder 3"/>
            <p:cNvGraphicFramePr>
              <a:graphicFrameLocks/>
            </p:cNvGraphicFramePr>
            <p:nvPr>
              <p:extLst>
                <p:ext uri="{D42A27DB-BD31-4B8C-83A1-F6EECF244321}">
                  <p14:modId xmlns:p14="http://schemas.microsoft.com/office/powerpoint/2010/main" val="346186757"/>
                </p:ext>
              </p:extLst>
            </p:nvPr>
          </p:nvGraphicFramePr>
          <p:xfrm>
            <a:off x="838200" y="1582691"/>
            <a:ext cx="2711150" cy="3168668"/>
          </p:xfrm>
          <a:graphic>
            <a:graphicData uri="http://schemas.openxmlformats.org/drawingml/2006/chart">
              <c:chart xmlns:c="http://schemas.openxmlformats.org/drawingml/2006/chart" xmlns:r="http://schemas.openxmlformats.org/officeDocument/2006/relationships" r:id="rId3"/>
            </a:graphicData>
          </a:graphic>
        </p:graphicFrame>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17662" y="3717533"/>
              <a:ext cx="1847730" cy="238752"/>
            </a:xfrm>
            <a:prstGeom prst="rect">
              <a:avLst/>
            </a:prstGeom>
          </p:spPr>
        </p:pic>
      </p:grpSp>
      <p:sp>
        <p:nvSpPr>
          <p:cNvPr id="2" name="Title 1"/>
          <p:cNvSpPr>
            <a:spLocks noGrp="1"/>
          </p:cNvSpPr>
          <p:nvPr>
            <p:ph type="title"/>
          </p:nvPr>
        </p:nvSpPr>
        <p:spPr/>
        <p:txBody>
          <a:bodyPr/>
          <a:lstStyle/>
          <a:p>
            <a:r>
              <a:rPr lang="en-US" smtClean="0"/>
              <a:t>Introduction</a:t>
            </a:r>
            <a:endParaRPr lang="en-US"/>
          </a:p>
        </p:txBody>
      </p:sp>
      <p:sp>
        <p:nvSpPr>
          <p:cNvPr id="17" name="TextBox 16"/>
          <p:cNvSpPr txBox="1"/>
          <p:nvPr/>
        </p:nvSpPr>
        <p:spPr>
          <a:xfrm>
            <a:off x="770474" y="5168353"/>
            <a:ext cx="7630214" cy="584776"/>
          </a:xfrm>
          <a:prstGeom prst="rect">
            <a:avLst/>
          </a:prstGeom>
          <a:noFill/>
        </p:spPr>
        <p:txBody>
          <a:bodyPr wrap="none" rtlCol="0">
            <a:spAutoFit/>
          </a:bodyPr>
          <a:lstStyle/>
          <a:p>
            <a:r>
              <a:rPr lang="en-US" sz="3200" smtClean="0"/>
              <a:t>Who is the most suspicious of these 3 users?</a:t>
            </a:r>
            <a:endParaRPr lang="en-US" sz="3200"/>
          </a:p>
        </p:txBody>
      </p:sp>
      <p:sp>
        <p:nvSpPr>
          <p:cNvPr id="27" name="Oval 26"/>
          <p:cNvSpPr/>
          <p:nvPr/>
        </p:nvSpPr>
        <p:spPr>
          <a:xfrm>
            <a:off x="1262828" y="2397082"/>
            <a:ext cx="365760" cy="3657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5"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grpSp>
        <p:nvGrpSpPr>
          <p:cNvPr id="22" name="Group 21"/>
          <p:cNvGrpSpPr/>
          <p:nvPr/>
        </p:nvGrpSpPr>
        <p:grpSpPr>
          <a:xfrm>
            <a:off x="3851389" y="1814401"/>
            <a:ext cx="2727192" cy="3168668"/>
            <a:chOff x="838200" y="1582691"/>
            <a:chExt cx="2727192" cy="3168668"/>
          </a:xfrm>
        </p:grpSpPr>
        <p:graphicFrame>
          <p:nvGraphicFramePr>
            <p:cNvPr id="23" name="Content Placeholder 3"/>
            <p:cNvGraphicFramePr>
              <a:graphicFrameLocks/>
            </p:cNvGraphicFramePr>
            <p:nvPr>
              <p:extLst>
                <p:ext uri="{D42A27DB-BD31-4B8C-83A1-F6EECF244321}">
                  <p14:modId xmlns:p14="http://schemas.microsoft.com/office/powerpoint/2010/main" val="1305311379"/>
                </p:ext>
              </p:extLst>
            </p:nvPr>
          </p:nvGraphicFramePr>
          <p:xfrm>
            <a:off x="838200" y="1582691"/>
            <a:ext cx="2711150" cy="3168668"/>
          </p:xfrm>
          <a:graphic>
            <a:graphicData uri="http://schemas.openxmlformats.org/drawingml/2006/chart">
              <c:chart xmlns:c="http://schemas.openxmlformats.org/drawingml/2006/chart" xmlns:r="http://schemas.openxmlformats.org/officeDocument/2006/relationships" r:id="rId8"/>
            </a:graphicData>
          </a:graphic>
        </p:graphicFrame>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17662" y="3717533"/>
              <a:ext cx="1847730" cy="238752"/>
            </a:xfrm>
            <a:prstGeom prst="rect">
              <a:avLst/>
            </a:prstGeom>
          </p:spPr>
        </p:pic>
      </p:grpSp>
      <p:sp>
        <p:nvSpPr>
          <p:cNvPr id="39" name="Oval 38"/>
          <p:cNvSpPr/>
          <p:nvPr/>
        </p:nvSpPr>
        <p:spPr>
          <a:xfrm>
            <a:off x="4387551" y="2381040"/>
            <a:ext cx="411480" cy="411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034533" y="1824895"/>
            <a:ext cx="2727192" cy="3168668"/>
            <a:chOff x="7442001" y="1814401"/>
            <a:chExt cx="2727192" cy="3168668"/>
          </a:xfrm>
        </p:grpSpPr>
        <p:grpSp>
          <p:nvGrpSpPr>
            <p:cNvPr id="41" name="Group 40"/>
            <p:cNvGrpSpPr/>
            <p:nvPr/>
          </p:nvGrpSpPr>
          <p:grpSpPr>
            <a:xfrm>
              <a:off x="7442001" y="1814401"/>
              <a:ext cx="2727192" cy="3168668"/>
              <a:chOff x="838200" y="1582691"/>
              <a:chExt cx="2727192" cy="3168668"/>
            </a:xfrm>
          </p:grpSpPr>
          <p:graphicFrame>
            <p:nvGraphicFramePr>
              <p:cNvPr id="42" name="Content Placeholder 3"/>
              <p:cNvGraphicFramePr>
                <a:graphicFrameLocks/>
              </p:cNvGraphicFramePr>
              <p:nvPr>
                <p:extLst>
                  <p:ext uri="{D42A27DB-BD31-4B8C-83A1-F6EECF244321}">
                    <p14:modId xmlns:p14="http://schemas.microsoft.com/office/powerpoint/2010/main" val="126855381"/>
                  </p:ext>
                </p:extLst>
              </p:nvPr>
            </p:nvGraphicFramePr>
            <p:xfrm>
              <a:off x="838200" y="1582691"/>
              <a:ext cx="2711150" cy="3168668"/>
            </p:xfrm>
            <a:graphic>
              <a:graphicData uri="http://schemas.openxmlformats.org/drawingml/2006/chart">
                <c:chart xmlns:c="http://schemas.openxmlformats.org/drawingml/2006/chart" xmlns:r="http://schemas.openxmlformats.org/officeDocument/2006/relationships" r:id="rId9"/>
              </a:graphicData>
            </a:graphic>
          </p:graphicFrame>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17662" y="3717533"/>
                <a:ext cx="1847730" cy="238752"/>
              </a:xfrm>
              <a:prstGeom prst="rect">
                <a:avLst/>
              </a:prstGeom>
            </p:spPr>
          </p:pic>
        </p:grpSp>
        <p:sp>
          <p:nvSpPr>
            <p:cNvPr id="40" name="Oval 39"/>
            <p:cNvSpPr/>
            <p:nvPr/>
          </p:nvSpPr>
          <p:spPr>
            <a:xfrm>
              <a:off x="7982046" y="2374222"/>
              <a:ext cx="411480" cy="411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53737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79360" y="1914277"/>
            <a:ext cx="7643798" cy="2450784"/>
          </a:xfrm>
          <a:prstGeom prst="rect">
            <a:avLst/>
          </a:prstGeom>
        </p:spPr>
      </p:pic>
      <p:sp>
        <p:nvSpPr>
          <p:cNvPr id="2" name="Title 1"/>
          <p:cNvSpPr>
            <a:spLocks noGrp="1"/>
          </p:cNvSpPr>
          <p:nvPr>
            <p:ph type="title"/>
          </p:nvPr>
        </p:nvSpPr>
        <p:spPr/>
        <p:txBody>
          <a:bodyPr/>
          <a:lstStyle/>
          <a:p>
            <a:r>
              <a:rPr lang="en-US" smtClean="0"/>
              <a:t>Introduction</a:t>
            </a:r>
            <a:endParaRPr lang="en-US"/>
          </a:p>
        </p:txBody>
      </p:sp>
      <p:cxnSp>
        <p:nvCxnSpPr>
          <p:cNvPr id="17" name="Straight Arrow Connector 16"/>
          <p:cNvCxnSpPr/>
          <p:nvPr/>
        </p:nvCxnSpPr>
        <p:spPr>
          <a:xfrm flipV="1">
            <a:off x="2096471" y="4188997"/>
            <a:ext cx="367329" cy="637004"/>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38877" y="4734107"/>
            <a:ext cx="2896056" cy="1384995"/>
          </a:xfrm>
          <a:prstGeom prst="rect">
            <a:avLst/>
          </a:prstGeom>
          <a:noFill/>
        </p:spPr>
        <p:txBody>
          <a:bodyPr wrap="square" rtlCol="0">
            <a:spAutoFit/>
          </a:bodyPr>
          <a:lstStyle/>
          <a:p>
            <a:pPr algn="ctr"/>
            <a:r>
              <a:rPr lang="en-US" sz="2800" smtClean="0">
                <a:solidFill>
                  <a:srgbClr val="3366FF"/>
                </a:solidFill>
              </a:rPr>
              <a:t>Extreme distribution, but low certainty</a:t>
            </a:r>
            <a:endParaRPr lang="en-US" sz="2800">
              <a:solidFill>
                <a:srgbClr val="3366FF"/>
              </a:solidFill>
            </a:endParaRPr>
          </a:p>
        </p:txBody>
      </p:sp>
      <p:cxnSp>
        <p:nvCxnSpPr>
          <p:cNvPr id="21" name="Straight Arrow Connector 20"/>
          <p:cNvCxnSpPr/>
          <p:nvPr/>
        </p:nvCxnSpPr>
        <p:spPr>
          <a:xfrm flipV="1">
            <a:off x="5019273" y="4188997"/>
            <a:ext cx="224013" cy="75925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51304" y="4846652"/>
            <a:ext cx="2896056" cy="1384995"/>
          </a:xfrm>
          <a:prstGeom prst="rect">
            <a:avLst/>
          </a:prstGeom>
          <a:noFill/>
        </p:spPr>
        <p:txBody>
          <a:bodyPr wrap="square" rtlCol="0">
            <a:spAutoFit/>
          </a:bodyPr>
          <a:lstStyle/>
          <a:p>
            <a:pPr algn="ctr"/>
            <a:r>
              <a:rPr lang="en-US" sz="2800" b="1" smtClean="0">
                <a:solidFill>
                  <a:srgbClr val="FF0000"/>
                </a:solidFill>
              </a:rPr>
              <a:t>Extreme distribution, high certainty</a:t>
            </a:r>
            <a:endParaRPr lang="en-US" sz="2800" b="1">
              <a:solidFill>
                <a:srgbClr val="FF0000"/>
              </a:solidFill>
            </a:endParaRPr>
          </a:p>
        </p:txBody>
      </p:sp>
      <p:cxnSp>
        <p:nvCxnSpPr>
          <p:cNvPr id="23" name="Straight Arrow Connector 22"/>
          <p:cNvCxnSpPr/>
          <p:nvPr/>
        </p:nvCxnSpPr>
        <p:spPr>
          <a:xfrm flipH="1" flipV="1">
            <a:off x="7880594" y="4188997"/>
            <a:ext cx="189644" cy="75925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83672" y="4971355"/>
            <a:ext cx="2896056" cy="1384995"/>
          </a:xfrm>
          <a:prstGeom prst="rect">
            <a:avLst/>
          </a:prstGeom>
          <a:noFill/>
        </p:spPr>
        <p:txBody>
          <a:bodyPr wrap="square" rtlCol="0">
            <a:spAutoFit/>
          </a:bodyPr>
          <a:lstStyle/>
          <a:p>
            <a:pPr algn="ctr"/>
            <a:r>
              <a:rPr lang="en-US" sz="2800" smtClean="0">
                <a:solidFill>
                  <a:srgbClr val="3366FF"/>
                </a:solidFill>
              </a:rPr>
              <a:t>Typical distribution, high certainty</a:t>
            </a:r>
            <a:endParaRPr lang="en-US" sz="2800">
              <a:solidFill>
                <a:srgbClr val="3366FF"/>
              </a:solidFill>
            </a:endParaRPr>
          </a:p>
        </p:txBody>
      </p:sp>
      <p:cxnSp>
        <p:nvCxnSpPr>
          <p:cNvPr id="25" name="Straight Connector 24"/>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6"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840981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a:t>
            </a:r>
            <a:endParaRPr lang="en-US"/>
          </a:p>
        </p:txBody>
      </p:sp>
      <p:sp>
        <p:nvSpPr>
          <p:cNvPr id="11" name="Text Box 404"/>
          <p:cNvSpPr txBox="1">
            <a:spLocks noChangeArrowheads="1"/>
          </p:cNvSpPr>
          <p:nvPr/>
        </p:nvSpPr>
        <p:spPr bwMode="auto">
          <a:xfrm>
            <a:off x="256606" y="1103415"/>
            <a:ext cx="10398142" cy="53437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p>
            <a:pPr eaLnBrk="1" hangingPunct="1">
              <a:spcBef>
                <a:spcPct val="50000"/>
              </a:spcBef>
            </a:pPr>
            <a:r>
              <a:rPr lang="en-US" sz="3200" b="1" kern="1200" smtClean="0"/>
              <a:t>Given:</a:t>
            </a:r>
          </a:p>
          <a:p>
            <a:pPr marL="342900" indent="-342900" eaLnBrk="1" hangingPunct="1">
              <a:spcBef>
                <a:spcPct val="50000"/>
              </a:spcBef>
              <a:buFont typeface="Arial"/>
              <a:buChar char="•"/>
            </a:pPr>
            <a:r>
              <a:rPr lang="en-US" sz="3200" b="1" smtClean="0"/>
              <a:t>Time-stamped </a:t>
            </a:r>
            <a:r>
              <a:rPr lang="en-US" sz="3200" smtClean="0"/>
              <a:t>ratings data by users for products</a:t>
            </a:r>
            <a:r>
              <a:rPr lang="en-US" sz="3200" b="1" kern="1200" smtClean="0"/>
              <a:t/>
            </a:r>
            <a:br>
              <a:rPr lang="en-US" sz="3200" b="1" kern="1200" smtClean="0"/>
            </a:br>
            <a:endParaRPr lang="en-US" sz="3200" b="1" kern="1200" smtClean="0"/>
          </a:p>
          <a:p>
            <a:pPr eaLnBrk="1" hangingPunct="1">
              <a:spcBef>
                <a:spcPct val="50000"/>
              </a:spcBef>
            </a:pPr>
            <a:endParaRPr lang="en-US" sz="3200" b="1"/>
          </a:p>
          <a:p>
            <a:pPr eaLnBrk="1" hangingPunct="1">
              <a:spcBef>
                <a:spcPct val="50000"/>
              </a:spcBef>
            </a:pPr>
            <a:endParaRPr lang="en-US" sz="3200" b="1" kern="1200" smtClean="0"/>
          </a:p>
          <a:p>
            <a:pPr eaLnBrk="1" hangingPunct="1">
              <a:spcBef>
                <a:spcPct val="50000"/>
              </a:spcBef>
            </a:pPr>
            <a:r>
              <a:rPr lang="en-US" sz="3200" b="1" kern="1200" smtClean="0"/>
              <a:t>Output:</a:t>
            </a:r>
          </a:p>
          <a:p>
            <a:pPr marL="342900" indent="-342900" eaLnBrk="1" hangingPunct="1">
              <a:spcBef>
                <a:spcPct val="50000"/>
              </a:spcBef>
              <a:buFont typeface="Arial"/>
              <a:buChar char="•"/>
            </a:pPr>
            <a:r>
              <a:rPr lang="en-US" sz="3200" smtClean="0"/>
              <a:t>(Unsupervised) a suspiciousness score for each user, measuring how much they deviate from the norm</a:t>
            </a:r>
            <a:endParaRPr lang="en-US" sz="3200" kern="1200"/>
          </a:p>
        </p:txBody>
      </p:sp>
      <p:graphicFrame>
        <p:nvGraphicFramePr>
          <p:cNvPr id="17" name="Table 16"/>
          <p:cNvGraphicFramePr>
            <a:graphicFrameLocks noGrp="1"/>
          </p:cNvGraphicFramePr>
          <p:nvPr>
            <p:extLst>
              <p:ext uri="{D42A27DB-BD31-4B8C-83A1-F6EECF244321}">
                <p14:modId xmlns:p14="http://schemas.microsoft.com/office/powerpoint/2010/main" val="923792405"/>
              </p:ext>
            </p:extLst>
          </p:nvPr>
        </p:nvGraphicFramePr>
        <p:xfrm>
          <a:off x="546893" y="2831136"/>
          <a:ext cx="8573697" cy="1650999"/>
        </p:xfrm>
        <a:graphic>
          <a:graphicData uri="http://schemas.openxmlformats.org/drawingml/2006/table">
            <a:tbl>
              <a:tblPr firstRow="1" bandRow="1">
                <a:tableStyleId>{F5AB1C69-6EDB-4FF4-983F-18BD219EF322}</a:tableStyleId>
              </a:tblPr>
              <a:tblGrid>
                <a:gridCol w="2011488"/>
                <a:gridCol w="2222792"/>
                <a:gridCol w="2208043"/>
                <a:gridCol w="2131374"/>
              </a:tblGrid>
              <a:tr h="550333">
                <a:tc>
                  <a:txBody>
                    <a:bodyPr/>
                    <a:lstStyle/>
                    <a:p>
                      <a:endParaRPr lang="en-US" sz="2800" b="0"/>
                    </a:p>
                  </a:txBody>
                  <a:tcPr>
                    <a:solidFill>
                      <a:schemeClr val="bg1"/>
                    </a:solidFill>
                  </a:tcPr>
                </a:tc>
                <a:tc>
                  <a:txBody>
                    <a:bodyPr/>
                    <a:lstStyle/>
                    <a:p>
                      <a:endParaRPr lang="en-US" sz="2800"/>
                    </a:p>
                  </a:txBody>
                  <a:tcPr>
                    <a:solidFill>
                      <a:schemeClr val="bg1"/>
                    </a:solidFill>
                  </a:tcPr>
                </a:tc>
                <a:tc>
                  <a:txBody>
                    <a:bodyPr/>
                    <a:lstStyle/>
                    <a:p>
                      <a:endParaRPr lang="en-US" sz="2800"/>
                    </a:p>
                  </a:txBody>
                  <a:tcPr>
                    <a:solidFill>
                      <a:schemeClr val="bg1"/>
                    </a:solidFill>
                  </a:tcPr>
                </a:tc>
                <a:tc>
                  <a:txBody>
                    <a:bodyPr/>
                    <a:lstStyle/>
                    <a:p>
                      <a:endParaRPr lang="en-US" sz="2800"/>
                    </a:p>
                  </a:txBody>
                  <a:tcPr>
                    <a:solidFill>
                      <a:schemeClr val="bg1"/>
                    </a:solidFill>
                  </a:tcPr>
                </a:tc>
              </a:tr>
              <a:tr h="550333">
                <a:tc>
                  <a:txBody>
                    <a:bodyPr/>
                    <a:lstStyle/>
                    <a:p>
                      <a:r>
                        <a:rPr lang="en-US" sz="2800" smtClean="0"/>
                        <a:t>Alice</a:t>
                      </a:r>
                      <a:endParaRPr lang="en-US" sz="2800"/>
                    </a:p>
                  </a:txBody>
                  <a:tcPr/>
                </a:tc>
                <a:tc>
                  <a:txBody>
                    <a:bodyPr/>
                    <a:lstStyle/>
                    <a:p>
                      <a:r>
                        <a:rPr lang="en-US" sz="2800" b="1" smtClean="0"/>
                        <a:t>5</a:t>
                      </a:r>
                      <a:r>
                        <a:rPr lang="en-US" sz="2800" smtClean="0"/>
                        <a:t>      </a:t>
                      </a:r>
                      <a:r>
                        <a:rPr lang="en-US" sz="2800" i="1" smtClean="0"/>
                        <a:t>(</a:t>
                      </a:r>
                      <a:r>
                        <a:rPr lang="en-US" sz="2800" i="1" baseline="0" smtClean="0"/>
                        <a:t>@5pm)</a:t>
                      </a:r>
                      <a:endParaRPr lang="en-US" sz="2800" i="1"/>
                    </a:p>
                  </a:txBody>
                  <a:tcPr/>
                </a:tc>
                <a:tc>
                  <a:txBody>
                    <a:bodyPr/>
                    <a:lstStyle/>
                    <a:p>
                      <a:endParaRPr lang="en-US" sz="2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smtClean="0"/>
                        <a:t>4    </a:t>
                      </a:r>
                      <a:r>
                        <a:rPr lang="en-US" sz="2800" smtClean="0"/>
                        <a:t>  </a:t>
                      </a:r>
                      <a:r>
                        <a:rPr lang="en-US" sz="2800" i="1" smtClean="0"/>
                        <a:t>(</a:t>
                      </a:r>
                      <a:r>
                        <a:rPr lang="en-US" sz="2800" i="1" baseline="0" smtClean="0"/>
                        <a:t>@ 6pm)</a:t>
                      </a:r>
                      <a:endParaRPr lang="en-US" sz="2800" i="1" smtClean="0"/>
                    </a:p>
                  </a:txBody>
                  <a:tcPr/>
                </a:tc>
              </a:tr>
              <a:tr h="550333">
                <a:tc>
                  <a:txBody>
                    <a:bodyPr/>
                    <a:lstStyle/>
                    <a:p>
                      <a:r>
                        <a:rPr lang="en-US" sz="2800" smtClean="0"/>
                        <a:t>Bob</a:t>
                      </a:r>
                      <a:endParaRPr lang="en-US" sz="2800"/>
                    </a:p>
                  </a:txBody>
                  <a:tcPr/>
                </a:tc>
                <a:tc>
                  <a:txBody>
                    <a:bodyPr/>
                    <a:lstStyle/>
                    <a:p>
                      <a:endParaRPr lang="en-US" sz="280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b="1" smtClean="0"/>
                        <a:t>3</a:t>
                      </a:r>
                      <a:r>
                        <a:rPr lang="en-US" sz="2800" smtClean="0"/>
                        <a:t>      </a:t>
                      </a:r>
                      <a:r>
                        <a:rPr lang="en-US" sz="2800" i="1" smtClean="0"/>
                        <a:t>(</a:t>
                      </a:r>
                      <a:r>
                        <a:rPr lang="en-US" sz="2800" i="1" baseline="0" smtClean="0"/>
                        <a:t>@ 3pm)</a:t>
                      </a:r>
                      <a:endParaRPr lang="en-US" sz="2800" i="1"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800" i="1" smtClean="0"/>
                    </a:p>
                  </a:txBody>
                  <a:tcPr/>
                </a:tc>
              </a:tr>
            </a:tbl>
          </a:graphicData>
        </a:graphic>
      </p:graphicFrame>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504" y="2569656"/>
            <a:ext cx="1170239" cy="780159"/>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0215" y="2517324"/>
            <a:ext cx="581918" cy="874467"/>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79764" y="2430358"/>
            <a:ext cx="1436215" cy="961433"/>
          </a:xfrm>
          <a:prstGeom prst="rect">
            <a:avLst/>
          </a:prstGeom>
        </p:spPr>
      </p:pic>
      <p:sp>
        <p:nvSpPr>
          <p:cNvPr id="3" name="TextBox 2"/>
          <p:cNvSpPr txBox="1"/>
          <p:nvPr/>
        </p:nvSpPr>
        <p:spPr>
          <a:xfrm>
            <a:off x="9272988" y="3258172"/>
            <a:ext cx="513282" cy="646331"/>
          </a:xfrm>
          <a:prstGeom prst="rect">
            <a:avLst/>
          </a:prstGeom>
          <a:noFill/>
        </p:spPr>
        <p:txBody>
          <a:bodyPr wrap="none" rtlCol="0">
            <a:spAutoFit/>
          </a:bodyPr>
          <a:lstStyle/>
          <a:p>
            <a:r>
              <a:rPr lang="is-IS" sz="3600" b="1" smtClean="0"/>
              <a:t>…</a:t>
            </a:r>
            <a:endParaRPr lang="en-US" sz="3600" b="1"/>
          </a:p>
        </p:txBody>
      </p:sp>
      <p:sp>
        <p:nvSpPr>
          <p:cNvPr id="23" name="TextBox 22"/>
          <p:cNvSpPr txBox="1"/>
          <p:nvPr/>
        </p:nvSpPr>
        <p:spPr>
          <a:xfrm>
            <a:off x="9272988" y="3842947"/>
            <a:ext cx="513282" cy="646331"/>
          </a:xfrm>
          <a:prstGeom prst="rect">
            <a:avLst/>
          </a:prstGeom>
          <a:noFill/>
        </p:spPr>
        <p:txBody>
          <a:bodyPr wrap="none" rtlCol="0">
            <a:spAutoFit/>
          </a:bodyPr>
          <a:lstStyle/>
          <a:p>
            <a:r>
              <a:rPr lang="is-IS" sz="3600" b="1" smtClean="0"/>
              <a:t>…</a:t>
            </a:r>
            <a:endParaRPr lang="en-US" sz="3600" b="1"/>
          </a:p>
        </p:txBody>
      </p:sp>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898" y="3451196"/>
            <a:ext cx="377012" cy="377012"/>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7430" y="3451196"/>
            <a:ext cx="377012" cy="377012"/>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08057" y="3995752"/>
            <a:ext cx="377012" cy="377012"/>
          </a:xfrm>
          <a:prstGeom prst="rect">
            <a:avLst/>
          </a:prstGeom>
        </p:spPr>
      </p:pic>
      <p:cxnSp>
        <p:nvCxnSpPr>
          <p:cNvPr id="27" name="Straight Connector 26"/>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1"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17678196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smtClean="0"/>
              <a:t>Road Map</a:t>
            </a:r>
            <a:endParaRPr lang="en-US"/>
          </a:p>
        </p:txBody>
      </p:sp>
      <p:grpSp>
        <p:nvGrpSpPr>
          <p:cNvPr id="9" name="Group 8"/>
          <p:cNvGrpSpPr/>
          <p:nvPr/>
        </p:nvGrpSpPr>
        <p:grpSpPr>
          <a:xfrm>
            <a:off x="680800" y="2596896"/>
            <a:ext cx="4913345" cy="553234"/>
            <a:chOff x="932819" y="3598618"/>
            <a:chExt cx="4913345" cy="553234"/>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13" name="Content Placeholder 2"/>
            <p:cNvSpPr txBox="1">
              <a:spLocks/>
            </p:cNvSpPr>
            <p:nvPr/>
          </p:nvSpPr>
          <p:spPr>
            <a:xfrm>
              <a:off x="1350366" y="359861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solidFill>
                    <a:srgbClr val="FF0000"/>
                  </a:solidFill>
                </a:rPr>
                <a:t>T2. Detecting </a:t>
              </a:r>
              <a:r>
                <a:rPr lang="en-US" b="1">
                  <a:solidFill>
                    <a:srgbClr val="FF0000"/>
                  </a:solidFill>
                </a:rPr>
                <a:t>Ratings Fraud</a:t>
              </a:r>
            </a:p>
          </p:txBody>
        </p:sp>
      </p:grpSp>
      <p:grpSp>
        <p:nvGrpSpPr>
          <p:cNvPr id="15" name="Group 14"/>
          <p:cNvGrpSpPr/>
          <p:nvPr/>
        </p:nvGrpSpPr>
        <p:grpSpPr>
          <a:xfrm>
            <a:off x="612859" y="4608375"/>
            <a:ext cx="7718341" cy="466376"/>
            <a:chOff x="893037" y="4167836"/>
            <a:chExt cx="7718341" cy="466376"/>
          </a:xfrm>
        </p:grpSpPr>
        <p:grpSp>
          <p:nvGrpSpPr>
            <p:cNvPr id="10" name="Group 9"/>
            <p:cNvGrpSpPr>
              <a:grpSpLocks noChangeAspect="1"/>
            </p:cNvGrpSpPr>
            <p:nvPr/>
          </p:nvGrpSpPr>
          <p:grpSpPr>
            <a:xfrm>
              <a:off x="893037" y="4183878"/>
              <a:ext cx="362710" cy="441859"/>
              <a:chOff x="11201094" y="2216762"/>
              <a:chExt cx="550034" cy="67006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14" name="Content Placeholder 2"/>
            <p:cNvSpPr txBox="1">
              <a:spLocks/>
            </p:cNvSpPr>
            <p:nvPr/>
          </p:nvSpPr>
          <p:spPr>
            <a:xfrm>
              <a:off x="1350366" y="4167836"/>
              <a:ext cx="7261012" cy="4663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T3. Detecting </a:t>
              </a:r>
              <a:r>
                <a:rPr lang="en-US" b="1"/>
                <a:t>Anomalous Dynamic Subgraphs</a:t>
              </a:r>
            </a:p>
          </p:txBody>
        </p:sp>
      </p:grpSp>
      <p:grpSp>
        <p:nvGrpSpPr>
          <p:cNvPr id="21" name="Group 20"/>
          <p:cNvGrpSpPr/>
          <p:nvPr/>
        </p:nvGrpSpPr>
        <p:grpSpPr>
          <a:xfrm>
            <a:off x="611977" y="1953247"/>
            <a:ext cx="6398423" cy="538408"/>
            <a:chOff x="866453" y="3172446"/>
            <a:chExt cx="6398423" cy="538408"/>
          </a:xfrm>
        </p:grpSpPr>
        <p:sp>
          <p:nvSpPr>
            <p:cNvPr id="19" name="Content Placeholder 2"/>
            <p:cNvSpPr txBox="1">
              <a:spLocks/>
            </p:cNvSpPr>
            <p:nvPr/>
          </p:nvSpPr>
          <p:spPr>
            <a:xfrm>
              <a:off x="1350366" y="3172446"/>
              <a:ext cx="5914510" cy="538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mtClean="0"/>
                <a:t>T1. Detecting </a:t>
              </a:r>
              <a:r>
                <a:rPr lang="en-US"/>
                <a:t>Camouflaged Link Fraud</a:t>
              </a:r>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6453" y="3172446"/>
              <a:ext cx="436604" cy="436604"/>
            </a:xfrm>
            <a:prstGeom prst="rect">
              <a:avLst/>
            </a:prstGeom>
          </p:spPr>
        </p:pic>
      </p:grpSp>
      <p:sp>
        <p:nvSpPr>
          <p:cNvPr id="22" name="TextBox 21"/>
          <p:cNvSpPr txBox="1"/>
          <p:nvPr/>
        </p:nvSpPr>
        <p:spPr>
          <a:xfrm>
            <a:off x="1077332" y="3113578"/>
            <a:ext cx="2289409" cy="1384995"/>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b="1" smtClean="0">
                <a:solidFill>
                  <a:srgbClr val="FF0000"/>
                </a:solidFill>
              </a:rPr>
              <a:t>Method</a:t>
            </a:r>
          </a:p>
          <a:p>
            <a:pPr marL="285750" indent="-285750">
              <a:buFont typeface="Arial" charset="0"/>
              <a:buChar char="•"/>
            </a:pPr>
            <a:r>
              <a:rPr lang="en-US" sz="2800" smtClean="0"/>
              <a:t>Experiments</a:t>
            </a:r>
          </a:p>
        </p:txBody>
      </p:sp>
      <p:grpSp>
        <p:nvGrpSpPr>
          <p:cNvPr id="17" name="Group 16"/>
          <p:cNvGrpSpPr/>
          <p:nvPr/>
        </p:nvGrpSpPr>
        <p:grpSpPr>
          <a:xfrm>
            <a:off x="611977" y="5266850"/>
            <a:ext cx="5499407" cy="553234"/>
            <a:chOff x="611977" y="5266850"/>
            <a:chExt cx="5499407" cy="553234"/>
          </a:xfrm>
        </p:grpSpPr>
        <p:sp>
          <p:nvSpPr>
            <p:cNvPr id="18"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cxnSp>
        <p:nvCxnSpPr>
          <p:cNvPr id="24" name="Straight Connector 23"/>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8"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0000" y="1171675"/>
            <a:ext cx="4572000" cy="1609140"/>
          </a:xfrm>
          <a:prstGeom prst="rect">
            <a:avLst/>
          </a:prstGeom>
        </p:spPr>
      </p:pic>
    </p:spTree>
    <p:extLst>
      <p:ext uri="{BB962C8B-B14F-4D97-AF65-F5344CB8AC3E}">
        <p14:creationId xmlns:p14="http://schemas.microsoft.com/office/powerpoint/2010/main" val="1040006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Features for Detecting Fraud</a:t>
            </a:r>
            <a:endParaRPr lang="en-US"/>
          </a:p>
        </p:txBody>
      </p:sp>
      <p:sp>
        <p:nvSpPr>
          <p:cNvPr id="3" name="Content Placeholder 2"/>
          <p:cNvSpPr>
            <a:spLocks noGrp="1"/>
          </p:cNvSpPr>
          <p:nvPr>
            <p:ph idx="1"/>
          </p:nvPr>
        </p:nvSpPr>
        <p:spPr>
          <a:xfrm>
            <a:off x="802860" y="1989818"/>
            <a:ext cx="10515600" cy="665606"/>
          </a:xfrm>
        </p:spPr>
        <p:txBody>
          <a:bodyPr/>
          <a:lstStyle/>
          <a:p>
            <a:r>
              <a:rPr lang="en-US" b="1" smtClean="0"/>
              <a:t>Ratings</a:t>
            </a:r>
            <a:r>
              <a:rPr lang="en-US" smtClean="0"/>
              <a:t>: fraudsters either </a:t>
            </a:r>
            <a:r>
              <a:rPr lang="en-US" b="1" smtClean="0"/>
              <a:t>boost</a:t>
            </a:r>
            <a:r>
              <a:rPr lang="en-US" smtClean="0"/>
              <a:t> products or </a:t>
            </a:r>
            <a:r>
              <a:rPr lang="en-US" b="1" smtClean="0"/>
              <a:t>attack</a:t>
            </a:r>
            <a:r>
              <a:rPr lang="en-US" smtClean="0"/>
              <a:t> competitors</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8437" y="3416242"/>
            <a:ext cx="310896" cy="310896"/>
          </a:xfrm>
          <a:prstGeom prst="rect">
            <a:avLst/>
          </a:prstGeom>
        </p:spPr>
      </p:pic>
      <p:grpSp>
        <p:nvGrpSpPr>
          <p:cNvPr id="13" name="Group 12"/>
          <p:cNvGrpSpPr/>
          <p:nvPr/>
        </p:nvGrpSpPr>
        <p:grpSpPr>
          <a:xfrm>
            <a:off x="5158961" y="3414756"/>
            <a:ext cx="1561808" cy="312628"/>
            <a:chOff x="4471468" y="4117291"/>
            <a:chExt cx="1561808" cy="312628"/>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3850" y="4117537"/>
              <a:ext cx="312382" cy="312382"/>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1468" y="4117537"/>
              <a:ext cx="312382" cy="312382"/>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96334" y="4117537"/>
              <a:ext cx="312382" cy="31238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0894" y="4117291"/>
              <a:ext cx="312382" cy="312382"/>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8614" y="4117291"/>
              <a:ext cx="312382" cy="312382"/>
            </a:xfrm>
            <a:prstGeom prst="rect">
              <a:avLst/>
            </a:prstGeom>
          </p:spPr>
        </p:pic>
      </p:grpSp>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1343" y="2558728"/>
            <a:ext cx="829487" cy="829487"/>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73176" y="3414756"/>
            <a:ext cx="312382" cy="312382"/>
          </a:xfrm>
          <a:prstGeom prst="rect">
            <a:avLst/>
          </a:prstGeom>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02407" y="3414756"/>
            <a:ext cx="310896" cy="310896"/>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3303" y="3413270"/>
            <a:ext cx="310896" cy="310896"/>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7273" y="3411784"/>
            <a:ext cx="310896" cy="310896"/>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41574" y="2558727"/>
            <a:ext cx="829487" cy="829487"/>
          </a:xfrm>
          <a:prstGeom prst="rect">
            <a:avLst/>
          </a:prstGeom>
        </p:spPr>
      </p:pic>
      <p:sp>
        <p:nvSpPr>
          <p:cNvPr id="27" name="Freeform 26"/>
          <p:cNvSpPr/>
          <p:nvPr/>
        </p:nvSpPr>
        <p:spPr>
          <a:xfrm>
            <a:off x="4960251" y="5151760"/>
            <a:ext cx="2271712" cy="771525"/>
          </a:xfrm>
          <a:custGeom>
            <a:avLst/>
            <a:gdLst>
              <a:gd name="connsiteX0" fmla="*/ 0 w 2271712"/>
              <a:gd name="connsiteY0" fmla="*/ 757238 h 771525"/>
              <a:gd name="connsiteX1" fmla="*/ 700087 w 2271712"/>
              <a:gd name="connsiteY1" fmla="*/ 757238 h 771525"/>
              <a:gd name="connsiteX2" fmla="*/ 685800 w 2271712"/>
              <a:gd name="connsiteY2" fmla="*/ 0 h 771525"/>
              <a:gd name="connsiteX3" fmla="*/ 1085850 w 2271712"/>
              <a:gd name="connsiteY3" fmla="*/ 0 h 771525"/>
              <a:gd name="connsiteX4" fmla="*/ 1085850 w 2271712"/>
              <a:gd name="connsiteY4" fmla="*/ 742950 h 771525"/>
              <a:gd name="connsiteX5" fmla="*/ 2271712 w 2271712"/>
              <a:gd name="connsiteY5" fmla="*/ 77152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712" h="771525">
                <a:moveTo>
                  <a:pt x="0" y="757238"/>
                </a:moveTo>
                <a:lnTo>
                  <a:pt x="700087" y="757238"/>
                </a:lnTo>
                <a:lnTo>
                  <a:pt x="685800" y="0"/>
                </a:lnTo>
                <a:lnTo>
                  <a:pt x="1085850" y="0"/>
                </a:lnTo>
                <a:lnTo>
                  <a:pt x="1085850" y="742950"/>
                </a:lnTo>
                <a:lnTo>
                  <a:pt x="2271712" y="771525"/>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93381" y="4597921"/>
            <a:ext cx="449653" cy="449653"/>
          </a:xfrm>
          <a:prstGeom prst="rect">
            <a:avLst/>
          </a:prstGeom>
        </p:spPr>
      </p:pic>
      <p:pic>
        <p:nvPicPr>
          <p:cNvPr id="29" name="Picture 2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17916" y="4477941"/>
            <a:ext cx="449653" cy="449653"/>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70316" y="4630341"/>
            <a:ext cx="449653" cy="449653"/>
          </a:xfrm>
          <a:prstGeom prst="rect">
            <a:avLst/>
          </a:prstGeom>
        </p:spPr>
      </p:pic>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52027" y="4477941"/>
            <a:ext cx="449653" cy="449653"/>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24745" y="4620818"/>
            <a:ext cx="449653" cy="449653"/>
          </a:xfrm>
          <a:prstGeom prst="rect">
            <a:avLst/>
          </a:prstGeom>
        </p:spPr>
      </p:pic>
      <p:pic>
        <p:nvPicPr>
          <p:cNvPr id="35" name="Picture 3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88367" y="4696485"/>
            <a:ext cx="449653" cy="449653"/>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82812" y="4691139"/>
            <a:ext cx="449653" cy="449653"/>
          </a:xfrm>
          <a:prstGeom prst="rect">
            <a:avLst/>
          </a:prstGeom>
        </p:spPr>
      </p:pic>
      <p:pic>
        <p:nvPicPr>
          <p:cNvPr id="37" name="Picture 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40847" y="4696484"/>
            <a:ext cx="449653" cy="449653"/>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46721" y="4683729"/>
            <a:ext cx="449653" cy="449653"/>
          </a:xfrm>
          <a:prstGeom prst="rect">
            <a:avLst/>
          </a:prstGeom>
        </p:spPr>
      </p:pic>
      <p:sp>
        <p:nvSpPr>
          <p:cNvPr id="41" name="Freeform 40"/>
          <p:cNvSpPr/>
          <p:nvPr/>
        </p:nvSpPr>
        <p:spPr>
          <a:xfrm>
            <a:off x="7911988" y="5179417"/>
            <a:ext cx="488895" cy="771525"/>
          </a:xfrm>
          <a:custGeom>
            <a:avLst/>
            <a:gdLst>
              <a:gd name="connsiteX0" fmla="*/ 0 w 2271712"/>
              <a:gd name="connsiteY0" fmla="*/ 757238 h 771525"/>
              <a:gd name="connsiteX1" fmla="*/ 700087 w 2271712"/>
              <a:gd name="connsiteY1" fmla="*/ 757238 h 771525"/>
              <a:gd name="connsiteX2" fmla="*/ 685800 w 2271712"/>
              <a:gd name="connsiteY2" fmla="*/ 0 h 771525"/>
              <a:gd name="connsiteX3" fmla="*/ 1085850 w 2271712"/>
              <a:gd name="connsiteY3" fmla="*/ 0 h 771525"/>
              <a:gd name="connsiteX4" fmla="*/ 1085850 w 2271712"/>
              <a:gd name="connsiteY4" fmla="*/ 742950 h 771525"/>
              <a:gd name="connsiteX5" fmla="*/ 2271712 w 2271712"/>
              <a:gd name="connsiteY5" fmla="*/ 77152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712" h="771525">
                <a:moveTo>
                  <a:pt x="0" y="757238"/>
                </a:moveTo>
                <a:lnTo>
                  <a:pt x="700087" y="757238"/>
                </a:lnTo>
                <a:lnTo>
                  <a:pt x="685800" y="0"/>
                </a:lnTo>
                <a:lnTo>
                  <a:pt x="1085850" y="0"/>
                </a:lnTo>
                <a:lnTo>
                  <a:pt x="1085850" y="742950"/>
                </a:lnTo>
                <a:lnTo>
                  <a:pt x="2271712" y="771525"/>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8397220" y="5176840"/>
            <a:ext cx="488895" cy="771525"/>
          </a:xfrm>
          <a:custGeom>
            <a:avLst/>
            <a:gdLst>
              <a:gd name="connsiteX0" fmla="*/ 0 w 2271712"/>
              <a:gd name="connsiteY0" fmla="*/ 757238 h 771525"/>
              <a:gd name="connsiteX1" fmla="*/ 700087 w 2271712"/>
              <a:gd name="connsiteY1" fmla="*/ 757238 h 771525"/>
              <a:gd name="connsiteX2" fmla="*/ 685800 w 2271712"/>
              <a:gd name="connsiteY2" fmla="*/ 0 h 771525"/>
              <a:gd name="connsiteX3" fmla="*/ 1085850 w 2271712"/>
              <a:gd name="connsiteY3" fmla="*/ 0 h 771525"/>
              <a:gd name="connsiteX4" fmla="*/ 1085850 w 2271712"/>
              <a:gd name="connsiteY4" fmla="*/ 742950 h 771525"/>
              <a:gd name="connsiteX5" fmla="*/ 2271712 w 2271712"/>
              <a:gd name="connsiteY5" fmla="*/ 77152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712" h="771525">
                <a:moveTo>
                  <a:pt x="0" y="757238"/>
                </a:moveTo>
                <a:lnTo>
                  <a:pt x="700087" y="757238"/>
                </a:lnTo>
                <a:lnTo>
                  <a:pt x="685800" y="0"/>
                </a:lnTo>
                <a:lnTo>
                  <a:pt x="1085850" y="0"/>
                </a:lnTo>
                <a:lnTo>
                  <a:pt x="1085850" y="742950"/>
                </a:lnTo>
                <a:lnTo>
                  <a:pt x="2271712" y="771525"/>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8886115" y="5178880"/>
            <a:ext cx="488895" cy="771525"/>
          </a:xfrm>
          <a:custGeom>
            <a:avLst/>
            <a:gdLst>
              <a:gd name="connsiteX0" fmla="*/ 0 w 2271712"/>
              <a:gd name="connsiteY0" fmla="*/ 757238 h 771525"/>
              <a:gd name="connsiteX1" fmla="*/ 700087 w 2271712"/>
              <a:gd name="connsiteY1" fmla="*/ 757238 h 771525"/>
              <a:gd name="connsiteX2" fmla="*/ 685800 w 2271712"/>
              <a:gd name="connsiteY2" fmla="*/ 0 h 771525"/>
              <a:gd name="connsiteX3" fmla="*/ 1085850 w 2271712"/>
              <a:gd name="connsiteY3" fmla="*/ 0 h 771525"/>
              <a:gd name="connsiteX4" fmla="*/ 1085850 w 2271712"/>
              <a:gd name="connsiteY4" fmla="*/ 742950 h 771525"/>
              <a:gd name="connsiteX5" fmla="*/ 2271712 w 2271712"/>
              <a:gd name="connsiteY5" fmla="*/ 77152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712" h="771525">
                <a:moveTo>
                  <a:pt x="0" y="757238"/>
                </a:moveTo>
                <a:lnTo>
                  <a:pt x="700087" y="757238"/>
                </a:lnTo>
                <a:lnTo>
                  <a:pt x="685800" y="0"/>
                </a:lnTo>
                <a:lnTo>
                  <a:pt x="1085850" y="0"/>
                </a:lnTo>
                <a:lnTo>
                  <a:pt x="1085850" y="742950"/>
                </a:lnTo>
                <a:lnTo>
                  <a:pt x="2271712" y="771525"/>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9371347" y="5176303"/>
            <a:ext cx="488895" cy="771525"/>
          </a:xfrm>
          <a:custGeom>
            <a:avLst/>
            <a:gdLst>
              <a:gd name="connsiteX0" fmla="*/ 0 w 2271712"/>
              <a:gd name="connsiteY0" fmla="*/ 757238 h 771525"/>
              <a:gd name="connsiteX1" fmla="*/ 700087 w 2271712"/>
              <a:gd name="connsiteY1" fmla="*/ 757238 h 771525"/>
              <a:gd name="connsiteX2" fmla="*/ 685800 w 2271712"/>
              <a:gd name="connsiteY2" fmla="*/ 0 h 771525"/>
              <a:gd name="connsiteX3" fmla="*/ 1085850 w 2271712"/>
              <a:gd name="connsiteY3" fmla="*/ 0 h 771525"/>
              <a:gd name="connsiteX4" fmla="*/ 1085850 w 2271712"/>
              <a:gd name="connsiteY4" fmla="*/ 742950 h 771525"/>
              <a:gd name="connsiteX5" fmla="*/ 2271712 w 2271712"/>
              <a:gd name="connsiteY5" fmla="*/ 77152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712" h="771525">
                <a:moveTo>
                  <a:pt x="0" y="757238"/>
                </a:moveTo>
                <a:lnTo>
                  <a:pt x="700087" y="757238"/>
                </a:lnTo>
                <a:lnTo>
                  <a:pt x="685800" y="0"/>
                </a:lnTo>
                <a:lnTo>
                  <a:pt x="1085850" y="0"/>
                </a:lnTo>
                <a:lnTo>
                  <a:pt x="1085850" y="742950"/>
                </a:lnTo>
                <a:lnTo>
                  <a:pt x="2271712" y="771525"/>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7875997" y="5932061"/>
            <a:ext cx="2414588" cy="0"/>
          </a:xfrm>
          <a:prstGeom prst="line">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948122" y="5897719"/>
            <a:ext cx="2414588" cy="0"/>
          </a:xfrm>
          <a:prstGeom prst="line">
            <a:avLst/>
          </a:prstGeom>
          <a:ln w="539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921544" y="5965507"/>
            <a:ext cx="899606" cy="461665"/>
          </a:xfrm>
          <a:prstGeom prst="rect">
            <a:avLst/>
          </a:prstGeom>
          <a:noFill/>
        </p:spPr>
        <p:txBody>
          <a:bodyPr wrap="none" rtlCol="0">
            <a:spAutoFit/>
          </a:bodyPr>
          <a:lstStyle/>
          <a:p>
            <a:pPr algn="ctr"/>
            <a:r>
              <a:rPr lang="en-US" sz="2400" b="1" smtClean="0"/>
              <a:t>1 min</a:t>
            </a:r>
            <a:endParaRPr lang="en-US" sz="2400" b="1"/>
          </a:p>
        </p:txBody>
      </p:sp>
      <p:sp>
        <p:nvSpPr>
          <p:cNvPr id="49" name="Left Brace 48"/>
          <p:cNvSpPr/>
          <p:nvPr/>
        </p:nvSpPr>
        <p:spPr>
          <a:xfrm rot="16200000">
            <a:off x="9249889" y="5778847"/>
            <a:ext cx="159391" cy="49735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48" name="Picture 4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51" name="Picture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52" name="Content Placeholder 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grpSp>
        <p:nvGrpSpPr>
          <p:cNvPr id="53" name="Group 52"/>
          <p:cNvGrpSpPr/>
          <p:nvPr/>
        </p:nvGrpSpPr>
        <p:grpSpPr>
          <a:xfrm>
            <a:off x="130652" y="1219010"/>
            <a:ext cx="10661407" cy="829933"/>
            <a:chOff x="130652" y="1219010"/>
            <a:chExt cx="10661407" cy="829933"/>
          </a:xfrm>
        </p:grpSpPr>
        <p:sp>
          <p:nvSpPr>
            <p:cNvPr id="54" name="Content Placeholder 2"/>
            <p:cNvSpPr txBox="1">
              <a:spLocks/>
            </p:cNvSpPr>
            <p:nvPr/>
          </p:nvSpPr>
          <p:spPr>
            <a:xfrm>
              <a:off x="725934" y="1303463"/>
              <a:ext cx="10066125" cy="745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smtClean="0"/>
                <a:t>What features are effective for catching fraudsters?</a:t>
              </a:r>
              <a:r>
                <a:rPr lang="en-US" i="1"/>
                <a:t/>
              </a:r>
              <a:br>
                <a:rPr lang="en-US" i="1"/>
              </a:br>
              <a:endParaRPr lang="en-US" i="1"/>
            </a:p>
          </p:txBody>
        </p:sp>
        <p:pic>
          <p:nvPicPr>
            <p:cNvPr id="55"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56" name="Rectangle 55"/>
            <p:cNvSpPr/>
            <p:nvPr/>
          </p:nvSpPr>
          <p:spPr>
            <a:xfrm>
              <a:off x="130652" y="1219010"/>
              <a:ext cx="8468681"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Content Placeholder 2"/>
          <p:cNvSpPr txBox="1">
            <a:spLocks/>
          </p:cNvSpPr>
          <p:nvPr/>
        </p:nvSpPr>
        <p:spPr>
          <a:xfrm>
            <a:off x="802859" y="3947592"/>
            <a:ext cx="11260803" cy="591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smtClean="0"/>
              <a:t>Temporal</a:t>
            </a:r>
            <a:r>
              <a:rPr lang="en-US" smtClean="0"/>
              <a:t>: bot-driven attacks tend to occur in </a:t>
            </a:r>
            <a:r>
              <a:rPr lang="en-US" b="1" smtClean="0"/>
              <a:t>bursts</a:t>
            </a:r>
            <a:r>
              <a:rPr lang="en-US" smtClean="0"/>
              <a:t>, or at </a:t>
            </a:r>
            <a:r>
              <a:rPr lang="en-US" b="1" smtClean="0"/>
              <a:t>fixed intervals</a:t>
            </a:r>
            <a:endParaRPr lang="en-US" b="1"/>
          </a:p>
        </p:txBody>
      </p:sp>
    </p:spTree>
    <p:extLst>
      <p:ext uri="{BB962C8B-B14F-4D97-AF65-F5344CB8AC3E}">
        <p14:creationId xmlns:p14="http://schemas.microsoft.com/office/powerpoint/2010/main" val="6032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animBg="1"/>
      <p:bldP spid="41" grpId="0" animBg="1"/>
      <p:bldP spid="42" grpId="0" animBg="1"/>
      <p:bldP spid="43" grpId="0" animBg="1"/>
      <p:bldP spid="44" grpId="0" animBg="1"/>
      <p:bldP spid="47" grpId="0"/>
      <p:bldP spid="49" grpId="0" animBg="1"/>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Using Temporal Information</a:t>
            </a:r>
            <a:endParaRPr lang="en-US"/>
          </a:p>
        </p:txBody>
      </p:sp>
      <p:sp>
        <p:nvSpPr>
          <p:cNvPr id="11" name="TextBox 10"/>
          <p:cNvSpPr txBox="1"/>
          <p:nvPr/>
        </p:nvSpPr>
        <p:spPr>
          <a:xfrm>
            <a:off x="312798" y="1930221"/>
            <a:ext cx="7162824" cy="523220"/>
          </a:xfrm>
          <a:prstGeom prst="rect">
            <a:avLst/>
          </a:prstGeom>
          <a:noFill/>
        </p:spPr>
        <p:txBody>
          <a:bodyPr wrap="square" rtlCol="0">
            <a:spAutoFit/>
          </a:bodyPr>
          <a:lstStyle/>
          <a:p>
            <a:r>
              <a:rPr lang="en-US" sz="2800" smtClean="0"/>
              <a:t>Compute each user’s </a:t>
            </a:r>
            <a:r>
              <a:rPr lang="en-US" sz="2800" b="1" smtClean="0"/>
              <a:t>rating time differences:</a:t>
            </a:r>
            <a:endParaRPr lang="en-US" sz="2800" b="1"/>
          </a:p>
        </p:txBody>
      </p:sp>
      <p:cxnSp>
        <p:nvCxnSpPr>
          <p:cNvPr id="17" name="Straight Arrow Connector 16"/>
          <p:cNvCxnSpPr/>
          <p:nvPr/>
        </p:nvCxnSpPr>
        <p:spPr>
          <a:xfrm>
            <a:off x="2073678" y="3258494"/>
            <a:ext cx="4759459" cy="0"/>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2370262" y="3185924"/>
            <a:ext cx="137160" cy="13716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Oval 20"/>
          <p:cNvSpPr/>
          <p:nvPr/>
        </p:nvSpPr>
        <p:spPr>
          <a:xfrm>
            <a:off x="3342888" y="3189914"/>
            <a:ext cx="137160" cy="13716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Oval 21"/>
          <p:cNvSpPr/>
          <p:nvPr/>
        </p:nvSpPr>
        <p:spPr>
          <a:xfrm>
            <a:off x="3821304" y="3185924"/>
            <a:ext cx="137160" cy="13716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Oval 22"/>
          <p:cNvSpPr/>
          <p:nvPr/>
        </p:nvSpPr>
        <p:spPr>
          <a:xfrm>
            <a:off x="5623224" y="3185924"/>
            <a:ext cx="137160" cy="13716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Arc 23"/>
          <p:cNvSpPr/>
          <p:nvPr/>
        </p:nvSpPr>
        <p:spPr>
          <a:xfrm>
            <a:off x="2507422" y="2993028"/>
            <a:ext cx="835466" cy="345336"/>
          </a:xfrm>
          <a:prstGeom prst="arc">
            <a:avLst>
              <a:gd name="adj1" fmla="val 11278134"/>
              <a:gd name="adj2" fmla="val 21018738"/>
            </a:avLst>
          </a:prstGeom>
          <a:ln>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5" name="Arc 24"/>
          <p:cNvSpPr/>
          <p:nvPr/>
        </p:nvSpPr>
        <p:spPr>
          <a:xfrm>
            <a:off x="3403571" y="2993028"/>
            <a:ext cx="417733" cy="345336"/>
          </a:xfrm>
          <a:prstGeom prst="arc">
            <a:avLst>
              <a:gd name="adj1" fmla="val 11278134"/>
              <a:gd name="adj2" fmla="val 21018738"/>
            </a:avLst>
          </a:prstGeom>
          <a:ln>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6" name="Arc 25"/>
          <p:cNvSpPr/>
          <p:nvPr/>
        </p:nvSpPr>
        <p:spPr>
          <a:xfrm>
            <a:off x="4006570" y="2955411"/>
            <a:ext cx="1616654" cy="461025"/>
          </a:xfrm>
          <a:prstGeom prst="arc">
            <a:avLst>
              <a:gd name="adj1" fmla="val 10861863"/>
              <a:gd name="adj2" fmla="val 21388223"/>
            </a:avLst>
          </a:prstGeom>
          <a:ln>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7" name="TextBox 26"/>
          <p:cNvSpPr txBox="1"/>
          <p:nvPr/>
        </p:nvSpPr>
        <p:spPr>
          <a:xfrm>
            <a:off x="175747" y="2790805"/>
            <a:ext cx="2060037" cy="830997"/>
          </a:xfrm>
          <a:prstGeom prst="rect">
            <a:avLst/>
          </a:prstGeom>
          <a:noFill/>
        </p:spPr>
        <p:txBody>
          <a:bodyPr wrap="square" rtlCol="0">
            <a:spAutoFit/>
          </a:bodyPr>
          <a:lstStyle/>
          <a:p>
            <a:pPr algn="ctr"/>
            <a:r>
              <a:rPr lang="en-US" sz="2400" b="1" smtClean="0"/>
              <a:t>Ratings given by Alice</a:t>
            </a:r>
            <a:endParaRPr lang="en-US" sz="2400" b="1"/>
          </a:p>
        </p:txBody>
      </p:sp>
      <p:sp>
        <p:nvSpPr>
          <p:cNvPr id="28" name="TextBox 27"/>
          <p:cNvSpPr txBox="1"/>
          <p:nvPr/>
        </p:nvSpPr>
        <p:spPr>
          <a:xfrm>
            <a:off x="2507422" y="2477680"/>
            <a:ext cx="3077736" cy="461665"/>
          </a:xfrm>
          <a:prstGeom prst="rect">
            <a:avLst/>
          </a:prstGeom>
          <a:noFill/>
        </p:spPr>
        <p:txBody>
          <a:bodyPr wrap="none" rtlCol="0">
            <a:spAutoFit/>
          </a:bodyPr>
          <a:lstStyle/>
          <a:p>
            <a:r>
              <a:rPr lang="en-US" sz="2400" smtClean="0"/>
              <a:t>Rating time differences</a:t>
            </a:r>
            <a:endParaRPr lang="en-US" sz="2400"/>
          </a:p>
        </p:txBody>
      </p:sp>
      <p:sp>
        <p:nvSpPr>
          <p:cNvPr id="29" name="TextBox 28"/>
          <p:cNvSpPr txBox="1"/>
          <p:nvPr/>
        </p:nvSpPr>
        <p:spPr>
          <a:xfrm>
            <a:off x="6171518" y="2732186"/>
            <a:ext cx="804277" cy="461665"/>
          </a:xfrm>
          <a:prstGeom prst="rect">
            <a:avLst/>
          </a:prstGeom>
          <a:noFill/>
        </p:spPr>
        <p:txBody>
          <a:bodyPr wrap="none" rtlCol="0">
            <a:spAutoFit/>
          </a:bodyPr>
          <a:lstStyle/>
          <a:p>
            <a:r>
              <a:rPr lang="en-US" sz="2400" smtClean="0"/>
              <a:t>Time</a:t>
            </a:r>
            <a:endParaRPr lang="en-US" sz="2400"/>
          </a:p>
        </p:txBody>
      </p:sp>
      <p:graphicFrame>
        <p:nvGraphicFramePr>
          <p:cNvPr id="30" name="Content Placeholder 3"/>
          <p:cNvGraphicFramePr>
            <a:graphicFrameLocks/>
          </p:cNvGraphicFramePr>
          <p:nvPr>
            <p:extLst>
              <p:ext uri="{D42A27DB-BD31-4B8C-83A1-F6EECF244321}">
                <p14:modId xmlns:p14="http://schemas.microsoft.com/office/powerpoint/2010/main" val="1527046016"/>
              </p:ext>
            </p:extLst>
          </p:nvPr>
        </p:nvGraphicFramePr>
        <p:xfrm>
          <a:off x="1760619" y="4437490"/>
          <a:ext cx="3888904" cy="2028381"/>
        </p:xfrm>
        <a:graphic>
          <a:graphicData uri="http://schemas.openxmlformats.org/drawingml/2006/chart">
            <c:chart xmlns:c="http://schemas.openxmlformats.org/drawingml/2006/chart" xmlns:r="http://schemas.openxmlformats.org/officeDocument/2006/relationships" r:id="rId3"/>
          </a:graphicData>
        </a:graphic>
      </p:graphicFrame>
      <p:cxnSp>
        <p:nvCxnSpPr>
          <p:cNvPr id="31" name="Straight Arrow Connector 30"/>
          <p:cNvCxnSpPr/>
          <p:nvPr/>
        </p:nvCxnSpPr>
        <p:spPr>
          <a:xfrm>
            <a:off x="1298410" y="4903674"/>
            <a:ext cx="669885" cy="28103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99088" y="4385823"/>
            <a:ext cx="2896056" cy="523220"/>
          </a:xfrm>
          <a:prstGeom prst="rect">
            <a:avLst/>
          </a:prstGeom>
          <a:noFill/>
        </p:spPr>
        <p:txBody>
          <a:bodyPr wrap="square" rtlCol="0">
            <a:spAutoFit/>
          </a:bodyPr>
          <a:lstStyle/>
          <a:p>
            <a:pPr algn="ctr"/>
            <a:r>
              <a:rPr lang="en-US" sz="2800" b="1" i="1" smtClean="0">
                <a:solidFill>
                  <a:srgbClr val="000000"/>
                </a:solidFill>
              </a:rPr>
              <a:t>1s – 2s</a:t>
            </a:r>
            <a:endParaRPr lang="en-US" sz="2800" b="1" i="1">
              <a:solidFill>
                <a:srgbClr val="000000"/>
              </a:solidFill>
            </a:endParaRPr>
          </a:p>
        </p:txBody>
      </p:sp>
      <p:cxnSp>
        <p:nvCxnSpPr>
          <p:cNvPr id="33" name="Straight Arrow Connector 32"/>
          <p:cNvCxnSpPr/>
          <p:nvPr/>
        </p:nvCxnSpPr>
        <p:spPr>
          <a:xfrm flipH="1">
            <a:off x="2589826" y="4724077"/>
            <a:ext cx="188094" cy="46063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98410" y="4200857"/>
            <a:ext cx="2896056" cy="523220"/>
          </a:xfrm>
          <a:prstGeom prst="rect">
            <a:avLst/>
          </a:prstGeom>
          <a:noFill/>
        </p:spPr>
        <p:txBody>
          <a:bodyPr wrap="square" rtlCol="0">
            <a:spAutoFit/>
          </a:bodyPr>
          <a:lstStyle/>
          <a:p>
            <a:pPr algn="ctr"/>
            <a:r>
              <a:rPr lang="en-US" sz="2800" b="1" i="1" smtClean="0"/>
              <a:t>2s – 4s</a:t>
            </a:r>
            <a:endParaRPr lang="en-US" sz="2800" b="1" i="1"/>
          </a:p>
        </p:txBody>
      </p:sp>
      <p:cxnSp>
        <p:nvCxnSpPr>
          <p:cNvPr id="35" name="Straight Arrow Connector 34"/>
          <p:cNvCxnSpPr/>
          <p:nvPr/>
        </p:nvCxnSpPr>
        <p:spPr>
          <a:xfrm flipH="1">
            <a:off x="5339376" y="4876477"/>
            <a:ext cx="188094" cy="46063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047960" y="4353257"/>
            <a:ext cx="2896056" cy="523220"/>
          </a:xfrm>
          <a:prstGeom prst="rect">
            <a:avLst/>
          </a:prstGeom>
          <a:noFill/>
        </p:spPr>
        <p:txBody>
          <a:bodyPr wrap="square" rtlCol="0">
            <a:spAutoFit/>
          </a:bodyPr>
          <a:lstStyle/>
          <a:p>
            <a:pPr algn="ctr"/>
            <a:r>
              <a:rPr lang="en-US" sz="2800" b="1" i="1"/>
              <a:t>4</a:t>
            </a:r>
            <a:r>
              <a:rPr lang="en-US" sz="2800" b="1" i="1" smtClean="0"/>
              <a:t> </a:t>
            </a:r>
            <a:r>
              <a:rPr lang="en-US" sz="2800" b="1" i="1" err="1" smtClean="0"/>
              <a:t>mins</a:t>
            </a:r>
            <a:r>
              <a:rPr lang="en-US" sz="2800" b="1" i="1" smtClean="0"/>
              <a:t> – </a:t>
            </a:r>
            <a:r>
              <a:rPr lang="en-US" sz="2800" b="1" i="1"/>
              <a:t>8</a:t>
            </a:r>
            <a:r>
              <a:rPr lang="en-US" sz="2800" b="1" i="1" smtClean="0"/>
              <a:t> </a:t>
            </a:r>
            <a:r>
              <a:rPr lang="en-US" sz="2800" b="1" i="1" err="1" smtClean="0"/>
              <a:t>mins</a:t>
            </a:r>
            <a:endParaRPr lang="en-US" sz="2800" b="1" i="1"/>
          </a:p>
        </p:txBody>
      </p:sp>
      <p:sp>
        <p:nvSpPr>
          <p:cNvPr id="37" name="TextBox 36"/>
          <p:cNvSpPr txBox="1"/>
          <p:nvPr/>
        </p:nvSpPr>
        <p:spPr>
          <a:xfrm>
            <a:off x="2496968" y="4353257"/>
            <a:ext cx="2896056" cy="523220"/>
          </a:xfrm>
          <a:prstGeom prst="rect">
            <a:avLst/>
          </a:prstGeom>
          <a:noFill/>
        </p:spPr>
        <p:txBody>
          <a:bodyPr wrap="square" rtlCol="0">
            <a:spAutoFit/>
          </a:bodyPr>
          <a:lstStyle/>
          <a:p>
            <a:pPr algn="ctr"/>
            <a:r>
              <a:rPr lang="is-IS" sz="2800" b="1" smtClean="0"/>
              <a:t>…</a:t>
            </a:r>
            <a:endParaRPr lang="en-US" sz="2800" b="1"/>
          </a:p>
        </p:txBody>
      </p:sp>
      <p:sp>
        <p:nvSpPr>
          <p:cNvPr id="38" name="Down Arrow 37"/>
          <p:cNvSpPr/>
          <p:nvPr/>
        </p:nvSpPr>
        <p:spPr>
          <a:xfrm>
            <a:off x="3699384" y="3659500"/>
            <a:ext cx="381000" cy="51933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4093044" y="3614667"/>
            <a:ext cx="1473242" cy="461665"/>
          </a:xfrm>
          <a:prstGeom prst="rect">
            <a:avLst/>
          </a:prstGeom>
          <a:noFill/>
        </p:spPr>
        <p:txBody>
          <a:bodyPr wrap="none" rtlCol="0">
            <a:spAutoFit/>
          </a:bodyPr>
          <a:lstStyle/>
          <a:p>
            <a:r>
              <a:rPr lang="en-US" sz="2400" b="1" i="1" err="1" smtClean="0"/>
              <a:t>Bucketize</a:t>
            </a:r>
            <a:endParaRPr lang="en-US" sz="2400" b="1" i="1"/>
          </a:p>
        </p:txBody>
      </p:sp>
      <p:cxnSp>
        <p:nvCxnSpPr>
          <p:cNvPr id="41" name="Straight Connector 40"/>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45"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grpSp>
        <p:nvGrpSpPr>
          <p:cNvPr id="46" name="Group 45"/>
          <p:cNvGrpSpPr/>
          <p:nvPr/>
        </p:nvGrpSpPr>
        <p:grpSpPr>
          <a:xfrm>
            <a:off x="130652" y="1219010"/>
            <a:ext cx="10661407" cy="829933"/>
            <a:chOff x="130652" y="1219010"/>
            <a:chExt cx="10661407" cy="829933"/>
          </a:xfrm>
        </p:grpSpPr>
        <p:sp>
          <p:nvSpPr>
            <p:cNvPr id="47" name="Content Placeholder 2"/>
            <p:cNvSpPr txBox="1">
              <a:spLocks/>
            </p:cNvSpPr>
            <p:nvPr/>
          </p:nvSpPr>
          <p:spPr>
            <a:xfrm>
              <a:off x="725934" y="1303463"/>
              <a:ext cx="10066125" cy="7454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i="1" smtClean="0"/>
                <a:t>How do we capture such bot-like temporal patterns?</a:t>
              </a:r>
              <a:r>
                <a:rPr lang="en-US" b="1" i="1"/>
                <a:t/>
              </a:r>
              <a:br>
                <a:rPr lang="en-US" b="1" i="1"/>
              </a:br>
              <a:endParaRPr lang="en-US" b="1"/>
            </a:p>
          </p:txBody>
        </p:sp>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49" name="Rectangle 48"/>
            <p:cNvSpPr/>
            <p:nvPr/>
          </p:nvSpPr>
          <p:spPr>
            <a:xfrm>
              <a:off x="130652" y="1219010"/>
              <a:ext cx="8483959"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56" name="Content Placeholder 3"/>
          <p:cNvGraphicFramePr>
            <a:graphicFrameLocks/>
          </p:cNvGraphicFramePr>
          <p:nvPr>
            <p:extLst>
              <p:ext uri="{D42A27DB-BD31-4B8C-83A1-F6EECF244321}">
                <p14:modId xmlns:p14="http://schemas.microsoft.com/office/powerpoint/2010/main" val="372046642"/>
              </p:ext>
            </p:extLst>
          </p:nvPr>
        </p:nvGraphicFramePr>
        <p:xfrm>
          <a:off x="9201455" y="2580673"/>
          <a:ext cx="2911336" cy="149745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4" name="Content Placeholder 3"/>
          <p:cNvGraphicFramePr>
            <a:graphicFrameLocks/>
          </p:cNvGraphicFramePr>
          <p:nvPr>
            <p:extLst>
              <p:ext uri="{D42A27DB-BD31-4B8C-83A1-F6EECF244321}">
                <p14:modId xmlns:p14="http://schemas.microsoft.com/office/powerpoint/2010/main" val="1697730411"/>
              </p:ext>
            </p:extLst>
          </p:nvPr>
        </p:nvGraphicFramePr>
        <p:xfrm>
          <a:off x="9308322" y="4664671"/>
          <a:ext cx="2911336" cy="1497455"/>
        </p:xfrm>
        <a:graphic>
          <a:graphicData uri="http://schemas.openxmlformats.org/drawingml/2006/chart">
            <c:chart xmlns:c="http://schemas.openxmlformats.org/drawingml/2006/chart" xmlns:r="http://schemas.openxmlformats.org/officeDocument/2006/relationships" r:id="rId9"/>
          </a:graphicData>
        </a:graphic>
      </p:graphicFrame>
      <p:pic>
        <p:nvPicPr>
          <p:cNvPr id="4" name="Picture 3"/>
          <p:cNvPicPr>
            <a:picLocks noChangeAspect="1"/>
          </p:cNvPicPr>
          <p:nvPr/>
        </p:nvPicPr>
        <p:blipFill>
          <a:blip r:embed="rId10"/>
          <a:stretch>
            <a:fillRect/>
          </a:stretch>
        </p:blipFill>
        <p:spPr>
          <a:xfrm>
            <a:off x="7353061" y="2695243"/>
            <a:ext cx="1848394" cy="1260920"/>
          </a:xfrm>
          <a:prstGeom prst="rect">
            <a:avLst/>
          </a:prstGeom>
        </p:spPr>
      </p:pic>
      <p:sp>
        <p:nvSpPr>
          <p:cNvPr id="73" name="TextBox 72"/>
          <p:cNvSpPr txBox="1"/>
          <p:nvPr/>
        </p:nvSpPr>
        <p:spPr>
          <a:xfrm>
            <a:off x="8094638" y="2448008"/>
            <a:ext cx="2896056" cy="523220"/>
          </a:xfrm>
          <a:prstGeom prst="rect">
            <a:avLst/>
          </a:prstGeom>
          <a:noFill/>
        </p:spPr>
        <p:txBody>
          <a:bodyPr wrap="square" rtlCol="0">
            <a:spAutoFit/>
          </a:bodyPr>
          <a:lstStyle/>
          <a:p>
            <a:pPr algn="ctr"/>
            <a:r>
              <a:rPr lang="en-US" sz="2800" b="1" i="1" smtClean="0">
                <a:solidFill>
                  <a:srgbClr val="000000"/>
                </a:solidFill>
              </a:rPr>
              <a:t>1s – 2s</a:t>
            </a:r>
            <a:endParaRPr lang="en-US" sz="2800" b="1" i="1">
              <a:solidFill>
                <a:srgbClr val="000000"/>
              </a:solidFill>
            </a:endParaRPr>
          </a:p>
        </p:txBody>
      </p:sp>
      <p:pic>
        <p:nvPicPr>
          <p:cNvPr id="6" name="Picture 5"/>
          <p:cNvPicPr>
            <a:picLocks noChangeAspect="1"/>
          </p:cNvPicPr>
          <p:nvPr/>
        </p:nvPicPr>
        <p:blipFill>
          <a:blip r:embed="rId11"/>
          <a:stretch>
            <a:fillRect/>
          </a:stretch>
        </p:blipFill>
        <p:spPr>
          <a:xfrm>
            <a:off x="7337898" y="4897860"/>
            <a:ext cx="1863557" cy="1197029"/>
          </a:xfrm>
          <a:prstGeom prst="rect">
            <a:avLst/>
          </a:prstGeom>
        </p:spPr>
      </p:pic>
      <p:sp>
        <p:nvSpPr>
          <p:cNvPr id="74" name="TextBox 73"/>
          <p:cNvSpPr txBox="1"/>
          <p:nvPr/>
        </p:nvSpPr>
        <p:spPr>
          <a:xfrm>
            <a:off x="9595862" y="4492458"/>
            <a:ext cx="2896056" cy="523220"/>
          </a:xfrm>
          <a:prstGeom prst="rect">
            <a:avLst/>
          </a:prstGeom>
          <a:noFill/>
        </p:spPr>
        <p:txBody>
          <a:bodyPr wrap="square" rtlCol="0">
            <a:spAutoFit/>
          </a:bodyPr>
          <a:lstStyle/>
          <a:p>
            <a:pPr algn="ctr"/>
            <a:r>
              <a:rPr lang="en-US" sz="2800" b="1" i="1" smtClean="0">
                <a:solidFill>
                  <a:srgbClr val="000000"/>
                </a:solidFill>
              </a:rPr>
              <a:t>32s– 64s</a:t>
            </a:r>
            <a:endParaRPr lang="en-US" sz="2800" b="1" i="1">
              <a:solidFill>
                <a:srgbClr val="000000"/>
              </a:solidFill>
            </a:endParaRPr>
          </a:p>
        </p:txBody>
      </p:sp>
      <p:cxnSp>
        <p:nvCxnSpPr>
          <p:cNvPr id="75" name="Straight Arrow Connector 74"/>
          <p:cNvCxnSpPr/>
          <p:nvPr/>
        </p:nvCxnSpPr>
        <p:spPr>
          <a:xfrm>
            <a:off x="7149329" y="2048942"/>
            <a:ext cx="0" cy="4297680"/>
          </a:xfrm>
          <a:prstGeom prst="straightConnector1">
            <a:avLst/>
          </a:prstGeom>
          <a:ln w="38100">
            <a:solidFill>
              <a:schemeClr val="tx1"/>
            </a:solidFill>
            <a:prstDash val="sysDot"/>
            <a:tailEnd type="none" w="lg" len="lg"/>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534939" y="2135195"/>
            <a:ext cx="2896056" cy="523220"/>
          </a:xfrm>
          <a:prstGeom prst="rect">
            <a:avLst/>
          </a:prstGeom>
          <a:noFill/>
        </p:spPr>
        <p:txBody>
          <a:bodyPr wrap="square" rtlCol="0">
            <a:spAutoFit/>
          </a:bodyPr>
          <a:lstStyle/>
          <a:p>
            <a:pPr algn="ctr"/>
            <a:r>
              <a:rPr lang="en-US" sz="2800" b="1" u="sng" smtClean="0"/>
              <a:t>Bursts:</a:t>
            </a:r>
            <a:endParaRPr lang="en-US" sz="2800" b="1" u="sng"/>
          </a:p>
        </p:txBody>
      </p:sp>
      <p:sp>
        <p:nvSpPr>
          <p:cNvPr id="77" name="TextBox 76"/>
          <p:cNvSpPr txBox="1"/>
          <p:nvPr/>
        </p:nvSpPr>
        <p:spPr>
          <a:xfrm>
            <a:off x="7079031" y="4252675"/>
            <a:ext cx="2896056" cy="523220"/>
          </a:xfrm>
          <a:prstGeom prst="rect">
            <a:avLst/>
          </a:prstGeom>
          <a:noFill/>
        </p:spPr>
        <p:txBody>
          <a:bodyPr wrap="square" rtlCol="0">
            <a:spAutoFit/>
          </a:bodyPr>
          <a:lstStyle/>
          <a:p>
            <a:pPr algn="ctr"/>
            <a:r>
              <a:rPr lang="en-US" sz="2800" b="1" u="sng" smtClean="0"/>
              <a:t>Fixed Intervals:</a:t>
            </a:r>
            <a:endParaRPr lang="en-US" sz="2800" b="1" u="sng"/>
          </a:p>
        </p:txBody>
      </p:sp>
      <p:sp>
        <p:nvSpPr>
          <p:cNvPr id="80" name="TextBox 79"/>
          <p:cNvSpPr txBox="1"/>
          <p:nvPr/>
        </p:nvSpPr>
        <p:spPr>
          <a:xfrm>
            <a:off x="9375142" y="3915944"/>
            <a:ext cx="2745945" cy="769441"/>
          </a:xfrm>
          <a:prstGeom prst="rect">
            <a:avLst/>
          </a:prstGeom>
          <a:noFill/>
        </p:spPr>
        <p:txBody>
          <a:bodyPr wrap="none" rtlCol="0">
            <a:spAutoFit/>
          </a:bodyPr>
          <a:lstStyle/>
          <a:p>
            <a:r>
              <a:rPr lang="en-US" sz="2100" b="1" smtClean="0"/>
              <a:t>Time difference bucket</a:t>
            </a:r>
          </a:p>
          <a:p>
            <a:endParaRPr lang="en-US" sz="2300" b="1"/>
          </a:p>
        </p:txBody>
      </p:sp>
      <p:sp>
        <p:nvSpPr>
          <p:cNvPr id="81" name="TextBox 80"/>
          <p:cNvSpPr txBox="1"/>
          <p:nvPr/>
        </p:nvSpPr>
        <p:spPr>
          <a:xfrm>
            <a:off x="9495464" y="5985434"/>
            <a:ext cx="2745945" cy="769441"/>
          </a:xfrm>
          <a:prstGeom prst="rect">
            <a:avLst/>
          </a:prstGeom>
          <a:noFill/>
        </p:spPr>
        <p:txBody>
          <a:bodyPr wrap="none" rtlCol="0">
            <a:spAutoFit/>
          </a:bodyPr>
          <a:lstStyle/>
          <a:p>
            <a:r>
              <a:rPr lang="en-US" sz="2100" b="1" smtClean="0"/>
              <a:t>Time difference bucket</a:t>
            </a:r>
          </a:p>
          <a:p>
            <a:endParaRPr lang="en-US" sz="2300" b="1"/>
          </a:p>
        </p:txBody>
      </p:sp>
    </p:spTree>
    <p:extLst>
      <p:ext uri="{BB962C8B-B14F-4D97-AF65-F5344CB8AC3E}">
        <p14:creationId xmlns:p14="http://schemas.microsoft.com/office/powerpoint/2010/main" val="150674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animBg="1"/>
      <p:bldP spid="21" grpId="0" animBg="1"/>
      <p:bldP spid="22" grpId="0" animBg="1"/>
      <p:bldP spid="23" grpId="0" animBg="1"/>
      <p:bldP spid="24" grpId="0" animBg="1"/>
      <p:bldP spid="25" grpId="0" animBg="1"/>
      <p:bldP spid="26" grpId="0" animBg="1"/>
      <p:bldP spid="27" grpId="0"/>
      <p:bldP spid="28" grpId="0"/>
      <p:bldP spid="29" grpId="0"/>
      <p:bldGraphic spid="30" grpId="0">
        <p:bldAsOne/>
      </p:bldGraphic>
      <p:bldP spid="32" grpId="0"/>
      <p:bldP spid="34" grpId="0"/>
      <p:bldP spid="36" grpId="0"/>
      <p:bldP spid="37" grpId="0"/>
      <p:bldP spid="38" grpId="0" animBg="1"/>
      <p:bldP spid="39" grpId="0"/>
      <p:bldGraphic spid="56" grpId="0">
        <p:bldAsOne/>
      </p:bldGraphic>
      <p:bldGraphic spid="64" grpId="0">
        <p:bldAsOne/>
      </p:bldGraphic>
      <p:bldP spid="73" grpId="0"/>
      <p:bldP spid="74" grpId="0"/>
      <p:bldP spid="76" grpId="0"/>
      <p:bldP spid="77" grpId="0"/>
      <p:bldP spid="80" grpId="0"/>
      <p:bldP spid="8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User Summaries</a:t>
            </a:r>
            <a:endParaRPr lang="en-US"/>
          </a:p>
        </p:txBody>
      </p:sp>
      <p:sp>
        <p:nvSpPr>
          <p:cNvPr id="11" name="TextBox 10"/>
          <p:cNvSpPr txBox="1"/>
          <p:nvPr/>
        </p:nvSpPr>
        <p:spPr>
          <a:xfrm>
            <a:off x="535522" y="1270176"/>
            <a:ext cx="11080745" cy="1077218"/>
          </a:xfrm>
          <a:prstGeom prst="rect">
            <a:avLst/>
          </a:prstGeom>
          <a:noFill/>
        </p:spPr>
        <p:txBody>
          <a:bodyPr wrap="square" rtlCol="0">
            <a:spAutoFit/>
          </a:bodyPr>
          <a:lstStyle/>
          <a:p>
            <a:r>
              <a:rPr lang="en-US" sz="3200" b="1" smtClean="0"/>
              <a:t>User summaries</a:t>
            </a:r>
            <a:r>
              <a:rPr lang="en-US" sz="3200" smtClean="0"/>
              <a:t>: compute each user’s rating histogram and temporal histogram </a:t>
            </a:r>
            <a:endParaRPr lang="en-US" sz="3200"/>
          </a:p>
        </p:txBody>
      </p:sp>
      <p:graphicFrame>
        <p:nvGraphicFramePr>
          <p:cNvPr id="30" name="Content Placeholder 3"/>
          <p:cNvGraphicFramePr>
            <a:graphicFrameLocks/>
          </p:cNvGraphicFramePr>
          <p:nvPr>
            <p:extLst>
              <p:ext uri="{D42A27DB-BD31-4B8C-83A1-F6EECF244321}">
                <p14:modId xmlns:p14="http://schemas.microsoft.com/office/powerpoint/2010/main" val="1149554022"/>
              </p:ext>
            </p:extLst>
          </p:nvPr>
        </p:nvGraphicFramePr>
        <p:xfrm>
          <a:off x="6845338" y="4390707"/>
          <a:ext cx="3888904" cy="2028381"/>
        </p:xfrm>
        <a:graphic>
          <a:graphicData uri="http://schemas.openxmlformats.org/drawingml/2006/chart">
            <c:chart xmlns:c="http://schemas.openxmlformats.org/drawingml/2006/chart" xmlns:r="http://schemas.openxmlformats.org/officeDocument/2006/relationships" r:id="rId3"/>
          </a:graphicData>
        </a:graphic>
      </p:graphicFrame>
      <p:cxnSp>
        <p:nvCxnSpPr>
          <p:cNvPr id="31" name="Straight Arrow Connector 30"/>
          <p:cNvCxnSpPr/>
          <p:nvPr/>
        </p:nvCxnSpPr>
        <p:spPr>
          <a:xfrm>
            <a:off x="6383129" y="4856891"/>
            <a:ext cx="669885" cy="281036"/>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85631" y="4339040"/>
            <a:ext cx="2896056" cy="523220"/>
          </a:xfrm>
          <a:prstGeom prst="rect">
            <a:avLst/>
          </a:prstGeom>
          <a:noFill/>
        </p:spPr>
        <p:txBody>
          <a:bodyPr wrap="square" rtlCol="0">
            <a:spAutoFit/>
          </a:bodyPr>
          <a:lstStyle/>
          <a:p>
            <a:pPr algn="ctr"/>
            <a:r>
              <a:rPr lang="en-US" sz="2800" b="1" i="1" smtClean="0">
                <a:solidFill>
                  <a:srgbClr val="000000"/>
                </a:solidFill>
              </a:rPr>
              <a:t>1s – 2s</a:t>
            </a:r>
            <a:endParaRPr lang="en-US" sz="2800" b="1" i="1">
              <a:solidFill>
                <a:srgbClr val="000000"/>
              </a:solidFill>
            </a:endParaRPr>
          </a:p>
        </p:txBody>
      </p:sp>
      <p:cxnSp>
        <p:nvCxnSpPr>
          <p:cNvPr id="33" name="Straight Arrow Connector 32"/>
          <p:cNvCxnSpPr/>
          <p:nvPr/>
        </p:nvCxnSpPr>
        <p:spPr>
          <a:xfrm flipH="1">
            <a:off x="7674545" y="4677294"/>
            <a:ext cx="188094" cy="46063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83129" y="4154074"/>
            <a:ext cx="2896056" cy="523220"/>
          </a:xfrm>
          <a:prstGeom prst="rect">
            <a:avLst/>
          </a:prstGeom>
          <a:noFill/>
        </p:spPr>
        <p:txBody>
          <a:bodyPr wrap="square" rtlCol="0">
            <a:spAutoFit/>
          </a:bodyPr>
          <a:lstStyle/>
          <a:p>
            <a:pPr algn="ctr"/>
            <a:r>
              <a:rPr lang="en-US" sz="2800" b="1" i="1" smtClean="0"/>
              <a:t>2s – 4s</a:t>
            </a:r>
            <a:endParaRPr lang="en-US" sz="2800" b="1" i="1"/>
          </a:p>
        </p:txBody>
      </p:sp>
      <p:cxnSp>
        <p:nvCxnSpPr>
          <p:cNvPr id="35" name="Straight Arrow Connector 34"/>
          <p:cNvCxnSpPr/>
          <p:nvPr/>
        </p:nvCxnSpPr>
        <p:spPr>
          <a:xfrm flipH="1">
            <a:off x="10424095" y="4829694"/>
            <a:ext cx="188094" cy="460633"/>
          </a:xfrm>
          <a:prstGeom prst="straightConnector1">
            <a:avLst/>
          </a:prstGeom>
          <a:ln w="38100">
            <a:solidFill>
              <a:schemeClr val="tx1"/>
            </a:solidFill>
            <a:tailEnd type="stealth"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9132679" y="4306474"/>
            <a:ext cx="2896056" cy="523220"/>
          </a:xfrm>
          <a:prstGeom prst="rect">
            <a:avLst/>
          </a:prstGeom>
          <a:noFill/>
        </p:spPr>
        <p:txBody>
          <a:bodyPr wrap="square" rtlCol="0">
            <a:spAutoFit/>
          </a:bodyPr>
          <a:lstStyle/>
          <a:p>
            <a:pPr algn="ctr"/>
            <a:r>
              <a:rPr lang="en-US" sz="2800" b="1" i="1" smtClean="0"/>
              <a:t>5 </a:t>
            </a:r>
            <a:r>
              <a:rPr lang="en-US" sz="2800" b="1" i="1" err="1" smtClean="0"/>
              <a:t>mins</a:t>
            </a:r>
            <a:r>
              <a:rPr lang="en-US" sz="2800" b="1" i="1" smtClean="0"/>
              <a:t> – 10 </a:t>
            </a:r>
            <a:r>
              <a:rPr lang="en-US" sz="2800" b="1" i="1" err="1" smtClean="0"/>
              <a:t>mins</a:t>
            </a:r>
            <a:endParaRPr lang="en-US" sz="2800" b="1" i="1"/>
          </a:p>
        </p:txBody>
      </p:sp>
      <p:sp>
        <p:nvSpPr>
          <p:cNvPr id="37" name="TextBox 36"/>
          <p:cNvSpPr txBox="1"/>
          <p:nvPr/>
        </p:nvSpPr>
        <p:spPr>
          <a:xfrm>
            <a:off x="7581687" y="4306474"/>
            <a:ext cx="2896056" cy="523220"/>
          </a:xfrm>
          <a:prstGeom prst="rect">
            <a:avLst/>
          </a:prstGeom>
          <a:noFill/>
        </p:spPr>
        <p:txBody>
          <a:bodyPr wrap="square" rtlCol="0">
            <a:spAutoFit/>
          </a:bodyPr>
          <a:lstStyle/>
          <a:p>
            <a:pPr algn="ctr"/>
            <a:r>
              <a:rPr lang="is-IS" sz="2800" b="1" smtClean="0"/>
              <a:t>…</a:t>
            </a:r>
            <a:endParaRPr lang="en-US" sz="2800" b="1"/>
          </a:p>
        </p:txBody>
      </p:sp>
      <p:graphicFrame>
        <p:nvGraphicFramePr>
          <p:cNvPr id="40" name="Content Placeholder 3"/>
          <p:cNvGraphicFramePr>
            <a:graphicFrameLocks/>
          </p:cNvGraphicFramePr>
          <p:nvPr>
            <p:extLst>
              <p:ext uri="{D42A27DB-BD31-4B8C-83A1-F6EECF244321}">
                <p14:modId xmlns:p14="http://schemas.microsoft.com/office/powerpoint/2010/main" val="451837301"/>
              </p:ext>
            </p:extLst>
          </p:nvPr>
        </p:nvGraphicFramePr>
        <p:xfrm>
          <a:off x="1982198" y="3906160"/>
          <a:ext cx="2174760" cy="2459482"/>
        </p:xfrm>
        <a:graphic>
          <a:graphicData uri="http://schemas.openxmlformats.org/drawingml/2006/chart">
            <c:chart xmlns:c="http://schemas.openxmlformats.org/drawingml/2006/chart" xmlns:r="http://schemas.openxmlformats.org/officeDocument/2006/relationships" r:id="rId4"/>
          </a:graphicData>
        </a:graphic>
      </p:graphicFrame>
      <p:cxnSp>
        <p:nvCxnSpPr>
          <p:cNvPr id="44" name="Straight Arrow Connector 43"/>
          <p:cNvCxnSpPr/>
          <p:nvPr/>
        </p:nvCxnSpPr>
        <p:spPr>
          <a:xfrm flipH="1">
            <a:off x="3476628" y="3617804"/>
            <a:ext cx="890110" cy="668916"/>
          </a:xfrm>
          <a:prstGeom prst="straightConnector1">
            <a:avLst/>
          </a:prstGeom>
          <a:ln w="8890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84571" y="3617804"/>
            <a:ext cx="943853" cy="668916"/>
          </a:xfrm>
          <a:prstGeom prst="straightConnector1">
            <a:avLst/>
          </a:prstGeom>
          <a:ln w="88900">
            <a:solidFill>
              <a:srgbClr val="FF0000"/>
            </a:solidFill>
            <a:tailEnd type="stealth" w="lg" len="lg"/>
          </a:ln>
        </p:spPr>
        <p:style>
          <a:lnRef idx="2">
            <a:schemeClr val="accent1"/>
          </a:lnRef>
          <a:fillRef idx="0">
            <a:schemeClr val="accent1"/>
          </a:fillRef>
          <a:effectRef idx="1">
            <a:schemeClr val="accent1"/>
          </a:effectRef>
          <a:fontRef idx="minor">
            <a:schemeClr val="tx1"/>
          </a:fontRef>
        </p:style>
      </p:cxnSp>
      <p:graphicFrame>
        <p:nvGraphicFramePr>
          <p:cNvPr id="27" name="Table 26"/>
          <p:cNvGraphicFramePr>
            <a:graphicFrameLocks noGrp="1"/>
          </p:cNvGraphicFramePr>
          <p:nvPr>
            <p:extLst>
              <p:ext uri="{D42A27DB-BD31-4B8C-83A1-F6EECF244321}">
                <p14:modId xmlns:p14="http://schemas.microsoft.com/office/powerpoint/2010/main" val="1665522027"/>
              </p:ext>
            </p:extLst>
          </p:nvPr>
        </p:nvGraphicFramePr>
        <p:xfrm>
          <a:off x="546893" y="2475543"/>
          <a:ext cx="8573697" cy="1100666"/>
        </p:xfrm>
        <a:graphic>
          <a:graphicData uri="http://schemas.openxmlformats.org/drawingml/2006/table">
            <a:tbl>
              <a:tblPr firstRow="1" bandRow="1">
                <a:tableStyleId>{F5AB1C69-6EDB-4FF4-983F-18BD219EF322}</a:tableStyleId>
              </a:tblPr>
              <a:tblGrid>
                <a:gridCol w="2011488"/>
                <a:gridCol w="2222792"/>
                <a:gridCol w="2208043"/>
                <a:gridCol w="2131374"/>
              </a:tblGrid>
              <a:tr h="550333">
                <a:tc>
                  <a:txBody>
                    <a:bodyPr/>
                    <a:lstStyle/>
                    <a:p>
                      <a:endParaRPr lang="en-US" sz="2800" b="0"/>
                    </a:p>
                  </a:txBody>
                  <a:tcPr>
                    <a:solidFill>
                      <a:schemeClr val="bg1"/>
                    </a:solidFill>
                  </a:tcPr>
                </a:tc>
                <a:tc>
                  <a:txBody>
                    <a:bodyPr/>
                    <a:lstStyle/>
                    <a:p>
                      <a:endParaRPr lang="en-US" sz="2800"/>
                    </a:p>
                  </a:txBody>
                  <a:tcPr>
                    <a:solidFill>
                      <a:schemeClr val="bg1"/>
                    </a:solidFill>
                  </a:tcPr>
                </a:tc>
                <a:tc>
                  <a:txBody>
                    <a:bodyPr/>
                    <a:lstStyle/>
                    <a:p>
                      <a:endParaRPr lang="en-US" sz="2800"/>
                    </a:p>
                  </a:txBody>
                  <a:tcPr>
                    <a:solidFill>
                      <a:schemeClr val="bg1"/>
                    </a:solidFill>
                  </a:tcPr>
                </a:tc>
                <a:tc>
                  <a:txBody>
                    <a:bodyPr/>
                    <a:lstStyle/>
                    <a:p>
                      <a:endParaRPr lang="en-US" sz="2800"/>
                    </a:p>
                  </a:txBody>
                  <a:tcPr>
                    <a:solidFill>
                      <a:schemeClr val="bg1"/>
                    </a:solidFill>
                  </a:tcPr>
                </a:tc>
              </a:tr>
              <a:tr h="550333">
                <a:tc>
                  <a:txBody>
                    <a:bodyPr/>
                    <a:lstStyle/>
                    <a:p>
                      <a:r>
                        <a:rPr lang="en-US" sz="2800" smtClean="0"/>
                        <a:t>Alice</a:t>
                      </a:r>
                      <a:endParaRPr lang="en-US" sz="2800"/>
                    </a:p>
                  </a:txBody>
                  <a:tcPr/>
                </a:tc>
                <a:tc>
                  <a:txBody>
                    <a:bodyPr/>
                    <a:lstStyle/>
                    <a:p>
                      <a:r>
                        <a:rPr lang="en-US" sz="2800" b="1" smtClean="0"/>
                        <a:t>5</a:t>
                      </a:r>
                      <a:r>
                        <a:rPr lang="en-US" sz="2800" smtClean="0"/>
                        <a:t>      </a:t>
                      </a:r>
                      <a:r>
                        <a:rPr lang="en-US" sz="2800" i="1" smtClean="0"/>
                        <a:t>(</a:t>
                      </a:r>
                      <a:r>
                        <a:rPr lang="en-US" sz="2800" i="1" baseline="0" smtClean="0"/>
                        <a:t>@5pm)</a:t>
                      </a:r>
                      <a:endParaRPr lang="en-US" sz="2800" i="1"/>
                    </a:p>
                  </a:txBody>
                  <a:tcPr/>
                </a:tc>
                <a:tc>
                  <a:txBody>
                    <a:bodyPr/>
                    <a:lstStyle/>
                    <a:p>
                      <a:endParaRPr lang="en-US" sz="28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smtClean="0"/>
                        <a:t>4    </a:t>
                      </a:r>
                      <a:r>
                        <a:rPr lang="en-US" sz="2800" smtClean="0"/>
                        <a:t>  </a:t>
                      </a:r>
                      <a:r>
                        <a:rPr lang="en-US" sz="2800" i="1" smtClean="0"/>
                        <a:t>(</a:t>
                      </a:r>
                      <a:r>
                        <a:rPr lang="en-US" sz="2800" i="1" baseline="0" smtClean="0"/>
                        <a:t>@ 6pm)</a:t>
                      </a:r>
                      <a:endParaRPr lang="en-US" sz="2800" i="1" smtClean="0"/>
                    </a:p>
                  </a:txBody>
                  <a:tcPr/>
                </a:tc>
              </a:tr>
            </a:tbl>
          </a:graphicData>
        </a:graphic>
      </p:graphicFrame>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78504" y="2214063"/>
            <a:ext cx="1170239" cy="780159"/>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80215" y="2161731"/>
            <a:ext cx="581918" cy="874467"/>
          </a:xfrm>
          <a:prstGeom prst="rect">
            <a:avLst/>
          </a:prstGeom>
        </p:spPr>
      </p:pic>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79764" y="2074765"/>
            <a:ext cx="1436215" cy="961433"/>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80898" y="3095603"/>
            <a:ext cx="377012" cy="377012"/>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17430" y="3095603"/>
            <a:ext cx="377012" cy="377012"/>
          </a:xfrm>
          <a:prstGeom prst="rect">
            <a:avLst/>
          </a:prstGeom>
        </p:spPr>
      </p:pic>
      <p:pic>
        <p:nvPicPr>
          <p:cNvPr id="48" name="Picture 4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92034" y="5665987"/>
            <a:ext cx="160653" cy="160653"/>
          </a:xfrm>
          <a:prstGeom prst="rect">
            <a:avLst/>
          </a:prstGeom>
        </p:spPr>
      </p:pic>
      <p:pic>
        <p:nvPicPr>
          <p:cNvPr id="49" name="Picture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66020" y="5665987"/>
            <a:ext cx="160653" cy="160653"/>
          </a:xfrm>
          <a:prstGeom prst="rect">
            <a:avLst/>
          </a:prstGeom>
        </p:spPr>
      </p:pic>
      <p:pic>
        <p:nvPicPr>
          <p:cNvPr id="50" name="Picture 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35745" y="5665986"/>
            <a:ext cx="160653" cy="160653"/>
          </a:xfrm>
          <a:prstGeom prst="rect">
            <a:avLst/>
          </a:prstGeom>
        </p:spPr>
      </p:pic>
      <p:pic>
        <p:nvPicPr>
          <p:cNvPr id="51" name="Picture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06110" y="5665986"/>
            <a:ext cx="160653" cy="160653"/>
          </a:xfrm>
          <a:prstGeom prst="rect">
            <a:avLst/>
          </a:prstGeom>
        </p:spPr>
      </p:pic>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79105" y="5665985"/>
            <a:ext cx="160653" cy="160653"/>
          </a:xfrm>
          <a:prstGeom prst="rect">
            <a:avLst/>
          </a:prstGeom>
        </p:spPr>
      </p:pic>
      <p:cxnSp>
        <p:nvCxnSpPr>
          <p:cNvPr id="41" name="Straight Connector 40"/>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6" name="Picture 4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53" name="Content Placeholder 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5393297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a:t>
            </a:r>
            <a:endParaRPr lang="en-US"/>
          </a:p>
        </p:txBody>
      </p:sp>
      <p:sp>
        <p:nvSpPr>
          <p:cNvPr id="23" name="TextBox 22"/>
          <p:cNvSpPr txBox="1"/>
          <p:nvPr/>
        </p:nvSpPr>
        <p:spPr>
          <a:xfrm>
            <a:off x="1596199" y="3043479"/>
            <a:ext cx="2471061" cy="523220"/>
          </a:xfrm>
          <a:prstGeom prst="rect">
            <a:avLst/>
          </a:prstGeom>
          <a:noFill/>
        </p:spPr>
        <p:txBody>
          <a:bodyPr wrap="none" rtlCol="0">
            <a:spAutoFit/>
          </a:bodyPr>
          <a:lstStyle/>
          <a:p>
            <a:r>
              <a:rPr lang="en-US" sz="2800" b="1" smtClean="0">
                <a:solidFill>
                  <a:srgbClr val="0070C0"/>
                </a:solidFill>
              </a:rPr>
              <a:t>“Lenient users”</a:t>
            </a:r>
            <a:endParaRPr lang="en-US" sz="2800" b="1">
              <a:solidFill>
                <a:srgbClr val="0070C0"/>
              </a:solidFill>
            </a:endParaRPr>
          </a:p>
        </p:txBody>
      </p:sp>
      <p:sp>
        <p:nvSpPr>
          <p:cNvPr id="24" name="TextBox 23"/>
          <p:cNvSpPr txBox="1"/>
          <p:nvPr/>
        </p:nvSpPr>
        <p:spPr>
          <a:xfrm>
            <a:off x="5945138" y="3045032"/>
            <a:ext cx="2358851" cy="523220"/>
          </a:xfrm>
          <a:prstGeom prst="rect">
            <a:avLst/>
          </a:prstGeom>
          <a:noFill/>
        </p:spPr>
        <p:txBody>
          <a:bodyPr wrap="none" rtlCol="0">
            <a:spAutoFit/>
          </a:bodyPr>
          <a:lstStyle/>
          <a:p>
            <a:r>
              <a:rPr lang="en-US" sz="2800" b="1" smtClean="0">
                <a:solidFill>
                  <a:srgbClr val="FF0000"/>
                </a:solidFill>
              </a:rPr>
              <a:t>“Complainers”</a:t>
            </a:r>
            <a:endParaRPr lang="en-US" sz="2800" b="1">
              <a:solidFill>
                <a:srgbClr val="FF0000"/>
              </a:solidFill>
            </a:endParaRPr>
          </a:p>
        </p:txBody>
      </p:sp>
      <p:sp>
        <p:nvSpPr>
          <p:cNvPr id="32" name="TextBox 31"/>
          <p:cNvSpPr txBox="1"/>
          <p:nvPr/>
        </p:nvSpPr>
        <p:spPr>
          <a:xfrm>
            <a:off x="130652" y="1997032"/>
            <a:ext cx="11690401" cy="954107"/>
          </a:xfrm>
          <a:prstGeom prst="rect">
            <a:avLst/>
          </a:prstGeom>
          <a:noFill/>
        </p:spPr>
        <p:txBody>
          <a:bodyPr wrap="square" rtlCol="0">
            <a:spAutoFit/>
          </a:bodyPr>
          <a:lstStyle/>
          <a:p>
            <a:r>
              <a:rPr lang="en-US" sz="2800" b="1" smtClean="0"/>
              <a:t>Cluster model: </a:t>
            </a:r>
            <a:r>
              <a:rPr lang="en-US" sz="2800" smtClean="0"/>
              <a:t>each user is a multinomial distribution (over 1 to 5 stars), drawn from a cluster-specific Dirichlet prior</a:t>
            </a:r>
            <a:endParaRPr lang="en-US" sz="2800"/>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9633" y="3656331"/>
            <a:ext cx="369862" cy="854204"/>
          </a:xfrm>
          <a:prstGeom prst="rect">
            <a:avLst/>
          </a:prstGeom>
        </p:spPr>
      </p:pic>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9726" y="3729462"/>
            <a:ext cx="369862" cy="915848"/>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8683" y="3656132"/>
            <a:ext cx="369862" cy="915848"/>
          </a:xfrm>
          <a:prstGeom prst="rect">
            <a:avLst/>
          </a:prstGeom>
        </p:spPr>
      </p:pic>
      <p:sp>
        <p:nvSpPr>
          <p:cNvPr id="43" name="Oval 42"/>
          <p:cNvSpPr/>
          <p:nvPr/>
        </p:nvSpPr>
        <p:spPr>
          <a:xfrm>
            <a:off x="1359059" y="3582820"/>
            <a:ext cx="3067816" cy="112393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511275" y="3529547"/>
            <a:ext cx="3067816" cy="111576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53" name="Picture 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54" name="Picture 5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55"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grpSp>
        <p:nvGrpSpPr>
          <p:cNvPr id="60" name="Group 59"/>
          <p:cNvGrpSpPr/>
          <p:nvPr/>
        </p:nvGrpSpPr>
        <p:grpSpPr>
          <a:xfrm>
            <a:off x="130652" y="1219010"/>
            <a:ext cx="10636007" cy="829933"/>
            <a:chOff x="130652" y="1219010"/>
            <a:chExt cx="10636007" cy="829933"/>
          </a:xfrm>
        </p:grpSpPr>
        <p:sp>
          <p:nvSpPr>
            <p:cNvPr id="61"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do we model normal behavior?</a:t>
              </a:r>
              <a:endParaRPr lang="en-US" b="1"/>
            </a:p>
          </p:txBody>
        </p:sp>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63" name="Rectangle 62"/>
            <p:cNvSpPr/>
            <p:nvPr/>
          </p:nvSpPr>
          <p:spPr>
            <a:xfrm>
              <a:off x="130652" y="1219010"/>
              <a:ext cx="6189937"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289055" y="4620250"/>
            <a:ext cx="1588315" cy="2283905"/>
            <a:chOff x="1289055" y="4620250"/>
            <a:chExt cx="1588315" cy="2283905"/>
          </a:xfrm>
        </p:grpSpPr>
        <p:grpSp>
          <p:nvGrpSpPr>
            <p:cNvPr id="20" name="Group 19"/>
            <p:cNvGrpSpPr/>
            <p:nvPr/>
          </p:nvGrpSpPr>
          <p:grpSpPr>
            <a:xfrm>
              <a:off x="1607774" y="4620250"/>
              <a:ext cx="1269596" cy="2283905"/>
              <a:chOff x="1829739" y="4439130"/>
              <a:chExt cx="1269596" cy="2469953"/>
            </a:xfrm>
          </p:grpSpPr>
          <p:graphicFrame>
            <p:nvGraphicFramePr>
              <p:cNvPr id="26" name="Content Placeholder 3"/>
              <p:cNvGraphicFramePr>
                <a:graphicFrameLocks/>
              </p:cNvGraphicFramePr>
              <p:nvPr>
                <p:extLst>
                  <p:ext uri="{D42A27DB-BD31-4B8C-83A1-F6EECF244321}">
                    <p14:modId xmlns:p14="http://schemas.microsoft.com/office/powerpoint/2010/main" val="527498976"/>
                  </p:ext>
                </p:extLst>
              </p:nvPr>
            </p:nvGraphicFramePr>
            <p:xfrm>
              <a:off x="1829739" y="5007702"/>
              <a:ext cx="1269596" cy="1901381"/>
            </p:xfrm>
            <a:graphic>
              <a:graphicData uri="http://schemas.openxmlformats.org/drawingml/2006/chart">
                <c:chart xmlns:c="http://schemas.openxmlformats.org/drawingml/2006/chart" xmlns:r="http://schemas.openxmlformats.org/officeDocument/2006/relationships" r:id="rId9"/>
              </a:graphicData>
            </a:graphic>
          </p:graphicFrame>
          <p:sp>
            <p:nvSpPr>
              <p:cNvPr id="27" name="TextBox 26"/>
              <p:cNvSpPr txBox="1"/>
              <p:nvPr/>
            </p:nvSpPr>
            <p:spPr>
              <a:xfrm>
                <a:off x="1950880" y="4439130"/>
                <a:ext cx="998290" cy="461665"/>
              </a:xfrm>
              <a:prstGeom prst="rect">
                <a:avLst/>
              </a:prstGeom>
              <a:noFill/>
            </p:spPr>
            <p:txBody>
              <a:bodyPr wrap="none" rtlCol="0">
                <a:spAutoFit/>
              </a:bodyPr>
              <a:lstStyle/>
              <a:p>
                <a:r>
                  <a:rPr lang="en-US" sz="2400" b="1" smtClean="0">
                    <a:solidFill>
                      <a:srgbClr val="0070C0"/>
                    </a:solidFill>
                  </a:rPr>
                  <a:t>User 1</a:t>
                </a:r>
                <a:endParaRPr lang="en-US" sz="2400" b="1">
                  <a:solidFill>
                    <a:srgbClr val="0070C0"/>
                  </a:solidFill>
                </a:endParaRPr>
              </a:p>
            </p:txBody>
          </p:sp>
          <p:grpSp>
            <p:nvGrpSpPr>
              <p:cNvPr id="5" name="Group 4"/>
              <p:cNvGrpSpPr/>
              <p:nvPr/>
            </p:nvGrpSpPr>
            <p:grpSpPr>
              <a:xfrm>
                <a:off x="1950880" y="5968309"/>
                <a:ext cx="1075671" cy="329872"/>
                <a:chOff x="5012926" y="5217883"/>
                <a:chExt cx="1075671" cy="329872"/>
              </a:xfrm>
            </p:grpSpPr>
            <p:sp>
              <p:nvSpPr>
                <p:cNvPr id="4" name="Rectangle 3"/>
                <p:cNvSpPr/>
                <p:nvPr/>
              </p:nvSpPr>
              <p:spPr>
                <a:xfrm>
                  <a:off x="5012927" y="5217883"/>
                  <a:ext cx="1075670" cy="32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12926" y="5304678"/>
                  <a:ext cx="1075670" cy="165488"/>
                </a:xfrm>
                <a:prstGeom prst="rect">
                  <a:avLst/>
                </a:prstGeom>
              </p:spPr>
            </p:pic>
          </p:grpSp>
        </p:grpSp>
        <p:sp>
          <p:nvSpPr>
            <p:cNvPr id="40" name="TextBox 39"/>
            <p:cNvSpPr txBox="1"/>
            <p:nvPr/>
          </p:nvSpPr>
          <p:spPr>
            <a:xfrm rot="16200000">
              <a:off x="815624" y="5292474"/>
              <a:ext cx="1346972" cy="400110"/>
            </a:xfrm>
            <a:prstGeom prst="rect">
              <a:avLst/>
            </a:prstGeom>
            <a:noFill/>
          </p:spPr>
          <p:txBody>
            <a:bodyPr wrap="none" rtlCol="0">
              <a:spAutoFit/>
            </a:bodyPr>
            <a:lstStyle/>
            <a:p>
              <a:r>
                <a:rPr lang="en-US" sz="2000" b="1" smtClean="0">
                  <a:solidFill>
                    <a:srgbClr val="0070C0"/>
                  </a:solidFill>
                </a:rPr>
                <a:t>Probability</a:t>
              </a:r>
              <a:endParaRPr lang="en-US" sz="2000" b="1">
                <a:solidFill>
                  <a:srgbClr val="0070C0"/>
                </a:solidFill>
              </a:endParaRPr>
            </a:p>
          </p:txBody>
        </p:sp>
        <p:sp>
          <p:nvSpPr>
            <p:cNvPr id="42" name="TextBox 41"/>
            <p:cNvSpPr txBox="1"/>
            <p:nvPr/>
          </p:nvSpPr>
          <p:spPr>
            <a:xfrm>
              <a:off x="2365613" y="5010095"/>
              <a:ext cx="476412" cy="369332"/>
            </a:xfrm>
            <a:prstGeom prst="rect">
              <a:avLst/>
            </a:prstGeom>
            <a:noFill/>
          </p:spPr>
          <p:txBody>
            <a:bodyPr wrap="none" rtlCol="0">
              <a:spAutoFit/>
            </a:bodyPr>
            <a:lstStyle/>
            <a:p>
              <a:r>
                <a:rPr lang="en-US" smtClean="0">
                  <a:solidFill>
                    <a:srgbClr val="0070C0"/>
                  </a:solidFill>
                </a:rPr>
                <a:t>0.7</a:t>
              </a:r>
              <a:endParaRPr lang="en-US">
                <a:solidFill>
                  <a:srgbClr val="0070C0"/>
                </a:solidFill>
              </a:endParaRPr>
            </a:p>
          </p:txBody>
        </p:sp>
        <p:sp>
          <p:nvSpPr>
            <p:cNvPr id="44" name="TextBox 43"/>
            <p:cNvSpPr txBox="1"/>
            <p:nvPr/>
          </p:nvSpPr>
          <p:spPr>
            <a:xfrm>
              <a:off x="2131281" y="5364742"/>
              <a:ext cx="476412" cy="369332"/>
            </a:xfrm>
            <a:prstGeom prst="rect">
              <a:avLst/>
            </a:prstGeom>
            <a:noFill/>
          </p:spPr>
          <p:txBody>
            <a:bodyPr wrap="none" rtlCol="0">
              <a:spAutoFit/>
            </a:bodyPr>
            <a:lstStyle/>
            <a:p>
              <a:r>
                <a:rPr lang="en-US" smtClean="0">
                  <a:solidFill>
                    <a:srgbClr val="0070C0"/>
                  </a:solidFill>
                </a:rPr>
                <a:t>0.3</a:t>
              </a:r>
              <a:endParaRPr lang="en-US">
                <a:solidFill>
                  <a:srgbClr val="0070C0"/>
                </a:solidFill>
              </a:endParaRPr>
            </a:p>
          </p:txBody>
        </p:sp>
      </p:grpSp>
      <p:grpSp>
        <p:nvGrpSpPr>
          <p:cNvPr id="8" name="Group 7"/>
          <p:cNvGrpSpPr/>
          <p:nvPr/>
        </p:nvGrpSpPr>
        <p:grpSpPr>
          <a:xfrm>
            <a:off x="3172844" y="4620852"/>
            <a:ext cx="1588315" cy="2283905"/>
            <a:chOff x="3172844" y="4620852"/>
            <a:chExt cx="1588315" cy="2283905"/>
          </a:xfrm>
        </p:grpSpPr>
        <p:grpSp>
          <p:nvGrpSpPr>
            <p:cNvPr id="45" name="Group 44"/>
            <p:cNvGrpSpPr/>
            <p:nvPr/>
          </p:nvGrpSpPr>
          <p:grpSpPr>
            <a:xfrm>
              <a:off x="3491563" y="4620852"/>
              <a:ext cx="1269596" cy="2283905"/>
              <a:chOff x="1829739" y="4439130"/>
              <a:chExt cx="1269596" cy="2469953"/>
            </a:xfrm>
          </p:grpSpPr>
          <p:graphicFrame>
            <p:nvGraphicFramePr>
              <p:cNvPr id="46" name="Content Placeholder 3"/>
              <p:cNvGraphicFramePr>
                <a:graphicFrameLocks/>
              </p:cNvGraphicFramePr>
              <p:nvPr>
                <p:extLst>
                  <p:ext uri="{D42A27DB-BD31-4B8C-83A1-F6EECF244321}">
                    <p14:modId xmlns:p14="http://schemas.microsoft.com/office/powerpoint/2010/main" val="942818106"/>
                  </p:ext>
                </p:extLst>
              </p:nvPr>
            </p:nvGraphicFramePr>
            <p:xfrm>
              <a:off x="1829739" y="5007702"/>
              <a:ext cx="1269596" cy="1901381"/>
            </p:xfrm>
            <a:graphic>
              <a:graphicData uri="http://schemas.openxmlformats.org/drawingml/2006/chart">
                <c:chart xmlns:c="http://schemas.openxmlformats.org/drawingml/2006/chart" xmlns:r="http://schemas.openxmlformats.org/officeDocument/2006/relationships" r:id="rId11"/>
              </a:graphicData>
            </a:graphic>
          </p:graphicFrame>
          <p:sp>
            <p:nvSpPr>
              <p:cNvPr id="56" name="TextBox 55"/>
              <p:cNvSpPr txBox="1"/>
              <p:nvPr/>
            </p:nvSpPr>
            <p:spPr>
              <a:xfrm>
                <a:off x="1950880" y="4439130"/>
                <a:ext cx="997389" cy="499272"/>
              </a:xfrm>
              <a:prstGeom prst="rect">
                <a:avLst/>
              </a:prstGeom>
              <a:noFill/>
            </p:spPr>
            <p:txBody>
              <a:bodyPr wrap="none" rtlCol="0">
                <a:spAutoFit/>
              </a:bodyPr>
              <a:lstStyle/>
              <a:p>
                <a:r>
                  <a:rPr lang="en-US" sz="2400" b="1" smtClean="0">
                    <a:solidFill>
                      <a:srgbClr val="0070C0"/>
                    </a:solidFill>
                  </a:rPr>
                  <a:t>User 2</a:t>
                </a:r>
                <a:endParaRPr lang="en-US" sz="2400" b="1">
                  <a:solidFill>
                    <a:srgbClr val="0070C0"/>
                  </a:solidFill>
                </a:endParaRPr>
              </a:p>
            </p:txBody>
          </p:sp>
          <p:grpSp>
            <p:nvGrpSpPr>
              <p:cNvPr id="57" name="Group 56"/>
              <p:cNvGrpSpPr/>
              <p:nvPr/>
            </p:nvGrpSpPr>
            <p:grpSpPr>
              <a:xfrm>
                <a:off x="1950880" y="5968309"/>
                <a:ext cx="1075671" cy="329872"/>
                <a:chOff x="5012926" y="5217883"/>
                <a:chExt cx="1075671" cy="329872"/>
              </a:xfrm>
            </p:grpSpPr>
            <p:sp>
              <p:nvSpPr>
                <p:cNvPr id="58" name="Rectangle 57"/>
                <p:cNvSpPr/>
                <p:nvPr/>
              </p:nvSpPr>
              <p:spPr>
                <a:xfrm>
                  <a:off x="5012927" y="5217883"/>
                  <a:ext cx="1075670" cy="32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12926" y="5304678"/>
                  <a:ext cx="1075670" cy="165488"/>
                </a:xfrm>
                <a:prstGeom prst="rect">
                  <a:avLst/>
                </a:prstGeom>
              </p:spPr>
            </p:pic>
          </p:grpSp>
        </p:grpSp>
        <p:sp>
          <p:nvSpPr>
            <p:cNvPr id="64" name="TextBox 63"/>
            <p:cNvSpPr txBox="1"/>
            <p:nvPr/>
          </p:nvSpPr>
          <p:spPr>
            <a:xfrm rot="16200000">
              <a:off x="2699413" y="5293076"/>
              <a:ext cx="1346972" cy="400110"/>
            </a:xfrm>
            <a:prstGeom prst="rect">
              <a:avLst/>
            </a:prstGeom>
            <a:noFill/>
          </p:spPr>
          <p:txBody>
            <a:bodyPr wrap="none" rtlCol="0">
              <a:spAutoFit/>
            </a:bodyPr>
            <a:lstStyle/>
            <a:p>
              <a:r>
                <a:rPr lang="en-US" sz="2000" b="1" smtClean="0">
                  <a:solidFill>
                    <a:srgbClr val="0070C0"/>
                  </a:solidFill>
                </a:rPr>
                <a:t>Probability</a:t>
              </a:r>
              <a:endParaRPr lang="en-US" sz="2000" b="1">
                <a:solidFill>
                  <a:srgbClr val="0070C0"/>
                </a:solidFill>
              </a:endParaRPr>
            </a:p>
          </p:txBody>
        </p:sp>
        <p:sp>
          <p:nvSpPr>
            <p:cNvPr id="65" name="TextBox 64"/>
            <p:cNvSpPr txBox="1"/>
            <p:nvPr/>
          </p:nvSpPr>
          <p:spPr>
            <a:xfrm>
              <a:off x="4249402" y="5122991"/>
              <a:ext cx="476412" cy="369332"/>
            </a:xfrm>
            <a:prstGeom prst="rect">
              <a:avLst/>
            </a:prstGeom>
            <a:noFill/>
          </p:spPr>
          <p:txBody>
            <a:bodyPr wrap="none" rtlCol="0">
              <a:spAutoFit/>
            </a:bodyPr>
            <a:lstStyle/>
            <a:p>
              <a:r>
                <a:rPr lang="en-US" smtClean="0">
                  <a:solidFill>
                    <a:srgbClr val="0070C0"/>
                  </a:solidFill>
                </a:rPr>
                <a:t>0.6</a:t>
              </a:r>
              <a:endParaRPr lang="en-US">
                <a:solidFill>
                  <a:srgbClr val="0070C0"/>
                </a:solidFill>
              </a:endParaRPr>
            </a:p>
          </p:txBody>
        </p:sp>
        <p:sp>
          <p:nvSpPr>
            <p:cNvPr id="66" name="TextBox 65"/>
            <p:cNvSpPr txBox="1"/>
            <p:nvPr/>
          </p:nvSpPr>
          <p:spPr>
            <a:xfrm>
              <a:off x="4015070" y="5301176"/>
              <a:ext cx="476412" cy="369332"/>
            </a:xfrm>
            <a:prstGeom prst="rect">
              <a:avLst/>
            </a:prstGeom>
            <a:noFill/>
          </p:spPr>
          <p:txBody>
            <a:bodyPr wrap="none" rtlCol="0">
              <a:spAutoFit/>
            </a:bodyPr>
            <a:lstStyle/>
            <a:p>
              <a:r>
                <a:rPr lang="en-US" smtClean="0">
                  <a:solidFill>
                    <a:srgbClr val="0070C0"/>
                  </a:solidFill>
                </a:rPr>
                <a:t>0.3</a:t>
              </a:r>
              <a:endParaRPr lang="en-US">
                <a:solidFill>
                  <a:srgbClr val="0070C0"/>
                </a:solidFill>
              </a:endParaRPr>
            </a:p>
          </p:txBody>
        </p:sp>
        <p:sp>
          <p:nvSpPr>
            <p:cNvPr id="67" name="TextBox 66"/>
            <p:cNvSpPr txBox="1"/>
            <p:nvPr/>
          </p:nvSpPr>
          <p:spPr>
            <a:xfrm>
              <a:off x="3839801" y="5499779"/>
              <a:ext cx="476412" cy="369332"/>
            </a:xfrm>
            <a:prstGeom prst="rect">
              <a:avLst/>
            </a:prstGeom>
            <a:noFill/>
          </p:spPr>
          <p:txBody>
            <a:bodyPr wrap="none" rtlCol="0">
              <a:spAutoFit/>
            </a:bodyPr>
            <a:lstStyle/>
            <a:p>
              <a:r>
                <a:rPr lang="en-US" smtClean="0">
                  <a:solidFill>
                    <a:srgbClr val="0070C0"/>
                  </a:solidFill>
                </a:rPr>
                <a:t>0.1</a:t>
              </a:r>
              <a:endParaRPr lang="en-US">
                <a:solidFill>
                  <a:srgbClr val="0070C0"/>
                </a:solidFill>
              </a:endParaRPr>
            </a:p>
          </p:txBody>
        </p:sp>
      </p:grpSp>
      <p:grpSp>
        <p:nvGrpSpPr>
          <p:cNvPr id="7" name="Group 6"/>
          <p:cNvGrpSpPr/>
          <p:nvPr/>
        </p:nvGrpSpPr>
        <p:grpSpPr>
          <a:xfrm>
            <a:off x="7014319" y="4649417"/>
            <a:ext cx="1588315" cy="2283905"/>
            <a:chOff x="7784336" y="4488996"/>
            <a:chExt cx="1588315" cy="2283905"/>
          </a:xfrm>
        </p:grpSpPr>
        <p:grpSp>
          <p:nvGrpSpPr>
            <p:cNvPr id="69" name="Group 68"/>
            <p:cNvGrpSpPr/>
            <p:nvPr/>
          </p:nvGrpSpPr>
          <p:grpSpPr>
            <a:xfrm>
              <a:off x="8103055" y="4488996"/>
              <a:ext cx="1269596" cy="2283905"/>
              <a:chOff x="1829739" y="4439130"/>
              <a:chExt cx="1269596" cy="2469953"/>
            </a:xfrm>
          </p:grpSpPr>
          <p:graphicFrame>
            <p:nvGraphicFramePr>
              <p:cNvPr id="70" name="Content Placeholder 3"/>
              <p:cNvGraphicFramePr>
                <a:graphicFrameLocks/>
              </p:cNvGraphicFramePr>
              <p:nvPr>
                <p:extLst>
                  <p:ext uri="{D42A27DB-BD31-4B8C-83A1-F6EECF244321}">
                    <p14:modId xmlns:p14="http://schemas.microsoft.com/office/powerpoint/2010/main" val="546763515"/>
                  </p:ext>
                </p:extLst>
              </p:nvPr>
            </p:nvGraphicFramePr>
            <p:xfrm>
              <a:off x="1829739" y="5007702"/>
              <a:ext cx="1269596" cy="1901381"/>
            </p:xfrm>
            <a:graphic>
              <a:graphicData uri="http://schemas.openxmlformats.org/drawingml/2006/chart">
                <c:chart xmlns:c="http://schemas.openxmlformats.org/drawingml/2006/chart" xmlns:r="http://schemas.openxmlformats.org/officeDocument/2006/relationships" r:id="rId12"/>
              </a:graphicData>
            </a:graphic>
          </p:graphicFrame>
          <p:sp>
            <p:nvSpPr>
              <p:cNvPr id="71" name="TextBox 70"/>
              <p:cNvSpPr txBox="1"/>
              <p:nvPr/>
            </p:nvSpPr>
            <p:spPr>
              <a:xfrm>
                <a:off x="1950880" y="4439130"/>
                <a:ext cx="997389" cy="499272"/>
              </a:xfrm>
              <a:prstGeom prst="rect">
                <a:avLst/>
              </a:prstGeom>
              <a:noFill/>
            </p:spPr>
            <p:txBody>
              <a:bodyPr wrap="none" rtlCol="0">
                <a:spAutoFit/>
              </a:bodyPr>
              <a:lstStyle/>
              <a:p>
                <a:r>
                  <a:rPr lang="en-US" sz="2400" b="1" smtClean="0">
                    <a:solidFill>
                      <a:srgbClr val="FF0000"/>
                    </a:solidFill>
                  </a:rPr>
                  <a:t>User 3</a:t>
                </a:r>
                <a:endParaRPr lang="en-US" sz="2400" b="1">
                  <a:solidFill>
                    <a:srgbClr val="FF0000"/>
                  </a:solidFill>
                </a:endParaRPr>
              </a:p>
            </p:txBody>
          </p:sp>
          <p:grpSp>
            <p:nvGrpSpPr>
              <p:cNvPr id="72" name="Group 71"/>
              <p:cNvGrpSpPr/>
              <p:nvPr/>
            </p:nvGrpSpPr>
            <p:grpSpPr>
              <a:xfrm>
                <a:off x="1950880" y="5968309"/>
                <a:ext cx="1075671" cy="329872"/>
                <a:chOff x="5012926" y="5217883"/>
                <a:chExt cx="1075671" cy="329872"/>
              </a:xfrm>
            </p:grpSpPr>
            <p:sp>
              <p:nvSpPr>
                <p:cNvPr id="73" name="Rectangle 72"/>
                <p:cNvSpPr/>
                <p:nvPr/>
              </p:nvSpPr>
              <p:spPr>
                <a:xfrm>
                  <a:off x="5012927" y="5217883"/>
                  <a:ext cx="1075670" cy="32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4" name="Picture 7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12926" y="5304678"/>
                  <a:ext cx="1075670" cy="165488"/>
                </a:xfrm>
                <a:prstGeom prst="rect">
                  <a:avLst/>
                </a:prstGeom>
              </p:spPr>
            </p:pic>
          </p:grpSp>
        </p:grpSp>
        <p:sp>
          <p:nvSpPr>
            <p:cNvPr id="75" name="TextBox 74"/>
            <p:cNvSpPr txBox="1"/>
            <p:nvPr/>
          </p:nvSpPr>
          <p:spPr>
            <a:xfrm rot="16200000">
              <a:off x="7310905" y="5161220"/>
              <a:ext cx="1346972" cy="400110"/>
            </a:xfrm>
            <a:prstGeom prst="rect">
              <a:avLst/>
            </a:prstGeom>
            <a:noFill/>
          </p:spPr>
          <p:txBody>
            <a:bodyPr wrap="none" rtlCol="0">
              <a:spAutoFit/>
            </a:bodyPr>
            <a:lstStyle/>
            <a:p>
              <a:r>
                <a:rPr lang="en-US" sz="2000" b="1" smtClean="0">
                  <a:solidFill>
                    <a:srgbClr val="FF0000"/>
                  </a:solidFill>
                </a:rPr>
                <a:t>Probability</a:t>
              </a:r>
              <a:endParaRPr lang="en-US" sz="2000" b="1">
                <a:solidFill>
                  <a:srgbClr val="FF0000"/>
                </a:solidFill>
              </a:endParaRPr>
            </a:p>
          </p:txBody>
        </p:sp>
        <p:sp>
          <p:nvSpPr>
            <p:cNvPr id="76" name="TextBox 75"/>
            <p:cNvSpPr txBox="1"/>
            <p:nvPr/>
          </p:nvSpPr>
          <p:spPr>
            <a:xfrm>
              <a:off x="8138825" y="4879537"/>
              <a:ext cx="476412" cy="369332"/>
            </a:xfrm>
            <a:prstGeom prst="rect">
              <a:avLst/>
            </a:prstGeom>
            <a:noFill/>
          </p:spPr>
          <p:txBody>
            <a:bodyPr wrap="none" rtlCol="0">
              <a:spAutoFit/>
            </a:bodyPr>
            <a:lstStyle/>
            <a:p>
              <a:r>
                <a:rPr lang="en-US" smtClean="0">
                  <a:solidFill>
                    <a:srgbClr val="FF0000"/>
                  </a:solidFill>
                </a:rPr>
                <a:t>0.7</a:t>
              </a:r>
              <a:endParaRPr lang="en-US">
                <a:solidFill>
                  <a:srgbClr val="FF0000"/>
                </a:solidFill>
              </a:endParaRPr>
            </a:p>
          </p:txBody>
        </p:sp>
        <p:sp>
          <p:nvSpPr>
            <p:cNvPr id="77" name="TextBox 76"/>
            <p:cNvSpPr txBox="1"/>
            <p:nvPr/>
          </p:nvSpPr>
          <p:spPr>
            <a:xfrm>
              <a:off x="8412801" y="5197012"/>
              <a:ext cx="476412" cy="369332"/>
            </a:xfrm>
            <a:prstGeom prst="rect">
              <a:avLst/>
            </a:prstGeom>
            <a:noFill/>
          </p:spPr>
          <p:txBody>
            <a:bodyPr wrap="none" rtlCol="0">
              <a:spAutoFit/>
            </a:bodyPr>
            <a:lstStyle/>
            <a:p>
              <a:r>
                <a:rPr lang="en-US" smtClean="0">
                  <a:solidFill>
                    <a:srgbClr val="FF0000"/>
                  </a:solidFill>
                </a:rPr>
                <a:t>0.3</a:t>
              </a:r>
              <a:endParaRPr lang="en-US">
                <a:solidFill>
                  <a:srgbClr val="FF0000"/>
                </a:solidFill>
              </a:endParaRPr>
            </a:p>
          </p:txBody>
        </p:sp>
      </p:grpSp>
    </p:spTree>
    <p:extLst>
      <p:ext uri="{BB962C8B-B14F-4D97-AF65-F5344CB8AC3E}">
        <p14:creationId xmlns:p14="http://schemas.microsoft.com/office/powerpoint/2010/main" val="13088702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2" y="28243"/>
            <a:ext cx="11471822" cy="1124696"/>
          </a:xfrm>
        </p:spPr>
        <p:txBody>
          <a:bodyPr>
            <a:normAutofit/>
          </a:bodyPr>
          <a:lstStyle/>
          <a:p>
            <a:r>
              <a:rPr lang="en-US" smtClean="0"/>
              <a:t>Anomaly Detection: Theory vs. Practice</a:t>
            </a:r>
            <a:endParaRPr lang="en-US"/>
          </a:p>
        </p:txBody>
      </p:sp>
      <p:sp>
        <p:nvSpPr>
          <p:cNvPr id="5" name="Content Placeholder 3"/>
          <p:cNvSpPr txBox="1">
            <a:spLocks/>
          </p:cNvSpPr>
          <p:nvPr/>
        </p:nvSpPr>
        <p:spPr>
          <a:xfrm>
            <a:off x="6337672" y="1300692"/>
            <a:ext cx="5144434" cy="555692"/>
          </a:xfrm>
          <a:prstGeom prst="rect">
            <a:avLst/>
          </a:prstGeom>
          <a:solidFill>
            <a:schemeClr val="accent2">
              <a:lumMod val="60000"/>
              <a:lumOff val="40000"/>
            </a:schemeClr>
          </a:solidFill>
          <a:ln>
            <a:solidFill>
              <a:schemeClr val="accent1">
                <a:shade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b="1"/>
              <a:t>Real-World Challenges</a:t>
            </a:r>
          </a:p>
        </p:txBody>
      </p:sp>
      <p:sp>
        <p:nvSpPr>
          <p:cNvPr id="7" name="Content Placeholder 3"/>
          <p:cNvSpPr txBox="1">
            <a:spLocks/>
          </p:cNvSpPr>
          <p:nvPr/>
        </p:nvSpPr>
        <p:spPr>
          <a:xfrm>
            <a:off x="243069" y="1328276"/>
            <a:ext cx="4589641" cy="528108"/>
          </a:xfrm>
          <a:prstGeom prst="rect">
            <a:avLst/>
          </a:prstGeom>
          <a:solidFill>
            <a:srgbClr val="00B0F0"/>
          </a:solidFill>
          <a:ln>
            <a:solidFill>
              <a:schemeClr val="accent1">
                <a:shade val="50000"/>
              </a:schemeClr>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b="1"/>
              <a:t>Standard Approaches</a:t>
            </a:r>
          </a:p>
        </p:txBody>
      </p:sp>
      <p:sp>
        <p:nvSpPr>
          <p:cNvPr id="11" name="TextBox 10"/>
          <p:cNvSpPr txBox="1"/>
          <p:nvPr/>
        </p:nvSpPr>
        <p:spPr>
          <a:xfrm>
            <a:off x="9791155" y="3613478"/>
            <a:ext cx="2369209" cy="461665"/>
          </a:xfrm>
          <a:prstGeom prst="rect">
            <a:avLst/>
          </a:prstGeom>
          <a:noFill/>
        </p:spPr>
        <p:txBody>
          <a:bodyPr wrap="square" rtlCol="0">
            <a:spAutoFit/>
          </a:bodyPr>
          <a:lstStyle/>
          <a:p>
            <a:r>
              <a:rPr lang="en-US" sz="2400" b="1" smtClean="0"/>
              <a:t>Streaming Data</a:t>
            </a:r>
            <a:endParaRPr lang="en-US" sz="2400" b="1"/>
          </a:p>
        </p:txBody>
      </p:sp>
      <p:sp>
        <p:nvSpPr>
          <p:cNvPr id="15" name="TextBox 14"/>
          <p:cNvSpPr txBox="1"/>
          <p:nvPr/>
        </p:nvSpPr>
        <p:spPr>
          <a:xfrm>
            <a:off x="6815832" y="3513610"/>
            <a:ext cx="2170848" cy="830997"/>
          </a:xfrm>
          <a:prstGeom prst="rect">
            <a:avLst/>
          </a:prstGeom>
          <a:noFill/>
        </p:spPr>
        <p:txBody>
          <a:bodyPr wrap="square" rtlCol="0">
            <a:spAutoFit/>
          </a:bodyPr>
          <a:lstStyle/>
          <a:p>
            <a:r>
              <a:rPr lang="en-US" sz="2400" b="1" smtClean="0"/>
              <a:t>Heterogeneous Data</a:t>
            </a:r>
            <a:endParaRPr lang="en-US" sz="2400" b="1"/>
          </a:p>
        </p:txBody>
      </p:sp>
      <p:sp>
        <p:nvSpPr>
          <p:cNvPr id="17" name="TextBox 16"/>
          <p:cNvSpPr txBox="1"/>
          <p:nvPr/>
        </p:nvSpPr>
        <p:spPr>
          <a:xfrm>
            <a:off x="9807197" y="4339900"/>
            <a:ext cx="2335464" cy="830997"/>
          </a:xfrm>
          <a:prstGeom prst="rect">
            <a:avLst/>
          </a:prstGeom>
          <a:noFill/>
        </p:spPr>
        <p:txBody>
          <a:bodyPr wrap="square" rtlCol="0">
            <a:spAutoFit/>
          </a:bodyPr>
          <a:lstStyle/>
          <a:p>
            <a:r>
              <a:rPr lang="en-US" sz="2400" b="1" smtClean="0"/>
              <a:t>Adversarial</a:t>
            </a:r>
          </a:p>
          <a:p>
            <a:r>
              <a:rPr lang="en-US" sz="2400" b="1"/>
              <a:t>Robustness</a:t>
            </a:r>
          </a:p>
        </p:txBody>
      </p:sp>
      <p:sp>
        <p:nvSpPr>
          <p:cNvPr id="19" name="TextBox 18"/>
          <p:cNvSpPr txBox="1"/>
          <p:nvPr/>
        </p:nvSpPr>
        <p:spPr>
          <a:xfrm>
            <a:off x="9776846" y="2680193"/>
            <a:ext cx="2677941" cy="461665"/>
          </a:xfrm>
          <a:prstGeom prst="rect">
            <a:avLst/>
          </a:prstGeom>
          <a:noFill/>
        </p:spPr>
        <p:txBody>
          <a:bodyPr wrap="square" rtlCol="0">
            <a:spAutoFit/>
          </a:bodyPr>
          <a:lstStyle/>
          <a:p>
            <a:r>
              <a:rPr lang="en-US" sz="2400" b="1"/>
              <a:t>Time Series</a:t>
            </a:r>
          </a:p>
        </p:txBody>
      </p:sp>
      <p:sp>
        <p:nvSpPr>
          <p:cNvPr id="21" name="TextBox 20"/>
          <p:cNvSpPr txBox="1"/>
          <p:nvPr/>
        </p:nvSpPr>
        <p:spPr>
          <a:xfrm>
            <a:off x="9808385" y="5398148"/>
            <a:ext cx="2430336" cy="461665"/>
          </a:xfrm>
          <a:prstGeom prst="rect">
            <a:avLst/>
          </a:prstGeom>
          <a:noFill/>
        </p:spPr>
        <p:txBody>
          <a:bodyPr wrap="square" rtlCol="0">
            <a:spAutoFit/>
          </a:bodyPr>
          <a:lstStyle/>
          <a:p>
            <a:r>
              <a:rPr lang="en-US" sz="2400" b="1" smtClean="0"/>
              <a:t>Group Anomalies</a:t>
            </a:r>
            <a:endParaRPr lang="en-US" sz="2400" b="1"/>
          </a:p>
        </p:txBody>
      </p:sp>
      <p:sp>
        <p:nvSpPr>
          <p:cNvPr id="23" name="TextBox 22"/>
          <p:cNvSpPr txBox="1"/>
          <p:nvPr/>
        </p:nvSpPr>
        <p:spPr>
          <a:xfrm>
            <a:off x="6807612" y="4499355"/>
            <a:ext cx="2430127" cy="461665"/>
          </a:xfrm>
          <a:prstGeom prst="rect">
            <a:avLst/>
          </a:prstGeom>
          <a:noFill/>
        </p:spPr>
        <p:txBody>
          <a:bodyPr wrap="square" rtlCol="0">
            <a:spAutoFit/>
          </a:bodyPr>
          <a:lstStyle/>
          <a:p>
            <a:r>
              <a:rPr lang="en-US" sz="2400" b="1" smtClean="0"/>
              <a:t>Interpretability</a:t>
            </a:r>
            <a:endParaRPr lang="en-US" sz="2400" b="1"/>
          </a:p>
        </p:txBody>
      </p:sp>
      <p:sp>
        <p:nvSpPr>
          <p:cNvPr id="28" name="TextBox 27"/>
          <p:cNvSpPr txBox="1"/>
          <p:nvPr/>
        </p:nvSpPr>
        <p:spPr>
          <a:xfrm>
            <a:off x="6796973" y="2656864"/>
            <a:ext cx="2847695" cy="461665"/>
          </a:xfrm>
          <a:prstGeom prst="rect">
            <a:avLst/>
          </a:prstGeom>
          <a:noFill/>
        </p:spPr>
        <p:txBody>
          <a:bodyPr wrap="square" rtlCol="0">
            <a:spAutoFit/>
          </a:bodyPr>
          <a:lstStyle/>
          <a:p>
            <a:r>
              <a:rPr lang="en-US" sz="2400" b="1" smtClean="0"/>
              <a:t>Graph Data</a:t>
            </a:r>
            <a:endParaRPr lang="en-US" sz="2400" b="1"/>
          </a:p>
        </p:txBody>
      </p:sp>
      <p:sp>
        <p:nvSpPr>
          <p:cNvPr id="31" name="TextBox 30"/>
          <p:cNvSpPr txBox="1"/>
          <p:nvPr/>
        </p:nvSpPr>
        <p:spPr>
          <a:xfrm>
            <a:off x="6807611" y="5208861"/>
            <a:ext cx="2309855" cy="830997"/>
          </a:xfrm>
          <a:prstGeom prst="rect">
            <a:avLst/>
          </a:prstGeom>
          <a:noFill/>
        </p:spPr>
        <p:txBody>
          <a:bodyPr wrap="square" rtlCol="0">
            <a:spAutoFit/>
          </a:bodyPr>
          <a:lstStyle/>
          <a:p>
            <a:r>
              <a:rPr lang="en-US" sz="2400" b="1" smtClean="0"/>
              <a:t>User Feedback / Preferences</a:t>
            </a:r>
            <a:endParaRPr lang="en-US" sz="2400" b="1"/>
          </a:p>
        </p:txBody>
      </p:sp>
      <p:grpSp>
        <p:nvGrpSpPr>
          <p:cNvPr id="3" name="Group 2"/>
          <p:cNvGrpSpPr>
            <a:grpSpLocks noChangeAspect="1"/>
          </p:cNvGrpSpPr>
          <p:nvPr/>
        </p:nvGrpSpPr>
        <p:grpSpPr>
          <a:xfrm>
            <a:off x="1310953" y="2264039"/>
            <a:ext cx="3531580" cy="1784256"/>
            <a:chOff x="756388" y="2518292"/>
            <a:chExt cx="5645871" cy="2852456"/>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6388" y="2518292"/>
              <a:ext cx="3430829" cy="2710343"/>
            </a:xfrm>
            <a:prstGeom prst="rect">
              <a:avLst/>
            </a:prstGeom>
          </p:spPr>
        </p:pic>
        <p:sp>
          <p:nvSpPr>
            <p:cNvPr id="20" name="Rectangle 19"/>
            <p:cNvSpPr/>
            <p:nvPr/>
          </p:nvSpPr>
          <p:spPr>
            <a:xfrm>
              <a:off x="3114930" y="3348250"/>
              <a:ext cx="430411" cy="415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3480416" y="4031796"/>
              <a:ext cx="548640" cy="54864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756388" y="4632693"/>
              <a:ext cx="5645871" cy="738055"/>
            </a:xfrm>
            <a:prstGeom prst="rect">
              <a:avLst/>
            </a:prstGeom>
            <a:noFill/>
          </p:spPr>
          <p:txBody>
            <a:bodyPr wrap="square" rtlCol="0">
              <a:spAutoFit/>
            </a:bodyPr>
            <a:lstStyle/>
            <a:p>
              <a:r>
                <a:rPr lang="en-US" sz="2400" b="1" smtClean="0"/>
                <a:t>Outlier Detection</a:t>
              </a:r>
              <a:endParaRPr lang="en-US" sz="2400" b="1"/>
            </a:p>
          </p:txBody>
        </p:sp>
      </p:grpSp>
      <p:sp>
        <p:nvSpPr>
          <p:cNvPr id="6" name="Oval 5"/>
          <p:cNvSpPr/>
          <p:nvPr/>
        </p:nvSpPr>
        <p:spPr>
          <a:xfrm>
            <a:off x="1415896" y="5103899"/>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591698" y="5057852"/>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770238" y="5112389"/>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948778" y="5032201"/>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24938" y="4631596"/>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300740" y="4612981"/>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79280" y="4649230"/>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657820" y="4596474"/>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33622" y="4585368"/>
            <a:ext cx="109728" cy="10972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082258" y="4462207"/>
            <a:ext cx="0" cy="955023"/>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310953" y="5439699"/>
            <a:ext cx="2513360" cy="459232"/>
          </a:xfrm>
          <a:prstGeom prst="rect">
            <a:avLst/>
          </a:prstGeom>
          <a:noFill/>
        </p:spPr>
        <p:txBody>
          <a:bodyPr wrap="square" rtlCol="0">
            <a:spAutoFit/>
          </a:bodyPr>
          <a:lstStyle/>
          <a:p>
            <a:r>
              <a:rPr lang="en-US" sz="2400" b="1"/>
              <a:t>Change </a:t>
            </a:r>
            <a:r>
              <a:rPr lang="en-US" sz="2400" b="1" smtClean="0"/>
              <a:t>Detection</a:t>
            </a:r>
            <a:endParaRPr lang="en-US" sz="2400" b="1"/>
          </a:p>
        </p:txBody>
      </p:sp>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7799" y="2598169"/>
            <a:ext cx="640080" cy="640080"/>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1930" y="2645588"/>
            <a:ext cx="539947" cy="539947"/>
          </a:xfrm>
          <a:prstGeom prst="rect">
            <a:avLst/>
          </a:prstGeom>
        </p:spPr>
      </p:pic>
      <p:pic>
        <p:nvPicPr>
          <p:cNvPr id="46" name="Picture 4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94857" y="4472371"/>
            <a:ext cx="552628" cy="552628"/>
          </a:xfrm>
          <a:prstGeom prst="rect">
            <a:avLst/>
          </a:prstGeom>
        </p:spPr>
      </p:pic>
      <p:pic>
        <p:nvPicPr>
          <p:cNvPr id="12" name="Picture 11"/>
          <p:cNvPicPr>
            <a:picLocks noChangeAspect="1"/>
          </p:cNvPicPr>
          <p:nvPr/>
        </p:nvPicPr>
        <p:blipFill>
          <a:blip r:embed="rId7"/>
          <a:stretch>
            <a:fillRect/>
          </a:stretch>
        </p:blipFill>
        <p:spPr>
          <a:xfrm>
            <a:off x="6183495" y="5299002"/>
            <a:ext cx="583781" cy="583781"/>
          </a:xfrm>
          <a:prstGeom prst="rect">
            <a:avLst/>
          </a:prstGeom>
        </p:spPr>
      </p:pic>
      <p:pic>
        <p:nvPicPr>
          <p:cNvPr id="24" name="Picture 23"/>
          <p:cNvPicPr>
            <a:picLocks noChangeAspect="1"/>
          </p:cNvPicPr>
          <p:nvPr/>
        </p:nvPicPr>
        <p:blipFill>
          <a:blip r:embed="rId8"/>
          <a:stretch>
            <a:fillRect/>
          </a:stretch>
        </p:blipFill>
        <p:spPr>
          <a:xfrm>
            <a:off x="9132763" y="3610637"/>
            <a:ext cx="542697" cy="542697"/>
          </a:xfrm>
          <a:prstGeom prst="rect">
            <a:avLst/>
          </a:prstGeom>
        </p:spPr>
      </p:pic>
      <p:pic>
        <p:nvPicPr>
          <p:cNvPr id="26" name="Picture 25"/>
          <p:cNvPicPr>
            <a:picLocks noChangeAspect="1"/>
          </p:cNvPicPr>
          <p:nvPr/>
        </p:nvPicPr>
        <p:blipFill>
          <a:blip r:embed="rId9"/>
          <a:stretch>
            <a:fillRect/>
          </a:stretch>
        </p:blipFill>
        <p:spPr>
          <a:xfrm>
            <a:off x="9123193" y="5349666"/>
            <a:ext cx="558273" cy="558273"/>
          </a:xfrm>
          <a:prstGeom prst="rect">
            <a:avLst/>
          </a:prstGeom>
        </p:spPr>
      </p:pic>
      <p:pic>
        <p:nvPicPr>
          <p:cNvPr id="48" name="Picture 47"/>
          <p:cNvPicPr>
            <a:picLocks noChangeAspect="1"/>
          </p:cNvPicPr>
          <p:nvPr/>
        </p:nvPicPr>
        <p:blipFill>
          <a:blip r:embed="rId10"/>
          <a:stretch>
            <a:fillRect/>
          </a:stretch>
        </p:blipFill>
        <p:spPr>
          <a:xfrm>
            <a:off x="6199083" y="3560234"/>
            <a:ext cx="438282" cy="438282"/>
          </a:xfrm>
          <a:prstGeom prst="rect">
            <a:avLst/>
          </a:prstGeom>
        </p:spPr>
      </p:pic>
      <p:pic>
        <p:nvPicPr>
          <p:cNvPr id="49" name="Picture 48"/>
          <p:cNvPicPr>
            <a:picLocks noChangeAspect="1"/>
          </p:cNvPicPr>
          <p:nvPr/>
        </p:nvPicPr>
        <p:blipFill rotWithShape="1">
          <a:blip r:embed="rId11"/>
          <a:srcRect b="61456"/>
          <a:stretch/>
        </p:blipFill>
        <p:spPr>
          <a:xfrm>
            <a:off x="6064230" y="3995371"/>
            <a:ext cx="651642" cy="251168"/>
          </a:xfrm>
          <a:prstGeom prst="rect">
            <a:avLst/>
          </a:prstGeom>
        </p:spPr>
      </p:pic>
      <p:pic>
        <p:nvPicPr>
          <p:cNvPr id="50" name="Picture 4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50466" y="4479820"/>
            <a:ext cx="512581" cy="512581"/>
          </a:xfrm>
          <a:prstGeom prst="rect">
            <a:avLst/>
          </a:prstGeom>
        </p:spPr>
      </p:pic>
      <p:cxnSp>
        <p:nvCxnSpPr>
          <p:cNvPr id="56" name="Straight Connector 55"/>
          <p:cNvCxnSpPr/>
          <p:nvPr/>
        </p:nvCxnSpPr>
        <p:spPr>
          <a:xfrm>
            <a:off x="5265019" y="1152939"/>
            <a:ext cx="0" cy="516765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8" name="Left-Right Arrow 57"/>
          <p:cNvSpPr/>
          <p:nvPr/>
        </p:nvSpPr>
        <p:spPr>
          <a:xfrm>
            <a:off x="4487620" y="3816566"/>
            <a:ext cx="1432201" cy="798014"/>
          </a:xfrm>
          <a:prstGeom prst="leftRightArrow">
            <a:avLst>
              <a:gd name="adj1" fmla="val 54020"/>
              <a:gd name="adj2" fmla="val 52010"/>
            </a:avLst>
          </a:prstGeom>
          <a:solidFill>
            <a:srgbClr val="94C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4829445" y="3931694"/>
            <a:ext cx="1259002" cy="523220"/>
          </a:xfrm>
          <a:prstGeom prst="rect">
            <a:avLst/>
          </a:prstGeom>
          <a:noFill/>
        </p:spPr>
        <p:txBody>
          <a:bodyPr wrap="square" rtlCol="0">
            <a:spAutoFit/>
          </a:bodyPr>
          <a:lstStyle/>
          <a:p>
            <a:r>
              <a:rPr lang="en-US" sz="2800" b="1" smtClean="0"/>
              <a:t>Gap</a:t>
            </a:r>
            <a:endParaRPr lang="en-US" sz="2800" b="1"/>
          </a:p>
        </p:txBody>
      </p:sp>
      <p:sp>
        <p:nvSpPr>
          <p:cNvPr id="60" name="Rounded Rectangle 59"/>
          <p:cNvSpPr/>
          <p:nvPr/>
        </p:nvSpPr>
        <p:spPr>
          <a:xfrm>
            <a:off x="5944215" y="2482321"/>
            <a:ext cx="5660125" cy="874851"/>
          </a:xfrm>
          <a:prstGeom prst="round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0234135" y="1952318"/>
            <a:ext cx="1908526" cy="461665"/>
          </a:xfrm>
          <a:prstGeom prst="rect">
            <a:avLst/>
          </a:prstGeom>
          <a:noFill/>
        </p:spPr>
        <p:txBody>
          <a:bodyPr wrap="square" rtlCol="0">
            <a:spAutoFit/>
          </a:bodyPr>
          <a:lstStyle/>
          <a:p>
            <a:r>
              <a:rPr lang="en-US" sz="2400" b="1" smtClean="0">
                <a:solidFill>
                  <a:srgbClr val="00B050"/>
                </a:solidFill>
              </a:rPr>
              <a:t>Thesis Focus</a:t>
            </a:r>
            <a:endParaRPr lang="en-US" sz="2400" b="1">
              <a:solidFill>
                <a:srgbClr val="00B050"/>
              </a:solidFill>
            </a:endParaRPr>
          </a:p>
        </p:txBody>
      </p:sp>
    </p:spTree>
    <p:extLst>
      <p:ext uri="{BB962C8B-B14F-4D97-AF65-F5344CB8AC3E}">
        <p14:creationId xmlns:p14="http://schemas.microsoft.com/office/powerpoint/2010/main" val="11063550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a:t>
            </a:r>
            <a:endParaRPr lang="en-US"/>
          </a:p>
        </p:txBody>
      </p:sp>
      <p:graphicFrame>
        <p:nvGraphicFramePr>
          <p:cNvPr id="28" name="Content Placeholder 3"/>
          <p:cNvGraphicFramePr>
            <a:graphicFrameLocks/>
          </p:cNvGraphicFramePr>
          <p:nvPr>
            <p:extLst>
              <p:ext uri="{D42A27DB-BD31-4B8C-83A1-F6EECF244321}">
                <p14:modId xmlns:p14="http://schemas.microsoft.com/office/powerpoint/2010/main" val="704899973"/>
              </p:ext>
            </p:extLst>
          </p:nvPr>
        </p:nvGraphicFramePr>
        <p:xfrm>
          <a:off x="1081074" y="4353217"/>
          <a:ext cx="1408849" cy="14506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ontent Placeholder 3"/>
          <p:cNvGraphicFramePr>
            <a:graphicFrameLocks/>
          </p:cNvGraphicFramePr>
          <p:nvPr>
            <p:extLst>
              <p:ext uri="{D42A27DB-BD31-4B8C-83A1-F6EECF244321}">
                <p14:modId xmlns:p14="http://schemas.microsoft.com/office/powerpoint/2010/main" val="1334377142"/>
              </p:ext>
            </p:extLst>
          </p:nvPr>
        </p:nvGraphicFramePr>
        <p:xfrm>
          <a:off x="2945372" y="4353217"/>
          <a:ext cx="1408849" cy="1450627"/>
        </p:xfrm>
        <a:graphic>
          <a:graphicData uri="http://schemas.openxmlformats.org/drawingml/2006/chart">
            <c:chart xmlns:c="http://schemas.openxmlformats.org/drawingml/2006/chart" xmlns:r="http://schemas.openxmlformats.org/officeDocument/2006/relationships" r:id="rId4"/>
          </a:graphicData>
        </a:graphic>
      </p:graphicFrame>
      <p:sp>
        <p:nvSpPr>
          <p:cNvPr id="33" name="TextBox 32"/>
          <p:cNvSpPr txBox="1"/>
          <p:nvPr/>
        </p:nvSpPr>
        <p:spPr>
          <a:xfrm>
            <a:off x="671955" y="5873605"/>
            <a:ext cx="4400711" cy="461665"/>
          </a:xfrm>
          <a:prstGeom prst="rect">
            <a:avLst/>
          </a:prstGeom>
          <a:noFill/>
        </p:spPr>
        <p:txBody>
          <a:bodyPr wrap="square" rtlCol="0">
            <a:spAutoFit/>
          </a:bodyPr>
          <a:lstStyle/>
          <a:p>
            <a:pPr algn="ctr"/>
            <a:r>
              <a:rPr lang="en-US" sz="2400" b="1" smtClean="0">
                <a:solidFill>
                  <a:srgbClr val="000000"/>
                </a:solidFill>
              </a:rPr>
              <a:t>Time difference distributions</a:t>
            </a:r>
            <a:endParaRPr lang="en-US" sz="2400" b="1">
              <a:solidFill>
                <a:srgbClr val="000000"/>
              </a:solidFill>
            </a:endParaRPr>
          </a:p>
        </p:txBody>
      </p:sp>
      <p:sp>
        <p:nvSpPr>
          <p:cNvPr id="34" name="TextBox 33"/>
          <p:cNvSpPr txBox="1"/>
          <p:nvPr/>
        </p:nvSpPr>
        <p:spPr>
          <a:xfrm>
            <a:off x="4875082" y="5595200"/>
            <a:ext cx="4971063" cy="461665"/>
          </a:xfrm>
          <a:prstGeom prst="rect">
            <a:avLst/>
          </a:prstGeom>
          <a:noFill/>
        </p:spPr>
        <p:txBody>
          <a:bodyPr wrap="square" rtlCol="0">
            <a:spAutoFit/>
          </a:bodyPr>
          <a:lstStyle/>
          <a:p>
            <a:pPr algn="ctr"/>
            <a:r>
              <a:rPr lang="en-US" sz="2400" b="1" smtClean="0">
                <a:solidFill>
                  <a:srgbClr val="000000"/>
                </a:solidFill>
              </a:rPr>
              <a:t>Time difference distributions</a:t>
            </a:r>
            <a:endParaRPr lang="en-US" sz="2400" b="1">
              <a:solidFill>
                <a:srgbClr val="000000"/>
              </a:solidFill>
            </a:endParaRPr>
          </a:p>
        </p:txBody>
      </p:sp>
      <p:sp>
        <p:nvSpPr>
          <p:cNvPr id="35" name="TextBox 34"/>
          <p:cNvSpPr txBox="1"/>
          <p:nvPr/>
        </p:nvSpPr>
        <p:spPr>
          <a:xfrm>
            <a:off x="159109" y="1975417"/>
            <a:ext cx="11548001" cy="523220"/>
          </a:xfrm>
          <a:prstGeom prst="rect">
            <a:avLst/>
          </a:prstGeom>
          <a:noFill/>
        </p:spPr>
        <p:txBody>
          <a:bodyPr wrap="square" rtlCol="0">
            <a:spAutoFit/>
          </a:bodyPr>
          <a:lstStyle/>
          <a:p>
            <a:r>
              <a:rPr lang="en-US" sz="2800" smtClean="0"/>
              <a:t>User clusters jointly explain both rating and temporal behavior</a:t>
            </a:r>
            <a:endParaRPr lang="en-US" sz="2800"/>
          </a:p>
        </p:txBody>
      </p:sp>
      <p:sp>
        <p:nvSpPr>
          <p:cNvPr id="42" name="TextBox 41"/>
          <p:cNvSpPr txBox="1"/>
          <p:nvPr/>
        </p:nvSpPr>
        <p:spPr>
          <a:xfrm>
            <a:off x="1380861" y="4597999"/>
            <a:ext cx="998290" cy="461665"/>
          </a:xfrm>
          <a:prstGeom prst="rect">
            <a:avLst/>
          </a:prstGeom>
          <a:noFill/>
        </p:spPr>
        <p:txBody>
          <a:bodyPr wrap="none" rtlCol="0">
            <a:spAutoFit/>
          </a:bodyPr>
          <a:lstStyle/>
          <a:p>
            <a:r>
              <a:rPr lang="en-US" sz="2400" b="1" smtClean="0">
                <a:solidFill>
                  <a:srgbClr val="0070C0"/>
                </a:solidFill>
              </a:rPr>
              <a:t>User 1</a:t>
            </a:r>
            <a:endParaRPr lang="en-US" sz="2400" b="1">
              <a:solidFill>
                <a:srgbClr val="0070C0"/>
              </a:solidFill>
            </a:endParaRPr>
          </a:p>
        </p:txBody>
      </p:sp>
      <p:sp>
        <p:nvSpPr>
          <p:cNvPr id="43" name="TextBox 42"/>
          <p:cNvSpPr txBox="1"/>
          <p:nvPr/>
        </p:nvSpPr>
        <p:spPr>
          <a:xfrm>
            <a:off x="3190724" y="4659079"/>
            <a:ext cx="998290" cy="461665"/>
          </a:xfrm>
          <a:prstGeom prst="rect">
            <a:avLst/>
          </a:prstGeom>
          <a:noFill/>
        </p:spPr>
        <p:txBody>
          <a:bodyPr wrap="none" rtlCol="0">
            <a:spAutoFit/>
          </a:bodyPr>
          <a:lstStyle/>
          <a:p>
            <a:r>
              <a:rPr lang="en-US" sz="2400" b="1" smtClean="0">
                <a:solidFill>
                  <a:srgbClr val="0070C0"/>
                </a:solidFill>
              </a:rPr>
              <a:t>User 2</a:t>
            </a:r>
            <a:endParaRPr lang="en-US" sz="2400" b="1">
              <a:solidFill>
                <a:srgbClr val="0070C0"/>
              </a:solidFill>
            </a:endParaRPr>
          </a:p>
        </p:txBody>
      </p:sp>
      <p:sp>
        <p:nvSpPr>
          <p:cNvPr id="44" name="TextBox 43"/>
          <p:cNvSpPr txBox="1"/>
          <p:nvPr/>
        </p:nvSpPr>
        <p:spPr>
          <a:xfrm>
            <a:off x="6745750" y="4592547"/>
            <a:ext cx="998290" cy="461665"/>
          </a:xfrm>
          <a:prstGeom prst="rect">
            <a:avLst/>
          </a:prstGeom>
          <a:noFill/>
        </p:spPr>
        <p:txBody>
          <a:bodyPr wrap="none" rtlCol="0">
            <a:spAutoFit/>
          </a:bodyPr>
          <a:lstStyle/>
          <a:p>
            <a:r>
              <a:rPr lang="en-US" sz="2400" b="1" smtClean="0">
                <a:solidFill>
                  <a:srgbClr val="FF0000"/>
                </a:solidFill>
              </a:rPr>
              <a:t>User 3</a:t>
            </a:r>
            <a:endParaRPr lang="en-US" sz="2400" b="1">
              <a:solidFill>
                <a:srgbClr val="FF0000"/>
              </a:solidFill>
            </a:endParaRPr>
          </a:p>
        </p:txBody>
      </p:sp>
      <p:graphicFrame>
        <p:nvGraphicFramePr>
          <p:cNvPr id="48" name="Content Placeholder 3"/>
          <p:cNvGraphicFramePr>
            <a:graphicFrameLocks/>
          </p:cNvGraphicFramePr>
          <p:nvPr>
            <p:extLst>
              <p:ext uri="{D42A27DB-BD31-4B8C-83A1-F6EECF244321}">
                <p14:modId xmlns:p14="http://schemas.microsoft.com/office/powerpoint/2010/main" val="1309263432"/>
              </p:ext>
            </p:extLst>
          </p:nvPr>
        </p:nvGraphicFramePr>
        <p:xfrm>
          <a:off x="6233685" y="4281029"/>
          <a:ext cx="1408849" cy="1450627"/>
        </p:xfrm>
        <a:graphic>
          <a:graphicData uri="http://schemas.openxmlformats.org/drawingml/2006/chart">
            <c:chart xmlns:c="http://schemas.openxmlformats.org/drawingml/2006/chart" xmlns:r="http://schemas.openxmlformats.org/officeDocument/2006/relationships" r:id="rId5"/>
          </a:graphicData>
        </a:graphic>
      </p:graphicFrame>
      <p:cxnSp>
        <p:nvCxnSpPr>
          <p:cNvPr id="31" name="Straight Connector 30"/>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50"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55" name="TextBox 54"/>
          <p:cNvSpPr txBox="1"/>
          <p:nvPr/>
        </p:nvSpPr>
        <p:spPr>
          <a:xfrm>
            <a:off x="1533442" y="2997392"/>
            <a:ext cx="2471061" cy="523220"/>
          </a:xfrm>
          <a:prstGeom prst="rect">
            <a:avLst/>
          </a:prstGeom>
          <a:noFill/>
        </p:spPr>
        <p:txBody>
          <a:bodyPr wrap="none" rtlCol="0">
            <a:spAutoFit/>
          </a:bodyPr>
          <a:lstStyle/>
          <a:p>
            <a:r>
              <a:rPr lang="en-US" sz="2800" b="1" smtClean="0">
                <a:solidFill>
                  <a:srgbClr val="0070C0"/>
                </a:solidFill>
              </a:rPr>
              <a:t>“Lenient users”</a:t>
            </a:r>
            <a:endParaRPr lang="en-US" sz="2800" b="1">
              <a:solidFill>
                <a:srgbClr val="0070C0"/>
              </a:solidFill>
            </a:endParaRPr>
          </a:p>
        </p:txBody>
      </p:sp>
      <p:sp>
        <p:nvSpPr>
          <p:cNvPr id="56" name="TextBox 55"/>
          <p:cNvSpPr txBox="1"/>
          <p:nvPr/>
        </p:nvSpPr>
        <p:spPr>
          <a:xfrm>
            <a:off x="5882381" y="2998945"/>
            <a:ext cx="2358851" cy="523220"/>
          </a:xfrm>
          <a:prstGeom prst="rect">
            <a:avLst/>
          </a:prstGeom>
          <a:noFill/>
        </p:spPr>
        <p:txBody>
          <a:bodyPr wrap="none" rtlCol="0">
            <a:spAutoFit/>
          </a:bodyPr>
          <a:lstStyle/>
          <a:p>
            <a:r>
              <a:rPr lang="en-US" sz="2800" b="1" smtClean="0">
                <a:solidFill>
                  <a:srgbClr val="FF0000"/>
                </a:solidFill>
              </a:rPr>
              <a:t>“Complainers”</a:t>
            </a:r>
            <a:endParaRPr lang="en-US" sz="2800" b="1">
              <a:solidFill>
                <a:srgbClr val="FF0000"/>
              </a:solidFill>
            </a:endParaRPr>
          </a:p>
        </p:txBody>
      </p:sp>
      <p:pic>
        <p:nvPicPr>
          <p:cNvPr id="57" name="Picture 5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76876" y="3610244"/>
            <a:ext cx="369862" cy="854204"/>
          </a:xfrm>
          <a:prstGeom prst="rect">
            <a:avLst/>
          </a:prstGeom>
        </p:spPr>
      </p:pic>
      <p:pic>
        <p:nvPicPr>
          <p:cNvPr id="58" name="Picture 5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06969" y="3683375"/>
            <a:ext cx="369862" cy="915848"/>
          </a:xfrm>
          <a:prstGeom prst="rect">
            <a:avLst/>
          </a:prstGeom>
        </p:spPr>
      </p:pic>
      <p:pic>
        <p:nvPicPr>
          <p:cNvPr id="59" name="Picture 5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245926" y="3610045"/>
            <a:ext cx="369862" cy="915848"/>
          </a:xfrm>
          <a:prstGeom prst="rect">
            <a:avLst/>
          </a:prstGeom>
        </p:spPr>
      </p:pic>
      <p:sp>
        <p:nvSpPr>
          <p:cNvPr id="60" name="Oval 59"/>
          <p:cNvSpPr/>
          <p:nvPr/>
        </p:nvSpPr>
        <p:spPr>
          <a:xfrm>
            <a:off x="1296302" y="3536733"/>
            <a:ext cx="3067816" cy="112393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448518" y="3483460"/>
            <a:ext cx="3067816" cy="1115764"/>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130652" y="1219010"/>
            <a:ext cx="10636007" cy="829933"/>
            <a:chOff x="130652" y="1219010"/>
            <a:chExt cx="10636007" cy="829933"/>
          </a:xfrm>
        </p:grpSpPr>
        <p:sp>
          <p:nvSpPr>
            <p:cNvPr id="32"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do we model normal behavior?</a:t>
              </a:r>
              <a:endParaRPr lang="en-US" b="1"/>
            </a:p>
          </p:txBody>
        </p:sp>
        <p:pic>
          <p:nvPicPr>
            <p:cNvPr id="38" name="Picture 3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39" name="Rectangle 38"/>
            <p:cNvSpPr/>
            <p:nvPr/>
          </p:nvSpPr>
          <p:spPr>
            <a:xfrm>
              <a:off x="130652" y="1219010"/>
              <a:ext cx="6189937"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rot="16200000">
            <a:off x="377533" y="5074028"/>
            <a:ext cx="1228670" cy="369332"/>
          </a:xfrm>
          <a:prstGeom prst="rect">
            <a:avLst/>
          </a:prstGeom>
          <a:noFill/>
        </p:spPr>
        <p:txBody>
          <a:bodyPr wrap="none" rtlCol="0">
            <a:spAutoFit/>
          </a:bodyPr>
          <a:lstStyle/>
          <a:p>
            <a:r>
              <a:rPr lang="en-US" b="1" smtClean="0">
                <a:solidFill>
                  <a:srgbClr val="0070C0"/>
                </a:solidFill>
              </a:rPr>
              <a:t>Probability</a:t>
            </a:r>
            <a:endParaRPr lang="en-US" b="1">
              <a:solidFill>
                <a:srgbClr val="0070C0"/>
              </a:solidFill>
            </a:endParaRPr>
          </a:p>
        </p:txBody>
      </p:sp>
      <p:sp>
        <p:nvSpPr>
          <p:cNvPr id="41" name="TextBox 40"/>
          <p:cNvSpPr txBox="1"/>
          <p:nvPr/>
        </p:nvSpPr>
        <p:spPr>
          <a:xfrm rot="16200000">
            <a:off x="2253520" y="5049162"/>
            <a:ext cx="1228670" cy="369332"/>
          </a:xfrm>
          <a:prstGeom prst="rect">
            <a:avLst/>
          </a:prstGeom>
          <a:noFill/>
        </p:spPr>
        <p:txBody>
          <a:bodyPr wrap="none" rtlCol="0">
            <a:spAutoFit/>
          </a:bodyPr>
          <a:lstStyle/>
          <a:p>
            <a:r>
              <a:rPr lang="en-US" b="1" smtClean="0">
                <a:solidFill>
                  <a:srgbClr val="0070C0"/>
                </a:solidFill>
              </a:rPr>
              <a:t>Probability</a:t>
            </a:r>
            <a:endParaRPr lang="en-US" b="1">
              <a:solidFill>
                <a:srgbClr val="0070C0"/>
              </a:solidFill>
            </a:endParaRPr>
          </a:p>
        </p:txBody>
      </p:sp>
      <p:sp>
        <p:nvSpPr>
          <p:cNvPr id="45" name="TextBox 44"/>
          <p:cNvSpPr txBox="1"/>
          <p:nvPr/>
        </p:nvSpPr>
        <p:spPr>
          <a:xfrm rot="16200000">
            <a:off x="5495660" y="5004843"/>
            <a:ext cx="1228670" cy="369332"/>
          </a:xfrm>
          <a:prstGeom prst="rect">
            <a:avLst/>
          </a:prstGeom>
          <a:noFill/>
        </p:spPr>
        <p:txBody>
          <a:bodyPr wrap="none" rtlCol="0">
            <a:spAutoFit/>
          </a:bodyPr>
          <a:lstStyle/>
          <a:p>
            <a:r>
              <a:rPr lang="en-US" b="1" smtClean="0">
                <a:solidFill>
                  <a:srgbClr val="FF0000"/>
                </a:solidFill>
              </a:rPr>
              <a:t>Probability</a:t>
            </a:r>
            <a:endParaRPr lang="en-US" b="1">
              <a:solidFill>
                <a:srgbClr val="FF0000"/>
              </a:solidFill>
            </a:endParaRPr>
          </a:p>
        </p:txBody>
      </p:sp>
    </p:spTree>
    <p:extLst>
      <p:ext uri="{BB962C8B-B14F-4D97-AF65-F5344CB8AC3E}">
        <p14:creationId xmlns:p14="http://schemas.microsoft.com/office/powerpoint/2010/main" val="667107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a:t>
            </a:r>
            <a:endParaRPr lang="en-US"/>
          </a:p>
        </p:txBody>
      </p:sp>
      <p:grpSp>
        <p:nvGrpSpPr>
          <p:cNvPr id="7" name="Group 6"/>
          <p:cNvGrpSpPr/>
          <p:nvPr/>
        </p:nvGrpSpPr>
        <p:grpSpPr>
          <a:xfrm>
            <a:off x="660681" y="1052205"/>
            <a:ext cx="7326831" cy="4874463"/>
            <a:chOff x="636104" y="1022066"/>
            <a:chExt cx="7922500" cy="5309610"/>
          </a:xfrm>
        </p:grpSpPr>
        <p:pic>
          <p:nvPicPr>
            <p:cNvPr id="11" name="Picture 10" descr="rating_graphical_mod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758" y="1943388"/>
              <a:ext cx="6909305" cy="4079731"/>
            </a:xfrm>
            <a:prstGeom prst="rect">
              <a:avLst/>
            </a:prstGeom>
          </p:spPr>
        </p:pic>
        <p:sp>
          <p:nvSpPr>
            <p:cNvPr id="17" name="TextBox 16"/>
            <p:cNvSpPr txBox="1"/>
            <p:nvPr/>
          </p:nvSpPr>
          <p:spPr>
            <a:xfrm>
              <a:off x="636104" y="1361633"/>
              <a:ext cx="2821717" cy="502878"/>
            </a:xfrm>
            <a:prstGeom prst="rect">
              <a:avLst/>
            </a:prstGeom>
            <a:noFill/>
          </p:spPr>
          <p:txBody>
            <a:bodyPr wrap="none" rtlCol="0">
              <a:spAutoFit/>
            </a:bodyPr>
            <a:lstStyle/>
            <a:p>
              <a:r>
                <a:rPr lang="en-US" sz="2400" b="1" kern="1200" smtClean="0"/>
                <a:t>Cluster parameters</a:t>
              </a:r>
              <a:endParaRPr lang="en-US" sz="2400" b="1" kern="1200"/>
            </a:p>
          </p:txBody>
        </p:sp>
        <p:cxnSp>
          <p:nvCxnSpPr>
            <p:cNvPr id="20" name="Straight Arrow Connector 19"/>
            <p:cNvCxnSpPr/>
            <p:nvPr/>
          </p:nvCxnSpPr>
          <p:spPr bwMode="auto">
            <a:xfrm flipH="1">
              <a:off x="1793875" y="1829376"/>
              <a:ext cx="148336" cy="408999"/>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p:cNvSpPr txBox="1"/>
            <p:nvPr/>
          </p:nvSpPr>
          <p:spPr>
            <a:xfrm>
              <a:off x="4292289" y="5870011"/>
              <a:ext cx="3997095" cy="461665"/>
            </a:xfrm>
            <a:prstGeom prst="rect">
              <a:avLst/>
            </a:prstGeom>
            <a:noFill/>
          </p:spPr>
          <p:txBody>
            <a:bodyPr wrap="square" rtlCol="0">
              <a:spAutoFit/>
            </a:bodyPr>
            <a:lstStyle/>
            <a:p>
              <a:r>
                <a:rPr lang="en-US" sz="2400" b="1" kern="1200" smtClean="0"/>
                <a:t>User’s rating distribution</a:t>
              </a:r>
              <a:endParaRPr lang="en-US" sz="2400" b="1" kern="1200"/>
            </a:p>
          </p:txBody>
        </p:sp>
        <p:sp>
          <p:nvSpPr>
            <p:cNvPr id="22" name="TextBox 21"/>
            <p:cNvSpPr txBox="1"/>
            <p:nvPr/>
          </p:nvSpPr>
          <p:spPr>
            <a:xfrm>
              <a:off x="4649074" y="1022066"/>
              <a:ext cx="3909530" cy="461665"/>
            </a:xfrm>
            <a:prstGeom prst="rect">
              <a:avLst/>
            </a:prstGeom>
            <a:noFill/>
          </p:spPr>
          <p:txBody>
            <a:bodyPr wrap="square" rtlCol="0">
              <a:spAutoFit/>
            </a:bodyPr>
            <a:lstStyle/>
            <a:p>
              <a:r>
                <a:rPr lang="en-US" sz="2400" b="1" kern="1200" smtClean="0"/>
                <a:t>User’s temporal distribution</a:t>
              </a:r>
              <a:endParaRPr lang="en-US" sz="2400" b="1" kern="1200"/>
            </a:p>
          </p:txBody>
        </p:sp>
        <p:cxnSp>
          <p:nvCxnSpPr>
            <p:cNvPr id="23" name="Straight Arrow Connector 22"/>
            <p:cNvCxnSpPr/>
            <p:nvPr/>
          </p:nvCxnSpPr>
          <p:spPr bwMode="auto">
            <a:xfrm flipH="1">
              <a:off x="4886009" y="1866250"/>
              <a:ext cx="211835" cy="740570"/>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Straight Arrow Connector 23"/>
            <p:cNvCxnSpPr/>
            <p:nvPr/>
          </p:nvCxnSpPr>
          <p:spPr bwMode="auto">
            <a:xfrm flipH="1" flipV="1">
              <a:off x="4820159" y="5135553"/>
              <a:ext cx="277686" cy="838200"/>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 name="TextBox 24"/>
            <p:cNvSpPr txBox="1"/>
            <p:nvPr/>
          </p:nvSpPr>
          <p:spPr>
            <a:xfrm>
              <a:off x="5812547" y="3324369"/>
              <a:ext cx="1582585" cy="830997"/>
            </a:xfrm>
            <a:prstGeom prst="rect">
              <a:avLst/>
            </a:prstGeom>
            <a:noFill/>
          </p:spPr>
          <p:txBody>
            <a:bodyPr wrap="none" rtlCol="0">
              <a:spAutoFit/>
            </a:bodyPr>
            <a:lstStyle/>
            <a:p>
              <a:r>
                <a:rPr lang="en-US" sz="2400" b="1" kern="1200" smtClean="0"/>
                <a:t>Observed </a:t>
              </a:r>
            </a:p>
            <a:p>
              <a:r>
                <a:rPr lang="en-US" sz="2400" b="1" kern="1200"/>
                <a:t>r</a:t>
              </a:r>
              <a:r>
                <a:rPr lang="en-US" sz="2400" b="1" kern="1200" smtClean="0"/>
                <a:t>ating data</a:t>
              </a:r>
              <a:endParaRPr lang="en-US" sz="2400" b="1" kern="1200"/>
            </a:p>
          </p:txBody>
        </p:sp>
        <p:sp>
          <p:nvSpPr>
            <p:cNvPr id="26" name="TextBox 25"/>
            <p:cNvSpPr txBox="1"/>
            <p:nvPr/>
          </p:nvSpPr>
          <p:spPr>
            <a:xfrm>
              <a:off x="2986859" y="5135553"/>
              <a:ext cx="1428596" cy="461665"/>
            </a:xfrm>
            <a:prstGeom prst="rect">
              <a:avLst/>
            </a:prstGeom>
            <a:noFill/>
          </p:spPr>
          <p:txBody>
            <a:bodyPr wrap="none" rtlCol="0">
              <a:spAutoFit/>
            </a:bodyPr>
            <a:lstStyle/>
            <a:p>
              <a:r>
                <a:rPr lang="en-US" sz="2400" b="1" kern="1200" smtClean="0"/>
                <a:t>Cluster ID</a:t>
              </a:r>
              <a:endParaRPr lang="en-US" sz="2400" b="1" kern="1200"/>
            </a:p>
          </p:txBody>
        </p:sp>
        <p:cxnSp>
          <p:nvCxnSpPr>
            <p:cNvPr id="27" name="Straight Arrow Connector 26"/>
            <p:cNvCxnSpPr/>
            <p:nvPr/>
          </p:nvCxnSpPr>
          <p:spPr bwMode="auto">
            <a:xfrm flipH="1" flipV="1">
              <a:off x="3683184" y="4155366"/>
              <a:ext cx="86479" cy="1066800"/>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8" name="TextBox 27"/>
          <p:cNvSpPr txBox="1"/>
          <p:nvPr/>
        </p:nvSpPr>
        <p:spPr>
          <a:xfrm rot="900000">
            <a:off x="10458364" y="224561"/>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graphicFrame>
        <p:nvGraphicFramePr>
          <p:cNvPr id="32" name="Content Placeholder 3"/>
          <p:cNvGraphicFramePr>
            <a:graphicFrameLocks/>
          </p:cNvGraphicFramePr>
          <p:nvPr>
            <p:extLst/>
          </p:nvPr>
        </p:nvGraphicFramePr>
        <p:xfrm>
          <a:off x="6427694" y="530465"/>
          <a:ext cx="1408849" cy="14506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ontent Placeholder 3"/>
          <p:cNvGraphicFramePr>
            <a:graphicFrameLocks/>
          </p:cNvGraphicFramePr>
          <p:nvPr>
            <p:extLst/>
          </p:nvPr>
        </p:nvGraphicFramePr>
        <p:xfrm>
          <a:off x="7277979" y="5252402"/>
          <a:ext cx="1269596" cy="1166686"/>
        </p:xfrm>
        <a:graphic>
          <a:graphicData uri="http://schemas.openxmlformats.org/drawingml/2006/chart">
            <c:chart xmlns:c="http://schemas.openxmlformats.org/drawingml/2006/chart" xmlns:r="http://schemas.openxmlformats.org/officeDocument/2006/relationships" r:id="rId5"/>
          </a:graphicData>
        </a:graphic>
      </p:graphicFrame>
      <p:grpSp>
        <p:nvGrpSpPr>
          <p:cNvPr id="30" name="Group 29"/>
          <p:cNvGrpSpPr/>
          <p:nvPr/>
        </p:nvGrpSpPr>
        <p:grpSpPr>
          <a:xfrm>
            <a:off x="7374941" y="5940447"/>
            <a:ext cx="1075671" cy="397766"/>
            <a:chOff x="5012926" y="5118494"/>
            <a:chExt cx="1075671" cy="397766"/>
          </a:xfrm>
        </p:grpSpPr>
        <p:sp>
          <p:nvSpPr>
            <p:cNvPr id="31" name="Rectangle 30"/>
            <p:cNvSpPr/>
            <p:nvPr/>
          </p:nvSpPr>
          <p:spPr>
            <a:xfrm>
              <a:off x="5012927" y="5118494"/>
              <a:ext cx="1075670" cy="397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12926" y="5225166"/>
              <a:ext cx="1075670" cy="165488"/>
            </a:xfrm>
            <a:prstGeom prst="rect">
              <a:avLst/>
            </a:prstGeom>
          </p:spPr>
        </p:pic>
      </p:grpSp>
      <p:cxnSp>
        <p:nvCxnSpPr>
          <p:cNvPr id="29" name="Straight Connector 28"/>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15205345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Model</a:t>
            </a:r>
            <a:endParaRPr lang="en-US"/>
          </a:p>
        </p:txBody>
      </p:sp>
      <p:grpSp>
        <p:nvGrpSpPr>
          <p:cNvPr id="7" name="Group 6"/>
          <p:cNvGrpSpPr/>
          <p:nvPr/>
        </p:nvGrpSpPr>
        <p:grpSpPr>
          <a:xfrm>
            <a:off x="660681" y="1052205"/>
            <a:ext cx="7326831" cy="4874463"/>
            <a:chOff x="636104" y="1022066"/>
            <a:chExt cx="7922500" cy="5309610"/>
          </a:xfrm>
        </p:grpSpPr>
        <p:pic>
          <p:nvPicPr>
            <p:cNvPr id="11" name="Picture 10" descr="rating_graphical_mod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758" y="1943388"/>
              <a:ext cx="6909305" cy="4079731"/>
            </a:xfrm>
            <a:prstGeom prst="rect">
              <a:avLst/>
            </a:prstGeom>
          </p:spPr>
        </p:pic>
        <p:sp>
          <p:nvSpPr>
            <p:cNvPr id="17" name="TextBox 16"/>
            <p:cNvSpPr txBox="1"/>
            <p:nvPr/>
          </p:nvSpPr>
          <p:spPr>
            <a:xfrm>
              <a:off x="636104" y="1361633"/>
              <a:ext cx="2821717" cy="502878"/>
            </a:xfrm>
            <a:prstGeom prst="rect">
              <a:avLst/>
            </a:prstGeom>
            <a:noFill/>
          </p:spPr>
          <p:txBody>
            <a:bodyPr wrap="none" rtlCol="0">
              <a:spAutoFit/>
            </a:bodyPr>
            <a:lstStyle/>
            <a:p>
              <a:r>
                <a:rPr lang="en-US" sz="2400" b="1" kern="1200" smtClean="0"/>
                <a:t>Cluster parameters</a:t>
              </a:r>
              <a:endParaRPr lang="en-US" sz="2400" b="1" kern="1200"/>
            </a:p>
          </p:txBody>
        </p:sp>
        <p:cxnSp>
          <p:nvCxnSpPr>
            <p:cNvPr id="20" name="Straight Arrow Connector 19"/>
            <p:cNvCxnSpPr/>
            <p:nvPr/>
          </p:nvCxnSpPr>
          <p:spPr bwMode="auto">
            <a:xfrm flipH="1">
              <a:off x="1793875" y="1829376"/>
              <a:ext cx="148336" cy="408999"/>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p:cNvSpPr txBox="1"/>
            <p:nvPr/>
          </p:nvSpPr>
          <p:spPr>
            <a:xfrm>
              <a:off x="4292289" y="5870011"/>
              <a:ext cx="3997095" cy="461665"/>
            </a:xfrm>
            <a:prstGeom prst="rect">
              <a:avLst/>
            </a:prstGeom>
            <a:noFill/>
          </p:spPr>
          <p:txBody>
            <a:bodyPr wrap="square" rtlCol="0">
              <a:spAutoFit/>
            </a:bodyPr>
            <a:lstStyle/>
            <a:p>
              <a:r>
                <a:rPr lang="en-US" sz="2400" b="1" kern="1200" smtClean="0"/>
                <a:t>User’s rating distribution</a:t>
              </a:r>
              <a:endParaRPr lang="en-US" sz="2400" b="1" kern="1200"/>
            </a:p>
          </p:txBody>
        </p:sp>
        <p:sp>
          <p:nvSpPr>
            <p:cNvPr id="22" name="TextBox 21"/>
            <p:cNvSpPr txBox="1"/>
            <p:nvPr/>
          </p:nvSpPr>
          <p:spPr>
            <a:xfrm>
              <a:off x="4649074" y="1022066"/>
              <a:ext cx="3909530" cy="461665"/>
            </a:xfrm>
            <a:prstGeom prst="rect">
              <a:avLst/>
            </a:prstGeom>
            <a:noFill/>
          </p:spPr>
          <p:txBody>
            <a:bodyPr wrap="square" rtlCol="0">
              <a:spAutoFit/>
            </a:bodyPr>
            <a:lstStyle/>
            <a:p>
              <a:r>
                <a:rPr lang="en-US" sz="2400" b="1" kern="1200" smtClean="0"/>
                <a:t>User’s temporal distribution</a:t>
              </a:r>
              <a:endParaRPr lang="en-US" sz="2400" b="1" kern="1200"/>
            </a:p>
          </p:txBody>
        </p:sp>
        <p:cxnSp>
          <p:nvCxnSpPr>
            <p:cNvPr id="23" name="Straight Arrow Connector 22"/>
            <p:cNvCxnSpPr/>
            <p:nvPr/>
          </p:nvCxnSpPr>
          <p:spPr bwMode="auto">
            <a:xfrm flipH="1">
              <a:off x="4886009" y="1866250"/>
              <a:ext cx="211835" cy="740570"/>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Straight Arrow Connector 23"/>
            <p:cNvCxnSpPr/>
            <p:nvPr/>
          </p:nvCxnSpPr>
          <p:spPr bwMode="auto">
            <a:xfrm flipH="1" flipV="1">
              <a:off x="4820159" y="5135553"/>
              <a:ext cx="277686" cy="838200"/>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 name="TextBox 24"/>
            <p:cNvSpPr txBox="1"/>
            <p:nvPr/>
          </p:nvSpPr>
          <p:spPr>
            <a:xfrm>
              <a:off x="5812547" y="3324369"/>
              <a:ext cx="1582585" cy="830997"/>
            </a:xfrm>
            <a:prstGeom prst="rect">
              <a:avLst/>
            </a:prstGeom>
            <a:noFill/>
          </p:spPr>
          <p:txBody>
            <a:bodyPr wrap="none" rtlCol="0">
              <a:spAutoFit/>
            </a:bodyPr>
            <a:lstStyle/>
            <a:p>
              <a:r>
                <a:rPr lang="en-US" sz="2400" b="1" kern="1200" smtClean="0"/>
                <a:t>Observed </a:t>
              </a:r>
            </a:p>
            <a:p>
              <a:r>
                <a:rPr lang="en-US" sz="2400" b="1" kern="1200"/>
                <a:t>r</a:t>
              </a:r>
              <a:r>
                <a:rPr lang="en-US" sz="2400" b="1" kern="1200" smtClean="0"/>
                <a:t>ating data</a:t>
              </a:r>
              <a:endParaRPr lang="en-US" sz="2400" b="1" kern="1200"/>
            </a:p>
          </p:txBody>
        </p:sp>
        <p:sp>
          <p:nvSpPr>
            <p:cNvPr id="26" name="TextBox 25"/>
            <p:cNvSpPr txBox="1"/>
            <p:nvPr/>
          </p:nvSpPr>
          <p:spPr>
            <a:xfrm>
              <a:off x="2661498" y="5639179"/>
              <a:ext cx="1428596" cy="461665"/>
            </a:xfrm>
            <a:prstGeom prst="rect">
              <a:avLst/>
            </a:prstGeom>
            <a:noFill/>
          </p:spPr>
          <p:txBody>
            <a:bodyPr wrap="none" rtlCol="0">
              <a:spAutoFit/>
            </a:bodyPr>
            <a:lstStyle/>
            <a:p>
              <a:r>
                <a:rPr lang="en-US" sz="2400" b="1" kern="1200" smtClean="0"/>
                <a:t>Cluster ID</a:t>
              </a:r>
              <a:endParaRPr lang="en-US" sz="2400" b="1" kern="1200"/>
            </a:p>
          </p:txBody>
        </p:sp>
        <p:cxnSp>
          <p:nvCxnSpPr>
            <p:cNvPr id="27" name="Straight Arrow Connector 26"/>
            <p:cNvCxnSpPr/>
            <p:nvPr/>
          </p:nvCxnSpPr>
          <p:spPr bwMode="auto">
            <a:xfrm flipV="1">
              <a:off x="3457821" y="4155367"/>
              <a:ext cx="225363" cy="1566355"/>
            </a:xfrm>
            <a:prstGeom prst="straightConnector1">
              <a:avLst/>
            </a:prstGeom>
            <a:solidFill>
              <a:schemeClr val="accent1"/>
            </a:solidFill>
            <a:ln w="47625" cap="flat" cmpd="sng" algn="ctr">
              <a:solidFill>
                <a:srgbClr val="FF000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8" name="TextBox 27"/>
          <p:cNvSpPr txBox="1"/>
          <p:nvPr/>
        </p:nvSpPr>
        <p:spPr>
          <a:xfrm rot="900000">
            <a:off x="10458364" y="224561"/>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graphicFrame>
        <p:nvGraphicFramePr>
          <p:cNvPr id="32" name="Content Placeholder 3"/>
          <p:cNvGraphicFramePr>
            <a:graphicFrameLocks/>
          </p:cNvGraphicFramePr>
          <p:nvPr>
            <p:extLst/>
          </p:nvPr>
        </p:nvGraphicFramePr>
        <p:xfrm>
          <a:off x="6427694" y="530465"/>
          <a:ext cx="1408849" cy="14506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Content Placeholder 3"/>
          <p:cNvGraphicFramePr>
            <a:graphicFrameLocks/>
          </p:cNvGraphicFramePr>
          <p:nvPr>
            <p:extLst/>
          </p:nvPr>
        </p:nvGraphicFramePr>
        <p:xfrm>
          <a:off x="7277979" y="5252402"/>
          <a:ext cx="1269596" cy="1166686"/>
        </p:xfrm>
        <a:graphic>
          <a:graphicData uri="http://schemas.openxmlformats.org/drawingml/2006/chart">
            <c:chart xmlns:c="http://schemas.openxmlformats.org/drawingml/2006/chart" xmlns:r="http://schemas.openxmlformats.org/officeDocument/2006/relationships" r:id="rId5"/>
          </a:graphicData>
        </a:graphic>
      </p:graphicFrame>
      <p:grpSp>
        <p:nvGrpSpPr>
          <p:cNvPr id="30" name="Group 29"/>
          <p:cNvGrpSpPr/>
          <p:nvPr/>
        </p:nvGrpSpPr>
        <p:grpSpPr>
          <a:xfrm>
            <a:off x="7374941" y="5940447"/>
            <a:ext cx="1075671" cy="397766"/>
            <a:chOff x="5012926" y="5118494"/>
            <a:chExt cx="1075671" cy="397766"/>
          </a:xfrm>
        </p:grpSpPr>
        <p:sp>
          <p:nvSpPr>
            <p:cNvPr id="31" name="Rectangle 30"/>
            <p:cNvSpPr/>
            <p:nvPr/>
          </p:nvSpPr>
          <p:spPr>
            <a:xfrm>
              <a:off x="5012927" y="5118494"/>
              <a:ext cx="1075670" cy="397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12926" y="5225166"/>
              <a:ext cx="1075670" cy="165488"/>
            </a:xfrm>
            <a:prstGeom prst="rect">
              <a:avLst/>
            </a:prstGeom>
          </p:spPr>
        </p:pic>
      </p:grpSp>
      <p:cxnSp>
        <p:nvCxnSpPr>
          <p:cNvPr id="29" name="Straight Connector 28"/>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39" name="Rectangle 38"/>
          <p:cNvSpPr/>
          <p:nvPr/>
        </p:nvSpPr>
        <p:spPr>
          <a:xfrm>
            <a:off x="3826932" y="3928717"/>
            <a:ext cx="3911602" cy="132368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862355" y="1138112"/>
            <a:ext cx="3876179" cy="2110784"/>
          </a:xfrm>
          <a:prstGeom prst="rect">
            <a:avLst/>
          </a:prstGeom>
          <a:solidFill>
            <a:schemeClr val="bg1">
              <a:lumMod val="75000"/>
              <a:alpha val="83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4301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Anomalousness Score</a:t>
            </a:r>
            <a:endParaRPr lang="en-US"/>
          </a:p>
        </p:txBody>
      </p:sp>
      <p:sp>
        <p:nvSpPr>
          <p:cNvPr id="33" name="TextBox 32"/>
          <p:cNvSpPr txBox="1"/>
          <p:nvPr/>
        </p:nvSpPr>
        <p:spPr>
          <a:xfrm>
            <a:off x="3091737" y="1941741"/>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sp>
        <p:nvSpPr>
          <p:cNvPr id="34" name="TextBox 33"/>
          <p:cNvSpPr txBox="1"/>
          <p:nvPr/>
        </p:nvSpPr>
        <p:spPr>
          <a:xfrm>
            <a:off x="6407780" y="5265466"/>
            <a:ext cx="2208157" cy="954107"/>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8" name="Straight Connector 7"/>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365304" y="4446349"/>
            <a:ext cx="4928999" cy="523220"/>
          </a:xfrm>
          <a:prstGeom prst="rect">
            <a:avLst/>
          </a:prstGeom>
          <a:noFill/>
        </p:spPr>
        <p:txBody>
          <a:bodyPr wrap="square" rtlCol="0">
            <a:spAutoFit/>
          </a:bodyPr>
          <a:lstStyle/>
          <a:p>
            <a:pPr algn="ctr"/>
            <a:r>
              <a:rPr lang="en-US" sz="2800" b="1" smtClean="0">
                <a:solidFill>
                  <a:srgbClr val="000000"/>
                </a:solidFill>
              </a:rPr>
              <a:t>Lenient users</a:t>
            </a:r>
            <a:endParaRPr lang="en-US" sz="2800" b="1">
              <a:solidFill>
                <a:srgbClr val="000000"/>
              </a:solidFil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sp>
        <p:nvSpPr>
          <p:cNvPr id="24" name="TextBox 23"/>
          <p:cNvSpPr txBox="1"/>
          <p:nvPr/>
        </p:nvSpPr>
        <p:spPr>
          <a:xfrm>
            <a:off x="0" y="2458640"/>
            <a:ext cx="2102969" cy="523220"/>
          </a:xfrm>
          <a:prstGeom prst="rect">
            <a:avLst/>
          </a:prstGeom>
          <a:noFill/>
        </p:spPr>
        <p:txBody>
          <a:bodyPr wrap="square" rtlCol="0">
            <a:spAutoFit/>
          </a:bodyPr>
          <a:lstStyle/>
          <a:p>
            <a:pPr algn="ctr"/>
            <a:r>
              <a:rPr lang="en-US" sz="2800" b="1" smtClean="0">
                <a:solidFill>
                  <a:srgbClr val="000000"/>
                </a:solidFill>
              </a:rPr>
              <a:t>Complainers</a:t>
            </a:r>
            <a:endParaRPr lang="en-US" sz="2800" b="1">
              <a:solidFill>
                <a:srgbClr val="000000"/>
              </a:solidFill>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32" y="3029487"/>
            <a:ext cx="459525" cy="459525"/>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754" y="4966527"/>
            <a:ext cx="457200" cy="457200"/>
          </a:xfrm>
          <a:prstGeom prst="rect">
            <a:avLst/>
          </a:prstGeom>
        </p:spPr>
      </p:pic>
      <p:cxnSp>
        <p:nvCxnSpPr>
          <p:cNvPr id="27" name="Straight Connector 26"/>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43"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cxnSp>
        <p:nvCxnSpPr>
          <p:cNvPr id="46" name="Straight Arrow Connector 45"/>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endCxn id="36" idx="1"/>
          </p:cNvCxnSpPr>
          <p:nvPr/>
        </p:nvCxnSpPr>
        <p:spPr bwMode="auto">
          <a:xfrm>
            <a:off x="1408188" y="3273662"/>
            <a:ext cx="1867779" cy="49252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Arrow Connector 44"/>
          <p:cNvCxnSpPr/>
          <p:nvPr/>
        </p:nvCxnSpPr>
        <p:spPr bwMode="auto">
          <a:xfrm flipV="1">
            <a:off x="1328862" y="4738718"/>
            <a:ext cx="2481396" cy="51547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30" name="Group 29"/>
          <p:cNvGrpSpPr/>
          <p:nvPr/>
        </p:nvGrpSpPr>
        <p:grpSpPr>
          <a:xfrm>
            <a:off x="130651" y="1219010"/>
            <a:ext cx="10636008" cy="829933"/>
            <a:chOff x="130651" y="1219010"/>
            <a:chExt cx="10636008" cy="829933"/>
          </a:xfrm>
        </p:grpSpPr>
        <p:sp>
          <p:nvSpPr>
            <p:cNvPr id="31"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do we evaluate anomalousness of a user under this model?</a:t>
              </a:r>
              <a:endParaRPr lang="en-US" b="1"/>
            </a:p>
          </p:txBody>
        </p:sp>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53" name="Rectangle 52"/>
            <p:cNvSpPr/>
            <p:nvPr/>
          </p:nvSpPr>
          <p:spPr>
            <a:xfrm>
              <a:off x="130651" y="1219010"/>
              <a:ext cx="10072127"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10"/>
          <a:stretch>
            <a:fillRect/>
          </a:stretch>
        </p:blipFill>
        <p:spPr>
          <a:xfrm>
            <a:off x="6959146" y="2013378"/>
            <a:ext cx="5232854" cy="1825889"/>
          </a:xfrm>
          <a:prstGeom prst="rect">
            <a:avLst/>
          </a:prstGeom>
        </p:spPr>
      </p:pic>
    </p:spTree>
    <p:extLst>
      <p:ext uri="{BB962C8B-B14F-4D97-AF65-F5344CB8AC3E}">
        <p14:creationId xmlns:p14="http://schemas.microsoft.com/office/powerpoint/2010/main" val="10070215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Anomalousness Score</a:t>
            </a:r>
            <a:endParaRPr lang="en-US"/>
          </a:p>
        </p:txBody>
      </p:sp>
      <p:sp>
        <p:nvSpPr>
          <p:cNvPr id="33" name="TextBox 32"/>
          <p:cNvSpPr txBox="1"/>
          <p:nvPr/>
        </p:nvSpPr>
        <p:spPr>
          <a:xfrm>
            <a:off x="3091737" y="1941741"/>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sp>
        <p:nvSpPr>
          <p:cNvPr id="34" name="TextBox 33"/>
          <p:cNvSpPr txBox="1"/>
          <p:nvPr/>
        </p:nvSpPr>
        <p:spPr>
          <a:xfrm>
            <a:off x="6407780" y="5265466"/>
            <a:ext cx="2208157" cy="954107"/>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8" name="Straight Connector 7"/>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cxnSp>
        <p:nvCxnSpPr>
          <p:cNvPr id="27" name="Straight Connector 26"/>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43"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cxnSp>
        <p:nvCxnSpPr>
          <p:cNvPr id="46" name="Straight Arrow Connector 45"/>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130651" y="1219010"/>
            <a:ext cx="10636008" cy="829933"/>
            <a:chOff x="130651" y="1219010"/>
            <a:chExt cx="10636008" cy="829933"/>
          </a:xfrm>
        </p:grpSpPr>
        <p:sp>
          <p:nvSpPr>
            <p:cNvPr id="49"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do we evaluate anomalousness of a user under this model?</a:t>
              </a:r>
              <a:endParaRPr lang="en-US" b="1"/>
            </a:p>
          </p:txBody>
        </p:sp>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51" name="Rectangle 50"/>
            <p:cNvSpPr/>
            <p:nvPr/>
          </p:nvSpPr>
          <p:spPr>
            <a:xfrm>
              <a:off x="130651" y="1219010"/>
              <a:ext cx="10072127"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4" name="Straight Arrow Connector 43"/>
          <p:cNvCxnSpPr>
            <a:endCxn id="36" idx="1"/>
          </p:cNvCxnSpPr>
          <p:nvPr/>
        </p:nvCxnSpPr>
        <p:spPr bwMode="auto">
          <a:xfrm flipV="1">
            <a:off x="1821977" y="3766183"/>
            <a:ext cx="1453990" cy="51890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Arrow Connector 44"/>
          <p:cNvCxnSpPr/>
          <p:nvPr/>
        </p:nvCxnSpPr>
        <p:spPr bwMode="auto">
          <a:xfrm>
            <a:off x="1821977" y="4285084"/>
            <a:ext cx="1988281" cy="45363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p:cNvSpPr txBox="1"/>
          <p:nvPr/>
        </p:nvSpPr>
        <p:spPr>
          <a:xfrm>
            <a:off x="-68231" y="3766183"/>
            <a:ext cx="2102969" cy="1384995"/>
          </a:xfrm>
          <a:prstGeom prst="rect">
            <a:avLst/>
          </a:prstGeom>
          <a:noFill/>
        </p:spPr>
        <p:txBody>
          <a:bodyPr wrap="square" rtlCol="0">
            <a:spAutoFit/>
          </a:bodyPr>
          <a:lstStyle/>
          <a:p>
            <a:pPr algn="ctr"/>
            <a:r>
              <a:rPr lang="en-US" sz="2800" b="1" smtClean="0">
                <a:solidFill>
                  <a:schemeClr val="accent3">
                    <a:lumMod val="75000"/>
                  </a:schemeClr>
                </a:solidFill>
              </a:rPr>
              <a:t>Global</a:t>
            </a:r>
          </a:p>
          <a:p>
            <a:pPr algn="ctr"/>
            <a:r>
              <a:rPr lang="en-US" sz="2800" b="1" smtClean="0">
                <a:solidFill>
                  <a:schemeClr val="accent3">
                    <a:lumMod val="75000"/>
                  </a:schemeClr>
                </a:solidFill>
              </a:rPr>
              <a:t>Distribution</a:t>
            </a:r>
          </a:p>
          <a:p>
            <a:pPr algn="ctr"/>
            <a:r>
              <a:rPr lang="en-US" sz="2800" b="1" smtClean="0">
                <a:solidFill>
                  <a:schemeClr val="accent3">
                    <a:lumMod val="75000"/>
                  </a:schemeClr>
                </a:solidFill>
              </a:rPr>
              <a:t>(Normal)</a:t>
            </a:r>
            <a:endParaRPr lang="en-US" sz="2800" b="1">
              <a:solidFill>
                <a:schemeClr val="accent3">
                  <a:lumMod val="75000"/>
                </a:schemeClr>
              </a:solidFill>
            </a:endParaRPr>
          </a:p>
        </p:txBody>
      </p:sp>
      <p:pic>
        <p:nvPicPr>
          <p:cNvPr id="28" name="Picture 27"/>
          <p:cNvPicPr>
            <a:picLocks noChangeAspect="1"/>
          </p:cNvPicPr>
          <p:nvPr/>
        </p:nvPicPr>
        <p:blipFill>
          <a:blip r:embed="rId8"/>
          <a:stretch>
            <a:fillRect/>
          </a:stretch>
        </p:blipFill>
        <p:spPr>
          <a:xfrm>
            <a:off x="6959146" y="2013378"/>
            <a:ext cx="5232854" cy="1825889"/>
          </a:xfrm>
          <a:prstGeom prst="rect">
            <a:avLst/>
          </a:prstGeom>
        </p:spPr>
      </p:pic>
    </p:spTree>
    <p:extLst>
      <p:ext uri="{BB962C8B-B14F-4D97-AF65-F5344CB8AC3E}">
        <p14:creationId xmlns:p14="http://schemas.microsoft.com/office/powerpoint/2010/main" val="3565821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a:off x="3988409" y="3885786"/>
            <a:ext cx="2307526" cy="1869750"/>
          </a:xfrm>
          <a:custGeom>
            <a:avLst/>
            <a:gdLst>
              <a:gd name="connsiteX0" fmla="*/ 2811479 w 2812856"/>
              <a:gd name="connsiteY0" fmla="*/ 2055332 h 2122523"/>
              <a:gd name="connsiteX1" fmla="*/ 2015612 w 2812856"/>
              <a:gd name="connsiteY1" fmla="*/ 1310266 h 2122523"/>
              <a:gd name="connsiteX2" fmla="*/ 1338279 w 2812856"/>
              <a:gd name="connsiteY2" fmla="*/ 666799 h 2122523"/>
              <a:gd name="connsiteX3" fmla="*/ 999612 w 2812856"/>
              <a:gd name="connsiteY3" fmla="*/ 311199 h 2122523"/>
              <a:gd name="connsiteX4" fmla="*/ 694812 w 2812856"/>
              <a:gd name="connsiteY4" fmla="*/ 23332 h 2122523"/>
              <a:gd name="connsiteX5" fmla="*/ 508546 w 2812856"/>
              <a:gd name="connsiteY5" fmla="*/ 23332 h 2122523"/>
              <a:gd name="connsiteX6" fmla="*/ 288412 w 2812856"/>
              <a:gd name="connsiteY6" fmla="*/ 74132 h 2122523"/>
              <a:gd name="connsiteX7" fmla="*/ 136012 w 2812856"/>
              <a:gd name="connsiteY7" fmla="*/ 209599 h 2122523"/>
              <a:gd name="connsiteX8" fmla="*/ 68279 w 2812856"/>
              <a:gd name="connsiteY8" fmla="*/ 412799 h 2122523"/>
              <a:gd name="connsiteX9" fmla="*/ 17479 w 2812856"/>
              <a:gd name="connsiteY9" fmla="*/ 717599 h 2122523"/>
              <a:gd name="connsiteX10" fmla="*/ 546 w 2812856"/>
              <a:gd name="connsiteY10" fmla="*/ 1208666 h 2122523"/>
              <a:gd name="connsiteX11" fmla="*/ 34412 w 2812856"/>
              <a:gd name="connsiteY11" fmla="*/ 1564266 h 2122523"/>
              <a:gd name="connsiteX12" fmla="*/ 68279 w 2812856"/>
              <a:gd name="connsiteY12" fmla="*/ 1818266 h 2122523"/>
              <a:gd name="connsiteX13" fmla="*/ 68279 w 2812856"/>
              <a:gd name="connsiteY13" fmla="*/ 2038399 h 2122523"/>
              <a:gd name="connsiteX14" fmla="*/ 102146 w 2812856"/>
              <a:gd name="connsiteY14" fmla="*/ 2106132 h 2122523"/>
              <a:gd name="connsiteX15" fmla="*/ 813346 w 2812856"/>
              <a:gd name="connsiteY15" fmla="*/ 2089199 h 2122523"/>
              <a:gd name="connsiteX16" fmla="*/ 1355212 w 2812856"/>
              <a:gd name="connsiteY16" fmla="*/ 2089199 h 2122523"/>
              <a:gd name="connsiteX17" fmla="*/ 2184946 w 2812856"/>
              <a:gd name="connsiteY17" fmla="*/ 2089199 h 2122523"/>
              <a:gd name="connsiteX18" fmla="*/ 2811479 w 2812856"/>
              <a:gd name="connsiteY18" fmla="*/ 2055332 h 2122523"/>
              <a:gd name="connsiteX0" fmla="*/ 2811479 w 2812091"/>
              <a:gd name="connsiteY0" fmla="*/ 2055332 h 2119906"/>
              <a:gd name="connsiteX1" fmla="*/ 2074261 w 2812091"/>
              <a:gd name="connsiteY1" fmla="*/ 1346642 h 2119906"/>
              <a:gd name="connsiteX2" fmla="*/ 1338279 w 2812091"/>
              <a:gd name="connsiteY2" fmla="*/ 666799 h 2119906"/>
              <a:gd name="connsiteX3" fmla="*/ 999612 w 2812091"/>
              <a:gd name="connsiteY3" fmla="*/ 311199 h 2119906"/>
              <a:gd name="connsiteX4" fmla="*/ 694812 w 2812091"/>
              <a:gd name="connsiteY4" fmla="*/ 23332 h 2119906"/>
              <a:gd name="connsiteX5" fmla="*/ 508546 w 2812091"/>
              <a:gd name="connsiteY5" fmla="*/ 23332 h 2119906"/>
              <a:gd name="connsiteX6" fmla="*/ 288412 w 2812091"/>
              <a:gd name="connsiteY6" fmla="*/ 74132 h 2119906"/>
              <a:gd name="connsiteX7" fmla="*/ 136012 w 2812091"/>
              <a:gd name="connsiteY7" fmla="*/ 209599 h 2119906"/>
              <a:gd name="connsiteX8" fmla="*/ 68279 w 2812091"/>
              <a:gd name="connsiteY8" fmla="*/ 412799 h 2119906"/>
              <a:gd name="connsiteX9" fmla="*/ 17479 w 2812091"/>
              <a:gd name="connsiteY9" fmla="*/ 717599 h 2119906"/>
              <a:gd name="connsiteX10" fmla="*/ 546 w 2812091"/>
              <a:gd name="connsiteY10" fmla="*/ 1208666 h 2119906"/>
              <a:gd name="connsiteX11" fmla="*/ 34412 w 2812091"/>
              <a:gd name="connsiteY11" fmla="*/ 1564266 h 2119906"/>
              <a:gd name="connsiteX12" fmla="*/ 68279 w 2812091"/>
              <a:gd name="connsiteY12" fmla="*/ 1818266 h 2119906"/>
              <a:gd name="connsiteX13" fmla="*/ 68279 w 2812091"/>
              <a:gd name="connsiteY13" fmla="*/ 2038399 h 2119906"/>
              <a:gd name="connsiteX14" fmla="*/ 102146 w 2812091"/>
              <a:gd name="connsiteY14" fmla="*/ 2106132 h 2119906"/>
              <a:gd name="connsiteX15" fmla="*/ 813346 w 2812091"/>
              <a:gd name="connsiteY15" fmla="*/ 2089199 h 2119906"/>
              <a:gd name="connsiteX16" fmla="*/ 1355212 w 2812091"/>
              <a:gd name="connsiteY16" fmla="*/ 2089199 h 2119906"/>
              <a:gd name="connsiteX17" fmla="*/ 2184946 w 2812091"/>
              <a:gd name="connsiteY17" fmla="*/ 2089199 h 2119906"/>
              <a:gd name="connsiteX18" fmla="*/ 2811479 w 2812091"/>
              <a:gd name="connsiteY18" fmla="*/ 2055332 h 2119906"/>
              <a:gd name="connsiteX0" fmla="*/ 2811479 w 2812091"/>
              <a:gd name="connsiteY0" fmla="*/ 2055332 h 2119906"/>
              <a:gd name="connsiteX1" fmla="*/ 2074261 w 2812091"/>
              <a:gd name="connsiteY1" fmla="*/ 1346642 h 2119906"/>
              <a:gd name="connsiteX2" fmla="*/ 999612 w 2812091"/>
              <a:gd name="connsiteY2" fmla="*/ 311199 h 2119906"/>
              <a:gd name="connsiteX3" fmla="*/ 694812 w 2812091"/>
              <a:gd name="connsiteY3" fmla="*/ 23332 h 2119906"/>
              <a:gd name="connsiteX4" fmla="*/ 508546 w 2812091"/>
              <a:gd name="connsiteY4" fmla="*/ 23332 h 2119906"/>
              <a:gd name="connsiteX5" fmla="*/ 288412 w 2812091"/>
              <a:gd name="connsiteY5" fmla="*/ 74132 h 2119906"/>
              <a:gd name="connsiteX6" fmla="*/ 136012 w 2812091"/>
              <a:gd name="connsiteY6" fmla="*/ 209599 h 2119906"/>
              <a:gd name="connsiteX7" fmla="*/ 68279 w 2812091"/>
              <a:gd name="connsiteY7" fmla="*/ 412799 h 2119906"/>
              <a:gd name="connsiteX8" fmla="*/ 17479 w 2812091"/>
              <a:gd name="connsiteY8" fmla="*/ 717599 h 2119906"/>
              <a:gd name="connsiteX9" fmla="*/ 546 w 2812091"/>
              <a:gd name="connsiteY9" fmla="*/ 1208666 h 2119906"/>
              <a:gd name="connsiteX10" fmla="*/ 34412 w 2812091"/>
              <a:gd name="connsiteY10" fmla="*/ 1564266 h 2119906"/>
              <a:gd name="connsiteX11" fmla="*/ 68279 w 2812091"/>
              <a:gd name="connsiteY11" fmla="*/ 1818266 h 2119906"/>
              <a:gd name="connsiteX12" fmla="*/ 68279 w 2812091"/>
              <a:gd name="connsiteY12" fmla="*/ 2038399 h 2119906"/>
              <a:gd name="connsiteX13" fmla="*/ 102146 w 2812091"/>
              <a:gd name="connsiteY13" fmla="*/ 2106132 h 2119906"/>
              <a:gd name="connsiteX14" fmla="*/ 813346 w 2812091"/>
              <a:gd name="connsiteY14" fmla="*/ 2089199 h 2119906"/>
              <a:gd name="connsiteX15" fmla="*/ 1355212 w 2812091"/>
              <a:gd name="connsiteY15" fmla="*/ 2089199 h 2119906"/>
              <a:gd name="connsiteX16" fmla="*/ 2184946 w 2812091"/>
              <a:gd name="connsiteY16" fmla="*/ 2089199 h 2119906"/>
              <a:gd name="connsiteX17" fmla="*/ 2811479 w 2812091"/>
              <a:gd name="connsiteY17" fmla="*/ 2055332 h 2119906"/>
              <a:gd name="connsiteX0" fmla="*/ 2811479 w 2812091"/>
              <a:gd name="connsiteY0" fmla="*/ 2055332 h 2119906"/>
              <a:gd name="connsiteX1" fmla="*/ 2074261 w 2812091"/>
              <a:gd name="connsiteY1" fmla="*/ 1346642 h 2119906"/>
              <a:gd name="connsiteX2" fmla="*/ 694812 w 2812091"/>
              <a:gd name="connsiteY2" fmla="*/ 23332 h 2119906"/>
              <a:gd name="connsiteX3" fmla="*/ 508546 w 2812091"/>
              <a:gd name="connsiteY3" fmla="*/ 23332 h 2119906"/>
              <a:gd name="connsiteX4" fmla="*/ 288412 w 2812091"/>
              <a:gd name="connsiteY4" fmla="*/ 74132 h 2119906"/>
              <a:gd name="connsiteX5" fmla="*/ 136012 w 2812091"/>
              <a:gd name="connsiteY5" fmla="*/ 209599 h 2119906"/>
              <a:gd name="connsiteX6" fmla="*/ 68279 w 2812091"/>
              <a:gd name="connsiteY6" fmla="*/ 412799 h 2119906"/>
              <a:gd name="connsiteX7" fmla="*/ 17479 w 2812091"/>
              <a:gd name="connsiteY7" fmla="*/ 717599 h 2119906"/>
              <a:gd name="connsiteX8" fmla="*/ 546 w 2812091"/>
              <a:gd name="connsiteY8" fmla="*/ 1208666 h 2119906"/>
              <a:gd name="connsiteX9" fmla="*/ 34412 w 2812091"/>
              <a:gd name="connsiteY9" fmla="*/ 1564266 h 2119906"/>
              <a:gd name="connsiteX10" fmla="*/ 68279 w 2812091"/>
              <a:gd name="connsiteY10" fmla="*/ 1818266 h 2119906"/>
              <a:gd name="connsiteX11" fmla="*/ 68279 w 2812091"/>
              <a:gd name="connsiteY11" fmla="*/ 2038399 h 2119906"/>
              <a:gd name="connsiteX12" fmla="*/ 102146 w 2812091"/>
              <a:gd name="connsiteY12" fmla="*/ 2106132 h 2119906"/>
              <a:gd name="connsiteX13" fmla="*/ 813346 w 2812091"/>
              <a:gd name="connsiteY13" fmla="*/ 2089199 h 2119906"/>
              <a:gd name="connsiteX14" fmla="*/ 1355212 w 2812091"/>
              <a:gd name="connsiteY14" fmla="*/ 2089199 h 2119906"/>
              <a:gd name="connsiteX15" fmla="*/ 2184946 w 2812091"/>
              <a:gd name="connsiteY15" fmla="*/ 2089199 h 2119906"/>
              <a:gd name="connsiteX16" fmla="*/ 2811479 w 2812091"/>
              <a:gd name="connsiteY16" fmla="*/ 2055332 h 211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091" h="2119906">
                <a:moveTo>
                  <a:pt x="2811479" y="2055332"/>
                </a:moveTo>
                <a:cubicBezTo>
                  <a:pt x="2793032" y="1931573"/>
                  <a:pt x="2376239" y="1637331"/>
                  <a:pt x="2074261" y="1346642"/>
                </a:cubicBezTo>
                <a:lnTo>
                  <a:pt x="694812" y="23332"/>
                </a:lnTo>
                <a:cubicBezTo>
                  <a:pt x="612968" y="-24646"/>
                  <a:pt x="576279" y="14865"/>
                  <a:pt x="508546" y="23332"/>
                </a:cubicBezTo>
                <a:cubicBezTo>
                  <a:pt x="440813" y="31799"/>
                  <a:pt x="350501" y="43088"/>
                  <a:pt x="288412" y="74132"/>
                </a:cubicBezTo>
                <a:cubicBezTo>
                  <a:pt x="226323" y="105176"/>
                  <a:pt x="172701" y="153155"/>
                  <a:pt x="136012" y="209599"/>
                </a:cubicBezTo>
                <a:cubicBezTo>
                  <a:pt x="99323" y="266043"/>
                  <a:pt x="88034" y="328132"/>
                  <a:pt x="68279" y="412799"/>
                </a:cubicBezTo>
                <a:cubicBezTo>
                  <a:pt x="48524" y="497466"/>
                  <a:pt x="28768" y="584954"/>
                  <a:pt x="17479" y="717599"/>
                </a:cubicBezTo>
                <a:cubicBezTo>
                  <a:pt x="6190" y="850244"/>
                  <a:pt x="-2276" y="1067555"/>
                  <a:pt x="546" y="1208666"/>
                </a:cubicBezTo>
                <a:cubicBezTo>
                  <a:pt x="3368" y="1349777"/>
                  <a:pt x="23123" y="1462666"/>
                  <a:pt x="34412" y="1564266"/>
                </a:cubicBezTo>
                <a:cubicBezTo>
                  <a:pt x="45701" y="1665866"/>
                  <a:pt x="62635" y="1739244"/>
                  <a:pt x="68279" y="1818266"/>
                </a:cubicBezTo>
                <a:cubicBezTo>
                  <a:pt x="73923" y="1897288"/>
                  <a:pt x="62634" y="1990421"/>
                  <a:pt x="68279" y="2038399"/>
                </a:cubicBezTo>
                <a:cubicBezTo>
                  <a:pt x="73923" y="2086377"/>
                  <a:pt x="-22032" y="2097665"/>
                  <a:pt x="102146" y="2106132"/>
                </a:cubicBezTo>
                <a:cubicBezTo>
                  <a:pt x="226324" y="2114599"/>
                  <a:pt x="604502" y="2092021"/>
                  <a:pt x="813346" y="2089199"/>
                </a:cubicBezTo>
                <a:cubicBezTo>
                  <a:pt x="1022190" y="2086377"/>
                  <a:pt x="1355212" y="2089199"/>
                  <a:pt x="1355212" y="2089199"/>
                </a:cubicBezTo>
                <a:lnTo>
                  <a:pt x="2184946" y="2089199"/>
                </a:lnTo>
                <a:cubicBezTo>
                  <a:pt x="2427657" y="2086377"/>
                  <a:pt x="2829926" y="2179091"/>
                  <a:pt x="2811479" y="2055332"/>
                </a:cubicBezTo>
                <a:close/>
              </a:path>
            </a:pathLst>
          </a:cu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Anomalousness Score</a:t>
            </a:r>
          </a:p>
        </p:txBody>
      </p:sp>
      <p:sp>
        <p:nvSpPr>
          <p:cNvPr id="25" name="TextBox 24"/>
          <p:cNvSpPr txBox="1"/>
          <p:nvPr/>
        </p:nvSpPr>
        <p:spPr>
          <a:xfrm>
            <a:off x="5241102" y="4482751"/>
            <a:ext cx="1371474" cy="523220"/>
          </a:xfrm>
          <a:prstGeom prst="rect">
            <a:avLst/>
          </a:prstGeom>
          <a:noFill/>
        </p:spPr>
        <p:txBody>
          <a:bodyPr wrap="square" rtlCol="0">
            <a:spAutoFit/>
          </a:bodyPr>
          <a:lstStyle/>
          <a:p>
            <a:pPr algn="ctr"/>
            <a:r>
              <a:rPr lang="en-US" sz="2800" b="1" smtClean="0">
                <a:solidFill>
                  <a:schemeClr val="accent5">
                    <a:lumMod val="75000"/>
                  </a:schemeClr>
                </a:solidFill>
              </a:rPr>
              <a:t>Alice</a:t>
            </a:r>
            <a:endParaRPr lang="en-US" sz="2800">
              <a:solidFill>
                <a:schemeClr val="accent5">
                  <a:lumMod val="75000"/>
                </a:schemeClr>
              </a:solidFill>
            </a:endParaRPr>
          </a:p>
        </p:txBody>
      </p:sp>
      <p:cxnSp>
        <p:nvCxnSpPr>
          <p:cNvPr id="27" name="Straight Connector 26"/>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71" name="Freeform 70"/>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102969" y="1275967"/>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sp>
        <p:nvSpPr>
          <p:cNvPr id="73" name="TextBox 72"/>
          <p:cNvSpPr txBox="1"/>
          <p:nvPr/>
        </p:nvSpPr>
        <p:spPr>
          <a:xfrm>
            <a:off x="3722602" y="5845144"/>
            <a:ext cx="3650620" cy="523220"/>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74" name="Straight Connector 73"/>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reeform 74"/>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77" name="Picture 7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78" name="Picture 7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79" name="Picture 7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cxnSp>
        <p:nvCxnSpPr>
          <p:cNvPr id="85" name="Straight Arrow Connector 84"/>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bwMode="auto">
          <a:xfrm flipV="1">
            <a:off x="1821977" y="3766183"/>
            <a:ext cx="1453990" cy="51890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 name="Straight Arrow Connector 42"/>
          <p:cNvCxnSpPr/>
          <p:nvPr/>
        </p:nvCxnSpPr>
        <p:spPr bwMode="auto">
          <a:xfrm>
            <a:off x="1821977" y="4285084"/>
            <a:ext cx="1988281" cy="45363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4" name="TextBox 43"/>
          <p:cNvSpPr txBox="1"/>
          <p:nvPr/>
        </p:nvSpPr>
        <p:spPr>
          <a:xfrm>
            <a:off x="-68231" y="3766183"/>
            <a:ext cx="2102969" cy="1384995"/>
          </a:xfrm>
          <a:prstGeom prst="rect">
            <a:avLst/>
          </a:prstGeom>
          <a:noFill/>
        </p:spPr>
        <p:txBody>
          <a:bodyPr wrap="square" rtlCol="0">
            <a:spAutoFit/>
          </a:bodyPr>
          <a:lstStyle/>
          <a:p>
            <a:pPr algn="ctr"/>
            <a:r>
              <a:rPr lang="en-US" sz="2800" b="1" smtClean="0">
                <a:solidFill>
                  <a:schemeClr val="accent3">
                    <a:lumMod val="75000"/>
                  </a:schemeClr>
                </a:solidFill>
              </a:rPr>
              <a:t>Global</a:t>
            </a:r>
          </a:p>
          <a:p>
            <a:pPr algn="ctr"/>
            <a:r>
              <a:rPr lang="en-US" sz="2800" b="1" smtClean="0">
                <a:solidFill>
                  <a:schemeClr val="accent3">
                    <a:lumMod val="75000"/>
                  </a:schemeClr>
                </a:solidFill>
              </a:rPr>
              <a:t>Distribution</a:t>
            </a:r>
          </a:p>
          <a:p>
            <a:pPr algn="ctr"/>
            <a:r>
              <a:rPr lang="en-US" sz="2800" b="1" smtClean="0">
                <a:solidFill>
                  <a:schemeClr val="accent3">
                    <a:lumMod val="75000"/>
                  </a:schemeClr>
                </a:solidFill>
              </a:rPr>
              <a:t>(Normal)</a:t>
            </a:r>
            <a:endParaRPr lang="en-US" sz="2800" b="1">
              <a:solidFill>
                <a:schemeClr val="accent3">
                  <a:lumMod val="75000"/>
                </a:schemeClr>
              </a:solidFill>
            </a:endParaRPr>
          </a:p>
        </p:txBody>
      </p:sp>
      <p:sp>
        <p:nvSpPr>
          <p:cNvPr id="46" name="TextBox 45"/>
          <p:cNvSpPr txBox="1"/>
          <p:nvPr/>
        </p:nvSpPr>
        <p:spPr>
          <a:xfrm>
            <a:off x="5926839" y="3453299"/>
            <a:ext cx="5246436" cy="523220"/>
          </a:xfrm>
          <a:prstGeom prst="rect">
            <a:avLst/>
          </a:prstGeom>
          <a:noFill/>
        </p:spPr>
        <p:txBody>
          <a:bodyPr wrap="none" rtlCol="0">
            <a:spAutoFit/>
          </a:bodyPr>
          <a:lstStyle/>
          <a:p>
            <a:r>
              <a:rPr lang="en-US" sz="2800" smtClean="0"/>
              <a:t>Extreme distribution, low certainty</a:t>
            </a:r>
            <a:endParaRPr lang="en-US" sz="2800" b="1"/>
          </a:p>
        </p:txBody>
      </p:sp>
      <p:pic>
        <p:nvPicPr>
          <p:cNvPr id="28" name="Picture 27"/>
          <p:cNvPicPr>
            <a:picLocks noChangeAspect="1"/>
          </p:cNvPicPr>
          <p:nvPr/>
        </p:nvPicPr>
        <p:blipFill>
          <a:blip r:embed="rId7"/>
          <a:stretch>
            <a:fillRect/>
          </a:stretch>
        </p:blipFill>
        <p:spPr>
          <a:xfrm>
            <a:off x="6959146" y="1315112"/>
            <a:ext cx="5232854" cy="1825889"/>
          </a:xfrm>
          <a:prstGeom prst="rect">
            <a:avLst/>
          </a:prstGeom>
        </p:spPr>
      </p:pic>
    </p:spTree>
    <p:extLst>
      <p:ext uri="{BB962C8B-B14F-4D97-AF65-F5344CB8AC3E}">
        <p14:creationId xmlns:p14="http://schemas.microsoft.com/office/powerpoint/2010/main" val="2097517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3988409" y="3885786"/>
            <a:ext cx="2307526" cy="1869750"/>
          </a:xfrm>
          <a:custGeom>
            <a:avLst/>
            <a:gdLst>
              <a:gd name="connsiteX0" fmla="*/ 2811479 w 2812856"/>
              <a:gd name="connsiteY0" fmla="*/ 2055332 h 2122523"/>
              <a:gd name="connsiteX1" fmla="*/ 2015612 w 2812856"/>
              <a:gd name="connsiteY1" fmla="*/ 1310266 h 2122523"/>
              <a:gd name="connsiteX2" fmla="*/ 1338279 w 2812856"/>
              <a:gd name="connsiteY2" fmla="*/ 666799 h 2122523"/>
              <a:gd name="connsiteX3" fmla="*/ 999612 w 2812856"/>
              <a:gd name="connsiteY3" fmla="*/ 311199 h 2122523"/>
              <a:gd name="connsiteX4" fmla="*/ 694812 w 2812856"/>
              <a:gd name="connsiteY4" fmla="*/ 23332 h 2122523"/>
              <a:gd name="connsiteX5" fmla="*/ 508546 w 2812856"/>
              <a:gd name="connsiteY5" fmla="*/ 23332 h 2122523"/>
              <a:gd name="connsiteX6" fmla="*/ 288412 w 2812856"/>
              <a:gd name="connsiteY6" fmla="*/ 74132 h 2122523"/>
              <a:gd name="connsiteX7" fmla="*/ 136012 w 2812856"/>
              <a:gd name="connsiteY7" fmla="*/ 209599 h 2122523"/>
              <a:gd name="connsiteX8" fmla="*/ 68279 w 2812856"/>
              <a:gd name="connsiteY8" fmla="*/ 412799 h 2122523"/>
              <a:gd name="connsiteX9" fmla="*/ 17479 w 2812856"/>
              <a:gd name="connsiteY9" fmla="*/ 717599 h 2122523"/>
              <a:gd name="connsiteX10" fmla="*/ 546 w 2812856"/>
              <a:gd name="connsiteY10" fmla="*/ 1208666 h 2122523"/>
              <a:gd name="connsiteX11" fmla="*/ 34412 w 2812856"/>
              <a:gd name="connsiteY11" fmla="*/ 1564266 h 2122523"/>
              <a:gd name="connsiteX12" fmla="*/ 68279 w 2812856"/>
              <a:gd name="connsiteY12" fmla="*/ 1818266 h 2122523"/>
              <a:gd name="connsiteX13" fmla="*/ 68279 w 2812856"/>
              <a:gd name="connsiteY13" fmla="*/ 2038399 h 2122523"/>
              <a:gd name="connsiteX14" fmla="*/ 102146 w 2812856"/>
              <a:gd name="connsiteY14" fmla="*/ 2106132 h 2122523"/>
              <a:gd name="connsiteX15" fmla="*/ 813346 w 2812856"/>
              <a:gd name="connsiteY15" fmla="*/ 2089199 h 2122523"/>
              <a:gd name="connsiteX16" fmla="*/ 1355212 w 2812856"/>
              <a:gd name="connsiteY16" fmla="*/ 2089199 h 2122523"/>
              <a:gd name="connsiteX17" fmla="*/ 2184946 w 2812856"/>
              <a:gd name="connsiteY17" fmla="*/ 2089199 h 2122523"/>
              <a:gd name="connsiteX18" fmla="*/ 2811479 w 2812856"/>
              <a:gd name="connsiteY18" fmla="*/ 2055332 h 2122523"/>
              <a:gd name="connsiteX0" fmla="*/ 2811479 w 2812091"/>
              <a:gd name="connsiteY0" fmla="*/ 2055332 h 2119906"/>
              <a:gd name="connsiteX1" fmla="*/ 2074261 w 2812091"/>
              <a:gd name="connsiteY1" fmla="*/ 1346642 h 2119906"/>
              <a:gd name="connsiteX2" fmla="*/ 1338279 w 2812091"/>
              <a:gd name="connsiteY2" fmla="*/ 666799 h 2119906"/>
              <a:gd name="connsiteX3" fmla="*/ 999612 w 2812091"/>
              <a:gd name="connsiteY3" fmla="*/ 311199 h 2119906"/>
              <a:gd name="connsiteX4" fmla="*/ 694812 w 2812091"/>
              <a:gd name="connsiteY4" fmla="*/ 23332 h 2119906"/>
              <a:gd name="connsiteX5" fmla="*/ 508546 w 2812091"/>
              <a:gd name="connsiteY5" fmla="*/ 23332 h 2119906"/>
              <a:gd name="connsiteX6" fmla="*/ 288412 w 2812091"/>
              <a:gd name="connsiteY6" fmla="*/ 74132 h 2119906"/>
              <a:gd name="connsiteX7" fmla="*/ 136012 w 2812091"/>
              <a:gd name="connsiteY7" fmla="*/ 209599 h 2119906"/>
              <a:gd name="connsiteX8" fmla="*/ 68279 w 2812091"/>
              <a:gd name="connsiteY8" fmla="*/ 412799 h 2119906"/>
              <a:gd name="connsiteX9" fmla="*/ 17479 w 2812091"/>
              <a:gd name="connsiteY9" fmla="*/ 717599 h 2119906"/>
              <a:gd name="connsiteX10" fmla="*/ 546 w 2812091"/>
              <a:gd name="connsiteY10" fmla="*/ 1208666 h 2119906"/>
              <a:gd name="connsiteX11" fmla="*/ 34412 w 2812091"/>
              <a:gd name="connsiteY11" fmla="*/ 1564266 h 2119906"/>
              <a:gd name="connsiteX12" fmla="*/ 68279 w 2812091"/>
              <a:gd name="connsiteY12" fmla="*/ 1818266 h 2119906"/>
              <a:gd name="connsiteX13" fmla="*/ 68279 w 2812091"/>
              <a:gd name="connsiteY13" fmla="*/ 2038399 h 2119906"/>
              <a:gd name="connsiteX14" fmla="*/ 102146 w 2812091"/>
              <a:gd name="connsiteY14" fmla="*/ 2106132 h 2119906"/>
              <a:gd name="connsiteX15" fmla="*/ 813346 w 2812091"/>
              <a:gd name="connsiteY15" fmla="*/ 2089199 h 2119906"/>
              <a:gd name="connsiteX16" fmla="*/ 1355212 w 2812091"/>
              <a:gd name="connsiteY16" fmla="*/ 2089199 h 2119906"/>
              <a:gd name="connsiteX17" fmla="*/ 2184946 w 2812091"/>
              <a:gd name="connsiteY17" fmla="*/ 2089199 h 2119906"/>
              <a:gd name="connsiteX18" fmla="*/ 2811479 w 2812091"/>
              <a:gd name="connsiteY18" fmla="*/ 2055332 h 2119906"/>
              <a:gd name="connsiteX0" fmla="*/ 2811479 w 2812091"/>
              <a:gd name="connsiteY0" fmla="*/ 2055332 h 2119906"/>
              <a:gd name="connsiteX1" fmla="*/ 2074261 w 2812091"/>
              <a:gd name="connsiteY1" fmla="*/ 1346642 h 2119906"/>
              <a:gd name="connsiteX2" fmla="*/ 999612 w 2812091"/>
              <a:gd name="connsiteY2" fmla="*/ 311199 h 2119906"/>
              <a:gd name="connsiteX3" fmla="*/ 694812 w 2812091"/>
              <a:gd name="connsiteY3" fmla="*/ 23332 h 2119906"/>
              <a:gd name="connsiteX4" fmla="*/ 508546 w 2812091"/>
              <a:gd name="connsiteY4" fmla="*/ 23332 h 2119906"/>
              <a:gd name="connsiteX5" fmla="*/ 288412 w 2812091"/>
              <a:gd name="connsiteY5" fmla="*/ 74132 h 2119906"/>
              <a:gd name="connsiteX6" fmla="*/ 136012 w 2812091"/>
              <a:gd name="connsiteY6" fmla="*/ 209599 h 2119906"/>
              <a:gd name="connsiteX7" fmla="*/ 68279 w 2812091"/>
              <a:gd name="connsiteY7" fmla="*/ 412799 h 2119906"/>
              <a:gd name="connsiteX8" fmla="*/ 17479 w 2812091"/>
              <a:gd name="connsiteY8" fmla="*/ 717599 h 2119906"/>
              <a:gd name="connsiteX9" fmla="*/ 546 w 2812091"/>
              <a:gd name="connsiteY9" fmla="*/ 1208666 h 2119906"/>
              <a:gd name="connsiteX10" fmla="*/ 34412 w 2812091"/>
              <a:gd name="connsiteY10" fmla="*/ 1564266 h 2119906"/>
              <a:gd name="connsiteX11" fmla="*/ 68279 w 2812091"/>
              <a:gd name="connsiteY11" fmla="*/ 1818266 h 2119906"/>
              <a:gd name="connsiteX12" fmla="*/ 68279 w 2812091"/>
              <a:gd name="connsiteY12" fmla="*/ 2038399 h 2119906"/>
              <a:gd name="connsiteX13" fmla="*/ 102146 w 2812091"/>
              <a:gd name="connsiteY13" fmla="*/ 2106132 h 2119906"/>
              <a:gd name="connsiteX14" fmla="*/ 813346 w 2812091"/>
              <a:gd name="connsiteY14" fmla="*/ 2089199 h 2119906"/>
              <a:gd name="connsiteX15" fmla="*/ 1355212 w 2812091"/>
              <a:gd name="connsiteY15" fmla="*/ 2089199 h 2119906"/>
              <a:gd name="connsiteX16" fmla="*/ 2184946 w 2812091"/>
              <a:gd name="connsiteY16" fmla="*/ 2089199 h 2119906"/>
              <a:gd name="connsiteX17" fmla="*/ 2811479 w 2812091"/>
              <a:gd name="connsiteY17" fmla="*/ 2055332 h 2119906"/>
              <a:gd name="connsiteX0" fmla="*/ 2811479 w 2812091"/>
              <a:gd name="connsiteY0" fmla="*/ 2055332 h 2119906"/>
              <a:gd name="connsiteX1" fmla="*/ 2074261 w 2812091"/>
              <a:gd name="connsiteY1" fmla="*/ 1346642 h 2119906"/>
              <a:gd name="connsiteX2" fmla="*/ 694812 w 2812091"/>
              <a:gd name="connsiteY2" fmla="*/ 23332 h 2119906"/>
              <a:gd name="connsiteX3" fmla="*/ 508546 w 2812091"/>
              <a:gd name="connsiteY3" fmla="*/ 23332 h 2119906"/>
              <a:gd name="connsiteX4" fmla="*/ 288412 w 2812091"/>
              <a:gd name="connsiteY4" fmla="*/ 74132 h 2119906"/>
              <a:gd name="connsiteX5" fmla="*/ 136012 w 2812091"/>
              <a:gd name="connsiteY5" fmla="*/ 209599 h 2119906"/>
              <a:gd name="connsiteX6" fmla="*/ 68279 w 2812091"/>
              <a:gd name="connsiteY6" fmla="*/ 412799 h 2119906"/>
              <a:gd name="connsiteX7" fmla="*/ 17479 w 2812091"/>
              <a:gd name="connsiteY7" fmla="*/ 717599 h 2119906"/>
              <a:gd name="connsiteX8" fmla="*/ 546 w 2812091"/>
              <a:gd name="connsiteY8" fmla="*/ 1208666 h 2119906"/>
              <a:gd name="connsiteX9" fmla="*/ 34412 w 2812091"/>
              <a:gd name="connsiteY9" fmla="*/ 1564266 h 2119906"/>
              <a:gd name="connsiteX10" fmla="*/ 68279 w 2812091"/>
              <a:gd name="connsiteY10" fmla="*/ 1818266 h 2119906"/>
              <a:gd name="connsiteX11" fmla="*/ 68279 w 2812091"/>
              <a:gd name="connsiteY11" fmla="*/ 2038399 h 2119906"/>
              <a:gd name="connsiteX12" fmla="*/ 102146 w 2812091"/>
              <a:gd name="connsiteY12" fmla="*/ 2106132 h 2119906"/>
              <a:gd name="connsiteX13" fmla="*/ 813346 w 2812091"/>
              <a:gd name="connsiteY13" fmla="*/ 2089199 h 2119906"/>
              <a:gd name="connsiteX14" fmla="*/ 1355212 w 2812091"/>
              <a:gd name="connsiteY14" fmla="*/ 2089199 h 2119906"/>
              <a:gd name="connsiteX15" fmla="*/ 2184946 w 2812091"/>
              <a:gd name="connsiteY15" fmla="*/ 2089199 h 2119906"/>
              <a:gd name="connsiteX16" fmla="*/ 2811479 w 2812091"/>
              <a:gd name="connsiteY16" fmla="*/ 2055332 h 211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091" h="2119906">
                <a:moveTo>
                  <a:pt x="2811479" y="2055332"/>
                </a:moveTo>
                <a:cubicBezTo>
                  <a:pt x="2793032" y="1931573"/>
                  <a:pt x="2376239" y="1637331"/>
                  <a:pt x="2074261" y="1346642"/>
                </a:cubicBezTo>
                <a:lnTo>
                  <a:pt x="694812" y="23332"/>
                </a:lnTo>
                <a:cubicBezTo>
                  <a:pt x="612968" y="-24646"/>
                  <a:pt x="576279" y="14865"/>
                  <a:pt x="508546" y="23332"/>
                </a:cubicBezTo>
                <a:cubicBezTo>
                  <a:pt x="440813" y="31799"/>
                  <a:pt x="350501" y="43088"/>
                  <a:pt x="288412" y="74132"/>
                </a:cubicBezTo>
                <a:cubicBezTo>
                  <a:pt x="226323" y="105176"/>
                  <a:pt x="172701" y="153155"/>
                  <a:pt x="136012" y="209599"/>
                </a:cubicBezTo>
                <a:cubicBezTo>
                  <a:pt x="99323" y="266043"/>
                  <a:pt x="88034" y="328132"/>
                  <a:pt x="68279" y="412799"/>
                </a:cubicBezTo>
                <a:cubicBezTo>
                  <a:pt x="48524" y="497466"/>
                  <a:pt x="28768" y="584954"/>
                  <a:pt x="17479" y="717599"/>
                </a:cubicBezTo>
                <a:cubicBezTo>
                  <a:pt x="6190" y="850244"/>
                  <a:pt x="-2276" y="1067555"/>
                  <a:pt x="546" y="1208666"/>
                </a:cubicBezTo>
                <a:cubicBezTo>
                  <a:pt x="3368" y="1349777"/>
                  <a:pt x="23123" y="1462666"/>
                  <a:pt x="34412" y="1564266"/>
                </a:cubicBezTo>
                <a:cubicBezTo>
                  <a:pt x="45701" y="1665866"/>
                  <a:pt x="62635" y="1739244"/>
                  <a:pt x="68279" y="1818266"/>
                </a:cubicBezTo>
                <a:cubicBezTo>
                  <a:pt x="73923" y="1897288"/>
                  <a:pt x="62634" y="1990421"/>
                  <a:pt x="68279" y="2038399"/>
                </a:cubicBezTo>
                <a:cubicBezTo>
                  <a:pt x="73923" y="2086377"/>
                  <a:pt x="-22032" y="2097665"/>
                  <a:pt x="102146" y="2106132"/>
                </a:cubicBezTo>
                <a:cubicBezTo>
                  <a:pt x="226324" y="2114599"/>
                  <a:pt x="604502" y="2092021"/>
                  <a:pt x="813346" y="2089199"/>
                </a:cubicBezTo>
                <a:cubicBezTo>
                  <a:pt x="1022190" y="2086377"/>
                  <a:pt x="1355212" y="2089199"/>
                  <a:pt x="1355212" y="2089199"/>
                </a:cubicBezTo>
                <a:lnTo>
                  <a:pt x="2184946" y="2089199"/>
                </a:lnTo>
                <a:cubicBezTo>
                  <a:pt x="2427657" y="2086377"/>
                  <a:pt x="2829926" y="2179091"/>
                  <a:pt x="2811479" y="2055332"/>
                </a:cubicBezTo>
                <a:close/>
              </a:path>
            </a:pathLst>
          </a:cu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Anomalousness Score</a:t>
            </a:r>
          </a:p>
        </p:txBody>
      </p:sp>
      <p:sp>
        <p:nvSpPr>
          <p:cNvPr id="25" name="TextBox 24"/>
          <p:cNvSpPr txBox="1"/>
          <p:nvPr/>
        </p:nvSpPr>
        <p:spPr>
          <a:xfrm>
            <a:off x="5241102" y="4482751"/>
            <a:ext cx="1371474" cy="523220"/>
          </a:xfrm>
          <a:prstGeom prst="rect">
            <a:avLst/>
          </a:prstGeom>
          <a:noFill/>
        </p:spPr>
        <p:txBody>
          <a:bodyPr wrap="square" rtlCol="0">
            <a:spAutoFit/>
          </a:bodyPr>
          <a:lstStyle/>
          <a:p>
            <a:pPr algn="ctr"/>
            <a:r>
              <a:rPr lang="en-US" sz="2800" b="1" smtClean="0">
                <a:solidFill>
                  <a:schemeClr val="accent5">
                    <a:lumMod val="75000"/>
                  </a:schemeClr>
                </a:solidFill>
              </a:rPr>
              <a:t>Alice</a:t>
            </a:r>
            <a:endParaRPr lang="en-US" sz="2800">
              <a:solidFill>
                <a:schemeClr val="accent5">
                  <a:lumMod val="75000"/>
                </a:schemeClr>
              </a:solidFill>
            </a:endParaRPr>
          </a:p>
        </p:txBody>
      </p:sp>
      <p:cxnSp>
        <p:nvCxnSpPr>
          <p:cNvPr id="27" name="Straight Connector 26"/>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71" name="Freeform 70"/>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2102969" y="1275967"/>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sp>
        <p:nvSpPr>
          <p:cNvPr id="73" name="TextBox 72"/>
          <p:cNvSpPr txBox="1"/>
          <p:nvPr/>
        </p:nvSpPr>
        <p:spPr>
          <a:xfrm>
            <a:off x="3722602" y="5845144"/>
            <a:ext cx="3650620" cy="523220"/>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74" name="Straight Connector 73"/>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75" name="Freeform 74"/>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77" name="Picture 7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78" name="Picture 7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79" name="Picture 7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cxnSp>
        <p:nvCxnSpPr>
          <p:cNvPr id="85" name="Straight Arrow Connector 84"/>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5926839" y="3453299"/>
            <a:ext cx="5375702" cy="954107"/>
            <a:chOff x="6596828" y="3656696"/>
            <a:chExt cx="5375702" cy="954107"/>
          </a:xfrm>
        </p:grpSpPr>
        <p:sp>
          <p:nvSpPr>
            <p:cNvPr id="4" name="TextBox 3"/>
            <p:cNvSpPr txBox="1"/>
            <p:nvPr/>
          </p:nvSpPr>
          <p:spPr>
            <a:xfrm>
              <a:off x="6596828" y="3656696"/>
              <a:ext cx="5375702" cy="954107"/>
            </a:xfrm>
            <a:prstGeom prst="rect">
              <a:avLst/>
            </a:prstGeom>
            <a:noFill/>
          </p:spPr>
          <p:txBody>
            <a:bodyPr wrap="none" rtlCol="0">
              <a:spAutoFit/>
            </a:bodyPr>
            <a:lstStyle/>
            <a:p>
              <a:r>
                <a:rPr lang="en-US" sz="2800" smtClean="0"/>
                <a:t>Extreme distribution, low certainty</a:t>
              </a:r>
            </a:p>
            <a:p>
              <a:r>
                <a:rPr lang="en-US" sz="2800" b="1" smtClean="0"/>
                <a:t>     </a:t>
              </a:r>
              <a:r>
                <a:rPr lang="en-US" sz="2800" b="1" i="1" err="1" smtClean="0"/>
                <a:t>CrossEntropy</a:t>
              </a:r>
              <a:r>
                <a:rPr lang="en-US" sz="2800" smtClean="0"/>
                <a:t>(</a:t>
              </a:r>
              <a:r>
                <a:rPr lang="en-US" sz="2800" b="1" smtClean="0">
                  <a:solidFill>
                    <a:schemeClr val="accent5">
                      <a:lumMod val="75000"/>
                    </a:schemeClr>
                  </a:solidFill>
                </a:rPr>
                <a:t>Alice</a:t>
              </a:r>
              <a:r>
                <a:rPr lang="en-US" sz="2800" smtClean="0"/>
                <a:t>, </a:t>
              </a:r>
              <a:r>
                <a:rPr lang="en-US" sz="2800" b="1" smtClean="0">
                  <a:solidFill>
                    <a:schemeClr val="bg1">
                      <a:lumMod val="65000"/>
                    </a:schemeClr>
                  </a:solidFill>
                </a:rPr>
                <a:t>Global</a:t>
              </a:r>
              <a:r>
                <a:rPr lang="en-US" sz="2800" smtClean="0"/>
                <a:t>) </a:t>
              </a:r>
              <a:r>
                <a:rPr lang="en-US" sz="2800" b="1" smtClean="0"/>
                <a:t>= 0.9</a:t>
              </a:r>
              <a:endParaRPr lang="en-US" sz="2800" b="1"/>
            </a:p>
          </p:txBody>
        </p:sp>
        <p:sp>
          <p:nvSpPr>
            <p:cNvPr id="7" name="Right Arrow 6"/>
            <p:cNvSpPr/>
            <p:nvPr/>
          </p:nvSpPr>
          <p:spPr>
            <a:xfrm>
              <a:off x="6693875" y="4219071"/>
              <a:ext cx="251546" cy="223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8" name="Straight Arrow Connector 87"/>
          <p:cNvCxnSpPr/>
          <p:nvPr/>
        </p:nvCxnSpPr>
        <p:spPr bwMode="auto">
          <a:xfrm flipH="1" flipV="1">
            <a:off x="7460029" y="4331883"/>
            <a:ext cx="240182" cy="566992"/>
          </a:xfrm>
          <a:prstGeom prst="straightConnector1">
            <a:avLst/>
          </a:prstGeom>
          <a:solidFill>
            <a:schemeClr val="accent1"/>
          </a:solidFill>
          <a:ln w="5080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p:cNvSpPr txBox="1"/>
          <p:nvPr/>
        </p:nvSpPr>
        <p:spPr>
          <a:xfrm>
            <a:off x="7549257" y="4963043"/>
            <a:ext cx="3105492" cy="830997"/>
          </a:xfrm>
          <a:prstGeom prst="rect">
            <a:avLst/>
          </a:prstGeom>
          <a:noFill/>
        </p:spPr>
        <p:txBody>
          <a:bodyPr wrap="square" rtlCol="0">
            <a:spAutoFit/>
          </a:bodyPr>
          <a:lstStyle/>
          <a:p>
            <a:r>
              <a:rPr lang="en-US" sz="2400" smtClean="0"/>
              <a:t>“disagreement between distributions”</a:t>
            </a:r>
            <a:endParaRPr lang="en-US" sz="2400"/>
          </a:p>
        </p:txBody>
      </p:sp>
      <p:sp>
        <p:nvSpPr>
          <p:cNvPr id="91" name="TextBox 90"/>
          <p:cNvSpPr txBox="1"/>
          <p:nvPr/>
        </p:nvSpPr>
        <p:spPr>
          <a:xfrm>
            <a:off x="7582596" y="5744055"/>
            <a:ext cx="3212739" cy="461665"/>
          </a:xfrm>
          <a:prstGeom prst="rect">
            <a:avLst/>
          </a:prstGeom>
          <a:noFill/>
        </p:spPr>
        <p:txBody>
          <a:bodyPr wrap="none" rtlCol="0">
            <a:spAutoFit/>
          </a:bodyPr>
          <a:lstStyle/>
          <a:p>
            <a:r>
              <a:rPr lang="en-US" sz="2400" smtClean="0"/>
              <a:t>= </a:t>
            </a:r>
            <a:r>
              <a:rPr lang="en-US" sz="2400" smtClean="0">
                <a:latin typeface="Cambria Math" charset="0"/>
                <a:ea typeface="Cambria Math" charset="0"/>
                <a:cs typeface="Cambria Math" charset="0"/>
              </a:rPr>
              <a:t>-𝔼</a:t>
            </a:r>
            <a:r>
              <a:rPr lang="en-US" sz="2400" b="1" baseline="-25000" smtClean="0">
                <a:latin typeface="Cambria Math" charset="0"/>
                <a:ea typeface="Cambria Math" charset="0"/>
                <a:cs typeface="Cambria Math" charset="0"/>
              </a:rPr>
              <a:t>x ∼ </a:t>
            </a:r>
            <a:r>
              <a:rPr lang="en-US" sz="2400" b="1" baseline="-25000" smtClean="0">
                <a:solidFill>
                  <a:schemeClr val="accent5">
                    <a:lumMod val="75000"/>
                  </a:schemeClr>
                </a:solidFill>
                <a:latin typeface="Cambria Math" charset="0"/>
                <a:ea typeface="Cambria Math" charset="0"/>
                <a:cs typeface="Cambria Math" charset="0"/>
              </a:rPr>
              <a:t>Alice</a:t>
            </a:r>
            <a:r>
              <a:rPr lang="en-US" sz="2400" b="1" smtClean="0">
                <a:latin typeface="Cambria Math" charset="0"/>
                <a:ea typeface="Cambria Math" charset="0"/>
                <a:cs typeface="Cambria Math" charset="0"/>
              </a:rPr>
              <a:t> </a:t>
            </a:r>
            <a:r>
              <a:rPr lang="en-US" sz="2400" smtClean="0">
                <a:latin typeface="Cambria Math" charset="0"/>
                <a:ea typeface="Cambria Math" charset="0"/>
                <a:cs typeface="Cambria Math" charset="0"/>
              </a:rPr>
              <a:t>log</a:t>
            </a:r>
            <a:r>
              <a:rPr lang="en-US" sz="2400" b="1" smtClean="0">
                <a:latin typeface="Cambria Math" charset="0"/>
                <a:ea typeface="Cambria Math" charset="0"/>
                <a:cs typeface="Cambria Math" charset="0"/>
              </a:rPr>
              <a:t> </a:t>
            </a:r>
            <a:r>
              <a:rPr lang="en-US" sz="2400" err="1" smtClean="0">
                <a:latin typeface="Cambria Math" charset="0"/>
                <a:ea typeface="Cambria Math" charset="0"/>
                <a:cs typeface="Cambria Math" charset="0"/>
              </a:rPr>
              <a:t>P</a:t>
            </a:r>
            <a:r>
              <a:rPr lang="en-US" sz="2400" b="1" baseline="-25000" err="1" smtClean="0">
                <a:solidFill>
                  <a:schemeClr val="accent3">
                    <a:lumMod val="75000"/>
                  </a:schemeClr>
                </a:solidFill>
                <a:latin typeface="Cambria Math" charset="0"/>
                <a:ea typeface="Cambria Math" charset="0"/>
                <a:cs typeface="Cambria Math" charset="0"/>
              </a:rPr>
              <a:t>Global</a:t>
            </a:r>
            <a:r>
              <a:rPr lang="en-US" sz="2400" smtClean="0">
                <a:latin typeface="Cambria Math" charset="0"/>
                <a:ea typeface="Cambria Math" charset="0"/>
                <a:cs typeface="Cambria Math" charset="0"/>
              </a:rPr>
              <a:t>(x)</a:t>
            </a:r>
            <a:endParaRPr lang="en-US" sz="2400">
              <a:latin typeface="Cambria Math" charset="0"/>
              <a:ea typeface="Cambria Math" charset="0"/>
              <a:cs typeface="Cambria Math" charset="0"/>
            </a:endParaRPr>
          </a:p>
        </p:txBody>
      </p:sp>
      <p:sp>
        <p:nvSpPr>
          <p:cNvPr id="92" name="Rectangle 91"/>
          <p:cNvSpPr/>
          <p:nvPr/>
        </p:nvSpPr>
        <p:spPr>
          <a:xfrm>
            <a:off x="7432430" y="4922839"/>
            <a:ext cx="3362905" cy="134704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rot="600000">
            <a:off x="9738021" y="4498279"/>
            <a:ext cx="1174039" cy="523220"/>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800"/>
              <a:t>Details</a:t>
            </a:r>
          </a:p>
        </p:txBody>
      </p:sp>
      <p:cxnSp>
        <p:nvCxnSpPr>
          <p:cNvPr id="42" name="Straight Arrow Connector 41"/>
          <p:cNvCxnSpPr/>
          <p:nvPr/>
        </p:nvCxnSpPr>
        <p:spPr bwMode="auto">
          <a:xfrm flipV="1">
            <a:off x="1821977" y="3766183"/>
            <a:ext cx="1453990" cy="51890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 name="Straight Arrow Connector 42"/>
          <p:cNvCxnSpPr/>
          <p:nvPr/>
        </p:nvCxnSpPr>
        <p:spPr bwMode="auto">
          <a:xfrm>
            <a:off x="1821977" y="4285084"/>
            <a:ext cx="1988281" cy="45363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 name="TextBox 38"/>
          <p:cNvSpPr txBox="1"/>
          <p:nvPr/>
        </p:nvSpPr>
        <p:spPr>
          <a:xfrm>
            <a:off x="-68231" y="3766183"/>
            <a:ext cx="2102969" cy="1384995"/>
          </a:xfrm>
          <a:prstGeom prst="rect">
            <a:avLst/>
          </a:prstGeom>
          <a:noFill/>
        </p:spPr>
        <p:txBody>
          <a:bodyPr wrap="square" rtlCol="0">
            <a:spAutoFit/>
          </a:bodyPr>
          <a:lstStyle/>
          <a:p>
            <a:pPr algn="ctr"/>
            <a:r>
              <a:rPr lang="en-US" sz="2800" b="1" smtClean="0">
                <a:solidFill>
                  <a:schemeClr val="accent3">
                    <a:lumMod val="75000"/>
                  </a:schemeClr>
                </a:solidFill>
              </a:rPr>
              <a:t>Global</a:t>
            </a:r>
          </a:p>
          <a:p>
            <a:pPr algn="ctr"/>
            <a:r>
              <a:rPr lang="en-US" sz="2800" b="1" smtClean="0">
                <a:solidFill>
                  <a:schemeClr val="accent3">
                    <a:lumMod val="75000"/>
                  </a:schemeClr>
                </a:solidFill>
              </a:rPr>
              <a:t>Distribution</a:t>
            </a:r>
          </a:p>
          <a:p>
            <a:pPr algn="ctr"/>
            <a:r>
              <a:rPr lang="en-US" sz="2800" b="1" smtClean="0">
                <a:solidFill>
                  <a:schemeClr val="accent3">
                    <a:lumMod val="75000"/>
                  </a:schemeClr>
                </a:solidFill>
              </a:rPr>
              <a:t>(Normal)</a:t>
            </a:r>
            <a:endParaRPr lang="en-US" sz="2800" b="1">
              <a:solidFill>
                <a:schemeClr val="accent3">
                  <a:lumMod val="75000"/>
                </a:schemeClr>
              </a:solidFill>
            </a:endParaRPr>
          </a:p>
        </p:txBody>
      </p:sp>
      <p:pic>
        <p:nvPicPr>
          <p:cNvPr id="33" name="Picture 32"/>
          <p:cNvPicPr>
            <a:picLocks noChangeAspect="1"/>
          </p:cNvPicPr>
          <p:nvPr/>
        </p:nvPicPr>
        <p:blipFill>
          <a:blip r:embed="rId7"/>
          <a:stretch>
            <a:fillRect/>
          </a:stretch>
        </p:blipFill>
        <p:spPr>
          <a:xfrm>
            <a:off x="6959146" y="1315112"/>
            <a:ext cx="5232854" cy="1825889"/>
          </a:xfrm>
          <a:prstGeom prst="rect">
            <a:avLst/>
          </a:prstGeom>
        </p:spPr>
      </p:pic>
    </p:spTree>
    <p:extLst>
      <p:ext uri="{BB962C8B-B14F-4D97-AF65-F5344CB8AC3E}">
        <p14:creationId xmlns:p14="http://schemas.microsoft.com/office/powerpoint/2010/main" val="1811752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5635817" y="5173366"/>
            <a:ext cx="712574" cy="561170"/>
          </a:xfrm>
          <a:custGeom>
            <a:avLst/>
            <a:gdLst>
              <a:gd name="connsiteX0" fmla="*/ 2811479 w 2812856"/>
              <a:gd name="connsiteY0" fmla="*/ 2055332 h 2122523"/>
              <a:gd name="connsiteX1" fmla="*/ 2015612 w 2812856"/>
              <a:gd name="connsiteY1" fmla="*/ 1310266 h 2122523"/>
              <a:gd name="connsiteX2" fmla="*/ 1338279 w 2812856"/>
              <a:gd name="connsiteY2" fmla="*/ 666799 h 2122523"/>
              <a:gd name="connsiteX3" fmla="*/ 999612 w 2812856"/>
              <a:gd name="connsiteY3" fmla="*/ 311199 h 2122523"/>
              <a:gd name="connsiteX4" fmla="*/ 694812 w 2812856"/>
              <a:gd name="connsiteY4" fmla="*/ 23332 h 2122523"/>
              <a:gd name="connsiteX5" fmla="*/ 508546 w 2812856"/>
              <a:gd name="connsiteY5" fmla="*/ 23332 h 2122523"/>
              <a:gd name="connsiteX6" fmla="*/ 288412 w 2812856"/>
              <a:gd name="connsiteY6" fmla="*/ 74132 h 2122523"/>
              <a:gd name="connsiteX7" fmla="*/ 136012 w 2812856"/>
              <a:gd name="connsiteY7" fmla="*/ 209599 h 2122523"/>
              <a:gd name="connsiteX8" fmla="*/ 68279 w 2812856"/>
              <a:gd name="connsiteY8" fmla="*/ 412799 h 2122523"/>
              <a:gd name="connsiteX9" fmla="*/ 17479 w 2812856"/>
              <a:gd name="connsiteY9" fmla="*/ 717599 h 2122523"/>
              <a:gd name="connsiteX10" fmla="*/ 546 w 2812856"/>
              <a:gd name="connsiteY10" fmla="*/ 1208666 h 2122523"/>
              <a:gd name="connsiteX11" fmla="*/ 34412 w 2812856"/>
              <a:gd name="connsiteY11" fmla="*/ 1564266 h 2122523"/>
              <a:gd name="connsiteX12" fmla="*/ 68279 w 2812856"/>
              <a:gd name="connsiteY12" fmla="*/ 1818266 h 2122523"/>
              <a:gd name="connsiteX13" fmla="*/ 68279 w 2812856"/>
              <a:gd name="connsiteY13" fmla="*/ 2038399 h 2122523"/>
              <a:gd name="connsiteX14" fmla="*/ 102146 w 2812856"/>
              <a:gd name="connsiteY14" fmla="*/ 2106132 h 2122523"/>
              <a:gd name="connsiteX15" fmla="*/ 813346 w 2812856"/>
              <a:gd name="connsiteY15" fmla="*/ 2089199 h 2122523"/>
              <a:gd name="connsiteX16" fmla="*/ 1355212 w 2812856"/>
              <a:gd name="connsiteY16" fmla="*/ 2089199 h 2122523"/>
              <a:gd name="connsiteX17" fmla="*/ 2184946 w 2812856"/>
              <a:gd name="connsiteY17" fmla="*/ 2089199 h 2122523"/>
              <a:gd name="connsiteX18" fmla="*/ 2811479 w 2812856"/>
              <a:gd name="connsiteY18" fmla="*/ 2055332 h 212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12856" h="2122523">
                <a:moveTo>
                  <a:pt x="2811479" y="2055332"/>
                </a:moveTo>
                <a:cubicBezTo>
                  <a:pt x="2783257" y="1925510"/>
                  <a:pt x="2015612" y="1310266"/>
                  <a:pt x="2015612" y="1310266"/>
                </a:cubicBezTo>
                <a:cubicBezTo>
                  <a:pt x="1770079" y="1078844"/>
                  <a:pt x="1507612" y="833310"/>
                  <a:pt x="1338279" y="666799"/>
                </a:cubicBezTo>
                <a:cubicBezTo>
                  <a:pt x="1168946" y="500288"/>
                  <a:pt x="1106856" y="418443"/>
                  <a:pt x="999612" y="311199"/>
                </a:cubicBezTo>
                <a:cubicBezTo>
                  <a:pt x="892368" y="203955"/>
                  <a:pt x="776656" y="71310"/>
                  <a:pt x="694812" y="23332"/>
                </a:cubicBezTo>
                <a:cubicBezTo>
                  <a:pt x="612968" y="-24646"/>
                  <a:pt x="576279" y="14865"/>
                  <a:pt x="508546" y="23332"/>
                </a:cubicBezTo>
                <a:cubicBezTo>
                  <a:pt x="440813" y="31799"/>
                  <a:pt x="350501" y="43088"/>
                  <a:pt x="288412" y="74132"/>
                </a:cubicBezTo>
                <a:cubicBezTo>
                  <a:pt x="226323" y="105176"/>
                  <a:pt x="172701" y="153155"/>
                  <a:pt x="136012" y="209599"/>
                </a:cubicBezTo>
                <a:cubicBezTo>
                  <a:pt x="99323" y="266043"/>
                  <a:pt x="88034" y="328132"/>
                  <a:pt x="68279" y="412799"/>
                </a:cubicBezTo>
                <a:cubicBezTo>
                  <a:pt x="48524" y="497466"/>
                  <a:pt x="28768" y="584954"/>
                  <a:pt x="17479" y="717599"/>
                </a:cubicBezTo>
                <a:cubicBezTo>
                  <a:pt x="6190" y="850244"/>
                  <a:pt x="-2276" y="1067555"/>
                  <a:pt x="546" y="1208666"/>
                </a:cubicBezTo>
                <a:cubicBezTo>
                  <a:pt x="3368" y="1349777"/>
                  <a:pt x="23123" y="1462666"/>
                  <a:pt x="34412" y="1564266"/>
                </a:cubicBezTo>
                <a:cubicBezTo>
                  <a:pt x="45701" y="1665866"/>
                  <a:pt x="62635" y="1739244"/>
                  <a:pt x="68279" y="1818266"/>
                </a:cubicBezTo>
                <a:cubicBezTo>
                  <a:pt x="73923" y="1897288"/>
                  <a:pt x="62634" y="1990421"/>
                  <a:pt x="68279" y="2038399"/>
                </a:cubicBezTo>
                <a:cubicBezTo>
                  <a:pt x="73923" y="2086377"/>
                  <a:pt x="-22032" y="2097665"/>
                  <a:pt x="102146" y="2106132"/>
                </a:cubicBezTo>
                <a:cubicBezTo>
                  <a:pt x="226324" y="2114599"/>
                  <a:pt x="604502" y="2092021"/>
                  <a:pt x="813346" y="2089199"/>
                </a:cubicBezTo>
                <a:cubicBezTo>
                  <a:pt x="1022190" y="2086377"/>
                  <a:pt x="1355212" y="2089199"/>
                  <a:pt x="1355212" y="2089199"/>
                </a:cubicBezTo>
                <a:lnTo>
                  <a:pt x="2184946" y="2089199"/>
                </a:lnTo>
                <a:cubicBezTo>
                  <a:pt x="2427657" y="2086377"/>
                  <a:pt x="2839701" y="2185154"/>
                  <a:pt x="2811479" y="2055332"/>
                </a:cubicBezTo>
                <a:close/>
              </a:path>
            </a:pathLst>
          </a:custGeom>
          <a:solidFill>
            <a:schemeClr val="accent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Anomalousness Score</a:t>
            </a:r>
          </a:p>
        </p:txBody>
      </p:sp>
      <p:sp>
        <p:nvSpPr>
          <p:cNvPr id="25" name="TextBox 24"/>
          <p:cNvSpPr txBox="1"/>
          <p:nvPr/>
        </p:nvSpPr>
        <p:spPr>
          <a:xfrm>
            <a:off x="5439653" y="4831241"/>
            <a:ext cx="1536535" cy="523220"/>
          </a:xfrm>
          <a:prstGeom prst="rect">
            <a:avLst/>
          </a:prstGeom>
          <a:noFill/>
        </p:spPr>
        <p:txBody>
          <a:bodyPr wrap="square" rtlCol="0">
            <a:spAutoFit/>
          </a:bodyPr>
          <a:lstStyle/>
          <a:p>
            <a:pPr algn="ctr"/>
            <a:r>
              <a:rPr lang="en-US" sz="2800" b="1" smtClean="0">
                <a:solidFill>
                  <a:srgbClr val="FF0000"/>
                </a:solidFill>
              </a:rPr>
              <a:t>Bob</a:t>
            </a:r>
            <a:endParaRPr lang="en-US" sz="2800" b="1">
              <a:solidFill>
                <a:srgbClr val="FF0000"/>
              </a:solidFill>
            </a:endParaRP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86121" y="3861875"/>
            <a:ext cx="534439" cy="534439"/>
          </a:xfrm>
          <a:prstGeom prst="rect">
            <a:avLst/>
          </a:prstGeom>
        </p:spPr>
      </p:pic>
      <p:cxnSp>
        <p:nvCxnSpPr>
          <p:cNvPr id="32" name="Straight Connector 31"/>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39" name="TextBox 38"/>
          <p:cNvSpPr txBox="1"/>
          <p:nvPr/>
        </p:nvSpPr>
        <p:spPr>
          <a:xfrm>
            <a:off x="5891056" y="3477986"/>
            <a:ext cx="5474576" cy="954107"/>
          </a:xfrm>
          <a:prstGeom prst="rect">
            <a:avLst/>
          </a:prstGeom>
          <a:noFill/>
        </p:spPr>
        <p:txBody>
          <a:bodyPr wrap="none" rtlCol="0">
            <a:spAutoFit/>
          </a:bodyPr>
          <a:lstStyle/>
          <a:p>
            <a:r>
              <a:rPr lang="en-US" sz="2800" smtClean="0"/>
              <a:t>Extreme distribution, high certainty</a:t>
            </a:r>
          </a:p>
          <a:p>
            <a:r>
              <a:rPr lang="en-US" sz="2800" b="1"/>
              <a:t>     </a:t>
            </a:r>
            <a:r>
              <a:rPr lang="en-US" sz="2800" b="1" i="1" err="1" smtClean="0"/>
              <a:t>CrossEntropy</a:t>
            </a:r>
            <a:r>
              <a:rPr lang="en-US" sz="2800" b="1" smtClean="0"/>
              <a:t>(</a:t>
            </a:r>
            <a:r>
              <a:rPr lang="en-US" sz="2800" b="1" smtClean="0">
                <a:solidFill>
                  <a:srgbClr val="FF0000"/>
                </a:solidFill>
              </a:rPr>
              <a:t>Bob</a:t>
            </a:r>
            <a:r>
              <a:rPr lang="en-US" sz="2800" b="1" smtClean="0"/>
              <a:t>, </a:t>
            </a:r>
            <a:r>
              <a:rPr lang="en-US" sz="2800" b="1">
                <a:solidFill>
                  <a:schemeClr val="bg1">
                    <a:lumMod val="65000"/>
                  </a:schemeClr>
                </a:solidFill>
              </a:rPr>
              <a:t>Global</a:t>
            </a:r>
            <a:r>
              <a:rPr lang="en-US" sz="2800" b="1"/>
              <a:t>) = </a:t>
            </a:r>
            <a:r>
              <a:rPr lang="en-US" sz="2800" b="1" smtClean="0"/>
              <a:t>10.1</a:t>
            </a:r>
            <a:endParaRPr lang="en-US" sz="2800" b="1"/>
          </a:p>
        </p:txBody>
      </p:sp>
      <p:sp>
        <p:nvSpPr>
          <p:cNvPr id="41" name="Freeform 40"/>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102969" y="1275967"/>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cxnSp>
        <p:nvCxnSpPr>
          <p:cNvPr id="44" name="Straight Connector 43"/>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47" name="Picture 4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cxnSp>
        <p:nvCxnSpPr>
          <p:cNvPr id="55" name="Straight Arrow Connector 54"/>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57" name="Right Arrow 56"/>
          <p:cNvSpPr/>
          <p:nvPr/>
        </p:nvSpPr>
        <p:spPr>
          <a:xfrm>
            <a:off x="5988103" y="4040361"/>
            <a:ext cx="251546" cy="223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3722602" y="5845144"/>
            <a:ext cx="3650620" cy="523220"/>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40" name="Straight Arrow Connector 39"/>
          <p:cNvCxnSpPr/>
          <p:nvPr/>
        </p:nvCxnSpPr>
        <p:spPr bwMode="auto">
          <a:xfrm flipV="1">
            <a:off x="1821977" y="3766183"/>
            <a:ext cx="1453990" cy="51890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 name="Straight Arrow Connector 42"/>
          <p:cNvCxnSpPr/>
          <p:nvPr/>
        </p:nvCxnSpPr>
        <p:spPr bwMode="auto">
          <a:xfrm>
            <a:off x="1821977" y="4285084"/>
            <a:ext cx="1988281" cy="45363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 name="Straight Arrow Connector 64"/>
          <p:cNvCxnSpPr/>
          <p:nvPr/>
        </p:nvCxnSpPr>
        <p:spPr bwMode="auto">
          <a:xfrm flipH="1" flipV="1">
            <a:off x="7460029" y="4331883"/>
            <a:ext cx="240182" cy="566992"/>
          </a:xfrm>
          <a:prstGeom prst="straightConnector1">
            <a:avLst/>
          </a:prstGeom>
          <a:solidFill>
            <a:schemeClr val="accent1"/>
          </a:solidFill>
          <a:ln w="5080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6" name="TextBox 65"/>
          <p:cNvSpPr txBox="1"/>
          <p:nvPr/>
        </p:nvSpPr>
        <p:spPr>
          <a:xfrm>
            <a:off x="7549257" y="4963043"/>
            <a:ext cx="3105492" cy="830997"/>
          </a:xfrm>
          <a:prstGeom prst="rect">
            <a:avLst/>
          </a:prstGeom>
          <a:noFill/>
        </p:spPr>
        <p:txBody>
          <a:bodyPr wrap="square" rtlCol="0">
            <a:spAutoFit/>
          </a:bodyPr>
          <a:lstStyle/>
          <a:p>
            <a:r>
              <a:rPr lang="en-US" sz="2400" smtClean="0"/>
              <a:t>“disagreement between distributions”</a:t>
            </a:r>
            <a:endParaRPr lang="en-US" sz="2400"/>
          </a:p>
        </p:txBody>
      </p:sp>
      <p:sp>
        <p:nvSpPr>
          <p:cNvPr id="67" name="TextBox 66"/>
          <p:cNvSpPr txBox="1"/>
          <p:nvPr/>
        </p:nvSpPr>
        <p:spPr>
          <a:xfrm>
            <a:off x="7582596" y="5744055"/>
            <a:ext cx="3060453" cy="461665"/>
          </a:xfrm>
          <a:prstGeom prst="rect">
            <a:avLst/>
          </a:prstGeom>
          <a:noFill/>
        </p:spPr>
        <p:txBody>
          <a:bodyPr wrap="none" rtlCol="0">
            <a:spAutoFit/>
          </a:bodyPr>
          <a:lstStyle/>
          <a:p>
            <a:r>
              <a:rPr lang="en-US" sz="2400" smtClean="0"/>
              <a:t>= </a:t>
            </a:r>
            <a:r>
              <a:rPr lang="en-US" sz="2400" smtClean="0">
                <a:latin typeface="Cambria Math" charset="0"/>
                <a:ea typeface="Cambria Math" charset="0"/>
                <a:cs typeface="Cambria Math" charset="0"/>
              </a:rPr>
              <a:t>-𝔼</a:t>
            </a:r>
            <a:r>
              <a:rPr lang="en-US" sz="2400" b="1" baseline="-25000" smtClean="0">
                <a:latin typeface="Cambria Math" charset="0"/>
                <a:ea typeface="Cambria Math" charset="0"/>
                <a:cs typeface="Cambria Math" charset="0"/>
              </a:rPr>
              <a:t>x ∼ </a:t>
            </a:r>
            <a:r>
              <a:rPr lang="en-US" sz="2400" b="1" baseline="-25000" smtClean="0">
                <a:solidFill>
                  <a:srgbClr val="FF0000"/>
                </a:solidFill>
                <a:latin typeface="Cambria Math" charset="0"/>
                <a:ea typeface="Cambria Math" charset="0"/>
                <a:cs typeface="Cambria Math" charset="0"/>
              </a:rPr>
              <a:t>Bob</a:t>
            </a:r>
            <a:r>
              <a:rPr lang="en-US" sz="2400" b="1" smtClean="0">
                <a:latin typeface="Cambria Math" charset="0"/>
                <a:ea typeface="Cambria Math" charset="0"/>
                <a:cs typeface="Cambria Math" charset="0"/>
              </a:rPr>
              <a:t> </a:t>
            </a:r>
            <a:r>
              <a:rPr lang="en-US" sz="2400" smtClean="0">
                <a:latin typeface="Cambria Math" charset="0"/>
                <a:ea typeface="Cambria Math" charset="0"/>
                <a:cs typeface="Cambria Math" charset="0"/>
              </a:rPr>
              <a:t>log</a:t>
            </a:r>
            <a:r>
              <a:rPr lang="en-US" sz="2400" b="1" smtClean="0">
                <a:latin typeface="Cambria Math" charset="0"/>
                <a:ea typeface="Cambria Math" charset="0"/>
                <a:cs typeface="Cambria Math" charset="0"/>
              </a:rPr>
              <a:t> </a:t>
            </a:r>
            <a:r>
              <a:rPr lang="en-US" sz="2400" err="1" smtClean="0">
                <a:latin typeface="Cambria Math" charset="0"/>
                <a:ea typeface="Cambria Math" charset="0"/>
                <a:cs typeface="Cambria Math" charset="0"/>
              </a:rPr>
              <a:t>P</a:t>
            </a:r>
            <a:r>
              <a:rPr lang="en-US" sz="2400" b="1" baseline="-25000" err="1" smtClean="0">
                <a:solidFill>
                  <a:schemeClr val="accent3">
                    <a:lumMod val="75000"/>
                  </a:schemeClr>
                </a:solidFill>
                <a:latin typeface="Cambria Math" charset="0"/>
                <a:ea typeface="Cambria Math" charset="0"/>
                <a:cs typeface="Cambria Math" charset="0"/>
              </a:rPr>
              <a:t>Global</a:t>
            </a:r>
            <a:r>
              <a:rPr lang="en-US" sz="2400" smtClean="0">
                <a:latin typeface="Cambria Math" charset="0"/>
                <a:ea typeface="Cambria Math" charset="0"/>
                <a:cs typeface="Cambria Math" charset="0"/>
              </a:rPr>
              <a:t>(x)</a:t>
            </a:r>
            <a:endParaRPr lang="en-US" sz="2400">
              <a:latin typeface="Cambria Math" charset="0"/>
              <a:ea typeface="Cambria Math" charset="0"/>
              <a:cs typeface="Cambria Math" charset="0"/>
            </a:endParaRPr>
          </a:p>
        </p:txBody>
      </p:sp>
      <p:sp>
        <p:nvSpPr>
          <p:cNvPr id="68" name="Rectangle 67"/>
          <p:cNvSpPr/>
          <p:nvPr/>
        </p:nvSpPr>
        <p:spPr>
          <a:xfrm>
            <a:off x="7432430" y="4922839"/>
            <a:ext cx="3362905" cy="134704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TextBox 69"/>
          <p:cNvSpPr txBox="1"/>
          <p:nvPr/>
        </p:nvSpPr>
        <p:spPr>
          <a:xfrm rot="600000">
            <a:off x="9738021" y="4498279"/>
            <a:ext cx="1174039" cy="523220"/>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800"/>
              <a:t>Details</a:t>
            </a:r>
          </a:p>
        </p:txBody>
      </p:sp>
      <p:sp>
        <p:nvSpPr>
          <p:cNvPr id="33" name="TextBox 32"/>
          <p:cNvSpPr txBox="1"/>
          <p:nvPr/>
        </p:nvSpPr>
        <p:spPr>
          <a:xfrm>
            <a:off x="-68231" y="3766183"/>
            <a:ext cx="2102969" cy="1384995"/>
          </a:xfrm>
          <a:prstGeom prst="rect">
            <a:avLst/>
          </a:prstGeom>
          <a:noFill/>
        </p:spPr>
        <p:txBody>
          <a:bodyPr wrap="square" rtlCol="0">
            <a:spAutoFit/>
          </a:bodyPr>
          <a:lstStyle/>
          <a:p>
            <a:pPr algn="ctr"/>
            <a:r>
              <a:rPr lang="en-US" sz="2800" b="1" smtClean="0">
                <a:solidFill>
                  <a:schemeClr val="accent3">
                    <a:lumMod val="75000"/>
                  </a:schemeClr>
                </a:solidFill>
              </a:rPr>
              <a:t>Global</a:t>
            </a:r>
          </a:p>
          <a:p>
            <a:pPr algn="ctr"/>
            <a:r>
              <a:rPr lang="en-US" sz="2800" b="1" smtClean="0">
                <a:solidFill>
                  <a:schemeClr val="accent3">
                    <a:lumMod val="75000"/>
                  </a:schemeClr>
                </a:solidFill>
              </a:rPr>
              <a:t>Distribution</a:t>
            </a:r>
          </a:p>
          <a:p>
            <a:pPr algn="ctr"/>
            <a:r>
              <a:rPr lang="en-US" sz="2800" b="1" smtClean="0">
                <a:solidFill>
                  <a:schemeClr val="accent3">
                    <a:lumMod val="75000"/>
                  </a:schemeClr>
                </a:solidFill>
              </a:rPr>
              <a:t>(Normal)</a:t>
            </a:r>
            <a:endParaRPr lang="en-US" sz="2800" b="1">
              <a:solidFill>
                <a:schemeClr val="accent3">
                  <a:lumMod val="75000"/>
                </a:schemeClr>
              </a:solidFill>
            </a:endParaRPr>
          </a:p>
        </p:txBody>
      </p:sp>
      <p:pic>
        <p:nvPicPr>
          <p:cNvPr id="34" name="Picture 33"/>
          <p:cNvPicPr>
            <a:picLocks noChangeAspect="1"/>
          </p:cNvPicPr>
          <p:nvPr/>
        </p:nvPicPr>
        <p:blipFill>
          <a:blip r:embed="rId8"/>
          <a:stretch>
            <a:fillRect/>
          </a:stretch>
        </p:blipFill>
        <p:spPr>
          <a:xfrm>
            <a:off x="6959146" y="1315112"/>
            <a:ext cx="5232854" cy="1825889"/>
          </a:xfrm>
          <a:prstGeom prst="rect">
            <a:avLst/>
          </a:prstGeom>
        </p:spPr>
      </p:pic>
    </p:spTree>
    <p:extLst>
      <p:ext uri="{BB962C8B-B14F-4D97-AF65-F5344CB8AC3E}">
        <p14:creationId xmlns:p14="http://schemas.microsoft.com/office/powerpoint/2010/main" val="7412195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Anomalousness Score</a:t>
            </a:r>
          </a:p>
        </p:txBody>
      </p:sp>
      <p:cxnSp>
        <p:nvCxnSpPr>
          <p:cNvPr id="26" name="Straight Connector 25"/>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38"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43" name="Freeform 42"/>
          <p:cNvSpPr/>
          <p:nvPr/>
        </p:nvSpPr>
        <p:spPr>
          <a:xfrm>
            <a:off x="3823815" y="4509037"/>
            <a:ext cx="1471472" cy="116848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102969" y="1275967"/>
            <a:ext cx="2284364" cy="954107"/>
          </a:xfrm>
          <a:prstGeom prst="rect">
            <a:avLst/>
          </a:prstGeom>
          <a:noFill/>
        </p:spPr>
        <p:txBody>
          <a:bodyPr wrap="square" rtlCol="0">
            <a:spAutoFit/>
          </a:bodyPr>
          <a:lstStyle/>
          <a:p>
            <a:pPr algn="ctr"/>
            <a:r>
              <a:rPr lang="en-US" sz="2800" b="1" smtClean="0">
                <a:solidFill>
                  <a:srgbClr val="000000"/>
                </a:solidFill>
              </a:rPr>
              <a:t>Probability of 1 star</a:t>
            </a:r>
            <a:endParaRPr lang="en-US" sz="2800" b="1">
              <a:solidFill>
                <a:srgbClr val="000000"/>
              </a:solidFill>
            </a:endParaRPr>
          </a:p>
        </p:txBody>
      </p:sp>
      <p:cxnSp>
        <p:nvCxnSpPr>
          <p:cNvPr id="46" name="Straight Connector 45"/>
          <p:cNvCxnSpPr/>
          <p:nvPr/>
        </p:nvCxnSpPr>
        <p:spPr>
          <a:xfrm>
            <a:off x="3091737" y="2480414"/>
            <a:ext cx="3324151" cy="3291840"/>
          </a:xfrm>
          <a:prstGeom prst="line">
            <a:avLst/>
          </a:prstGeom>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3272677" y="3273662"/>
            <a:ext cx="1471472" cy="1235375"/>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bg1">
              <a:lumMod val="8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3852" y="3648801"/>
            <a:ext cx="317500" cy="317500"/>
          </a:xfrm>
          <a:prstGeom prst="rect">
            <a:avLst/>
          </a:prstGeom>
        </p:spPr>
      </p:pic>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75573" y="3967584"/>
            <a:ext cx="317500" cy="317500"/>
          </a:xfrm>
          <a:prstGeom prst="rect">
            <a:avLst/>
          </a:prstGeom>
        </p:spPr>
      </p:pic>
      <p:pic>
        <p:nvPicPr>
          <p:cNvPr id="50" name="Picture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4148" y="5167870"/>
            <a:ext cx="317500" cy="317500"/>
          </a:xfrm>
          <a:prstGeom prst="rect">
            <a:avLst/>
          </a:prstGeom>
        </p:spPr>
      </p:pic>
      <p:pic>
        <p:nvPicPr>
          <p:cNvPr id="51" name="Picture 5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0647" y="5136451"/>
            <a:ext cx="317500" cy="317500"/>
          </a:xfrm>
          <a:prstGeom prst="rect">
            <a:avLst/>
          </a:prstGeom>
        </p:spPr>
      </p:pic>
      <p:cxnSp>
        <p:nvCxnSpPr>
          <p:cNvPr id="57" name="Straight Arrow Connector 56"/>
          <p:cNvCxnSpPr/>
          <p:nvPr/>
        </p:nvCxnSpPr>
        <p:spPr>
          <a:xfrm>
            <a:off x="3057872" y="5742520"/>
            <a:ext cx="3477886" cy="3070"/>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3057871" y="2204941"/>
            <a:ext cx="1" cy="3540649"/>
          </a:xfrm>
          <a:prstGeom prst="straightConnector1">
            <a:avLst/>
          </a:prstGeom>
          <a:ln w="63500">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4230689" y="4644650"/>
            <a:ext cx="1536535" cy="523220"/>
          </a:xfrm>
          <a:prstGeom prst="rect">
            <a:avLst/>
          </a:prstGeom>
          <a:noFill/>
        </p:spPr>
        <p:txBody>
          <a:bodyPr wrap="square" rtlCol="0">
            <a:spAutoFit/>
          </a:bodyPr>
          <a:lstStyle/>
          <a:p>
            <a:pPr algn="ctr"/>
            <a:r>
              <a:rPr lang="en-US" sz="2800" b="1" smtClean="0">
                <a:solidFill>
                  <a:schemeClr val="accent6"/>
                </a:solidFill>
              </a:rPr>
              <a:t>Carol</a:t>
            </a:r>
            <a:endParaRPr lang="en-US" sz="2800" b="1">
              <a:solidFill>
                <a:schemeClr val="accent6"/>
              </a:solidFill>
            </a:endParaRPr>
          </a:p>
        </p:txBody>
      </p:sp>
      <p:sp>
        <p:nvSpPr>
          <p:cNvPr id="61" name="Freeform 60"/>
          <p:cNvSpPr/>
          <p:nvPr/>
        </p:nvSpPr>
        <p:spPr>
          <a:xfrm>
            <a:off x="4361396" y="4886111"/>
            <a:ext cx="263261" cy="250340"/>
          </a:xfrm>
          <a:custGeom>
            <a:avLst/>
            <a:gdLst>
              <a:gd name="connsiteX0" fmla="*/ 291947 w 1825122"/>
              <a:gd name="connsiteY0" fmla="*/ 574 h 1403059"/>
              <a:gd name="connsiteX1" fmla="*/ 4081 w 1825122"/>
              <a:gd name="connsiteY1" fmla="*/ 559374 h 1403059"/>
              <a:gd name="connsiteX2" fmla="*/ 427414 w 1825122"/>
              <a:gd name="connsiteY2" fmla="*/ 1287508 h 1403059"/>
              <a:gd name="connsiteX3" fmla="*/ 1765147 w 1825122"/>
              <a:gd name="connsiteY3" fmla="*/ 1338308 h 1403059"/>
              <a:gd name="connsiteX4" fmla="*/ 1460347 w 1825122"/>
              <a:gd name="connsiteY4" fmla="*/ 660974 h 1403059"/>
              <a:gd name="connsiteX5" fmla="*/ 291947 w 1825122"/>
              <a:gd name="connsiteY5" fmla="*/ 574 h 140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5122" h="1403059">
                <a:moveTo>
                  <a:pt x="291947" y="574"/>
                </a:moveTo>
                <a:cubicBezTo>
                  <a:pt x="49236" y="-16359"/>
                  <a:pt x="-18497" y="344885"/>
                  <a:pt x="4081" y="559374"/>
                </a:cubicBezTo>
                <a:cubicBezTo>
                  <a:pt x="26659" y="773863"/>
                  <a:pt x="133903" y="1157686"/>
                  <a:pt x="427414" y="1287508"/>
                </a:cubicBezTo>
                <a:cubicBezTo>
                  <a:pt x="720925" y="1417330"/>
                  <a:pt x="1592992" y="1442730"/>
                  <a:pt x="1765147" y="1338308"/>
                </a:cubicBezTo>
                <a:cubicBezTo>
                  <a:pt x="1937302" y="1233886"/>
                  <a:pt x="1708703" y="883930"/>
                  <a:pt x="1460347" y="660974"/>
                </a:cubicBezTo>
                <a:cubicBezTo>
                  <a:pt x="1211992" y="438018"/>
                  <a:pt x="534658" y="17507"/>
                  <a:pt x="291947" y="574"/>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91056" y="3477986"/>
            <a:ext cx="5478295" cy="954107"/>
          </a:xfrm>
          <a:prstGeom prst="rect">
            <a:avLst/>
          </a:prstGeom>
          <a:noFill/>
        </p:spPr>
        <p:txBody>
          <a:bodyPr wrap="none" rtlCol="0">
            <a:spAutoFit/>
          </a:bodyPr>
          <a:lstStyle/>
          <a:p>
            <a:r>
              <a:rPr lang="en-US" sz="2800" smtClean="0"/>
              <a:t>Normal distribution, high certainty</a:t>
            </a:r>
          </a:p>
          <a:p>
            <a:r>
              <a:rPr lang="en-US" sz="2800" b="1"/>
              <a:t>     </a:t>
            </a:r>
            <a:r>
              <a:rPr lang="en-US" sz="2800" b="1" i="1" err="1" smtClean="0"/>
              <a:t>CrossEntropy</a:t>
            </a:r>
            <a:r>
              <a:rPr lang="en-US" sz="2800" b="1" smtClean="0"/>
              <a:t>(</a:t>
            </a:r>
            <a:r>
              <a:rPr lang="en-US" sz="2800" b="1" smtClean="0">
                <a:solidFill>
                  <a:srgbClr val="00B050"/>
                </a:solidFill>
              </a:rPr>
              <a:t>Carol</a:t>
            </a:r>
            <a:r>
              <a:rPr lang="en-US" sz="2800" b="1" smtClean="0"/>
              <a:t>, </a:t>
            </a:r>
            <a:r>
              <a:rPr lang="en-US" sz="2800" b="1">
                <a:solidFill>
                  <a:schemeClr val="bg1">
                    <a:lumMod val="65000"/>
                  </a:schemeClr>
                </a:solidFill>
              </a:rPr>
              <a:t>Global</a:t>
            </a:r>
            <a:r>
              <a:rPr lang="en-US" sz="2800" b="1"/>
              <a:t>) = </a:t>
            </a:r>
            <a:r>
              <a:rPr lang="en-US" sz="2800" b="1" smtClean="0"/>
              <a:t>0.1</a:t>
            </a:r>
            <a:endParaRPr lang="en-US" sz="2800" b="1"/>
          </a:p>
        </p:txBody>
      </p:sp>
      <p:sp>
        <p:nvSpPr>
          <p:cNvPr id="65" name="Right Arrow 64"/>
          <p:cNvSpPr/>
          <p:nvPr/>
        </p:nvSpPr>
        <p:spPr>
          <a:xfrm>
            <a:off x="5988103" y="4040361"/>
            <a:ext cx="251546" cy="223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3722602" y="5845144"/>
            <a:ext cx="3650620" cy="523220"/>
          </a:xfrm>
          <a:prstGeom prst="rect">
            <a:avLst/>
          </a:prstGeom>
          <a:noFill/>
        </p:spPr>
        <p:txBody>
          <a:bodyPr wrap="square" rtlCol="0">
            <a:spAutoFit/>
          </a:bodyPr>
          <a:lstStyle/>
          <a:p>
            <a:pPr algn="ctr"/>
            <a:r>
              <a:rPr lang="en-US" sz="2800" b="1" smtClean="0">
                <a:solidFill>
                  <a:srgbClr val="000000"/>
                </a:solidFill>
              </a:rPr>
              <a:t>Probability of 5 star</a:t>
            </a:r>
            <a:endParaRPr lang="en-US" sz="2800" b="1">
              <a:solidFill>
                <a:srgbClr val="000000"/>
              </a:solidFill>
            </a:endParaRPr>
          </a:p>
        </p:txBody>
      </p:sp>
      <p:cxnSp>
        <p:nvCxnSpPr>
          <p:cNvPr id="39" name="Straight Arrow Connector 38"/>
          <p:cNvCxnSpPr/>
          <p:nvPr/>
        </p:nvCxnSpPr>
        <p:spPr bwMode="auto">
          <a:xfrm flipV="1">
            <a:off x="1821977" y="3766183"/>
            <a:ext cx="1453990" cy="518901"/>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0" name="Straight Arrow Connector 39"/>
          <p:cNvCxnSpPr/>
          <p:nvPr/>
        </p:nvCxnSpPr>
        <p:spPr bwMode="auto">
          <a:xfrm>
            <a:off x="1821977" y="4285084"/>
            <a:ext cx="1988281" cy="453635"/>
          </a:xfrm>
          <a:prstGeom prst="straightConnector1">
            <a:avLst/>
          </a:prstGeom>
          <a:solidFill>
            <a:schemeClr val="accent1"/>
          </a:solidFill>
          <a:ln w="3175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 name="Straight Arrow Connector 41"/>
          <p:cNvCxnSpPr/>
          <p:nvPr/>
        </p:nvCxnSpPr>
        <p:spPr bwMode="auto">
          <a:xfrm flipH="1" flipV="1">
            <a:off x="7460029" y="4331883"/>
            <a:ext cx="240182" cy="566992"/>
          </a:xfrm>
          <a:prstGeom prst="straightConnector1">
            <a:avLst/>
          </a:prstGeom>
          <a:solidFill>
            <a:schemeClr val="accent1"/>
          </a:solidFill>
          <a:ln w="50800" cap="flat" cmpd="sng" algn="ctr">
            <a:solidFill>
              <a:srgbClr val="00B050"/>
            </a:solidFill>
            <a:prstDash val="solid"/>
            <a:round/>
            <a:headEnd type="none" w="med" len="med"/>
            <a:tailEnd type="stealth"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5" name="TextBox 44"/>
          <p:cNvSpPr txBox="1"/>
          <p:nvPr/>
        </p:nvSpPr>
        <p:spPr>
          <a:xfrm>
            <a:off x="7549257" y="4963043"/>
            <a:ext cx="3105492" cy="830997"/>
          </a:xfrm>
          <a:prstGeom prst="rect">
            <a:avLst/>
          </a:prstGeom>
          <a:noFill/>
        </p:spPr>
        <p:txBody>
          <a:bodyPr wrap="square" rtlCol="0">
            <a:spAutoFit/>
          </a:bodyPr>
          <a:lstStyle/>
          <a:p>
            <a:r>
              <a:rPr lang="en-US" sz="2400" smtClean="0"/>
              <a:t>“disagreement between distributions”</a:t>
            </a:r>
            <a:endParaRPr lang="en-US" sz="2400"/>
          </a:p>
        </p:txBody>
      </p:sp>
      <p:sp>
        <p:nvSpPr>
          <p:cNvPr id="59" name="TextBox 58"/>
          <p:cNvSpPr txBox="1"/>
          <p:nvPr/>
        </p:nvSpPr>
        <p:spPr>
          <a:xfrm>
            <a:off x="7582596" y="5744055"/>
            <a:ext cx="3177793" cy="461665"/>
          </a:xfrm>
          <a:prstGeom prst="rect">
            <a:avLst/>
          </a:prstGeom>
          <a:noFill/>
        </p:spPr>
        <p:txBody>
          <a:bodyPr wrap="none" rtlCol="0">
            <a:spAutoFit/>
          </a:bodyPr>
          <a:lstStyle/>
          <a:p>
            <a:r>
              <a:rPr lang="en-US" sz="2400" smtClean="0"/>
              <a:t>= </a:t>
            </a:r>
            <a:r>
              <a:rPr lang="en-US" sz="2400" smtClean="0">
                <a:latin typeface="Cambria Math" charset="0"/>
                <a:ea typeface="Cambria Math" charset="0"/>
                <a:cs typeface="Cambria Math" charset="0"/>
              </a:rPr>
              <a:t>-𝔼</a:t>
            </a:r>
            <a:r>
              <a:rPr lang="en-US" sz="2400" b="1" baseline="-25000" smtClean="0">
                <a:latin typeface="Cambria Math" charset="0"/>
                <a:ea typeface="Cambria Math" charset="0"/>
                <a:cs typeface="Cambria Math" charset="0"/>
              </a:rPr>
              <a:t>x ∼ </a:t>
            </a:r>
            <a:r>
              <a:rPr lang="en-US" sz="2400" b="1" baseline="-25000" smtClean="0">
                <a:solidFill>
                  <a:srgbClr val="00B050"/>
                </a:solidFill>
                <a:latin typeface="Cambria Math" charset="0"/>
                <a:ea typeface="Cambria Math" charset="0"/>
                <a:cs typeface="Cambria Math" charset="0"/>
              </a:rPr>
              <a:t>Carol</a:t>
            </a:r>
            <a:r>
              <a:rPr lang="en-US" sz="2400" b="1" smtClean="0">
                <a:latin typeface="Cambria Math" charset="0"/>
                <a:ea typeface="Cambria Math" charset="0"/>
                <a:cs typeface="Cambria Math" charset="0"/>
              </a:rPr>
              <a:t> </a:t>
            </a:r>
            <a:r>
              <a:rPr lang="en-US" sz="2400" smtClean="0">
                <a:latin typeface="Cambria Math" charset="0"/>
                <a:ea typeface="Cambria Math" charset="0"/>
                <a:cs typeface="Cambria Math" charset="0"/>
              </a:rPr>
              <a:t>log</a:t>
            </a:r>
            <a:r>
              <a:rPr lang="en-US" sz="2400" b="1" smtClean="0">
                <a:latin typeface="Cambria Math" charset="0"/>
                <a:ea typeface="Cambria Math" charset="0"/>
                <a:cs typeface="Cambria Math" charset="0"/>
              </a:rPr>
              <a:t> </a:t>
            </a:r>
            <a:r>
              <a:rPr lang="en-US" sz="2400" err="1" smtClean="0">
                <a:latin typeface="Cambria Math" charset="0"/>
                <a:ea typeface="Cambria Math" charset="0"/>
                <a:cs typeface="Cambria Math" charset="0"/>
              </a:rPr>
              <a:t>P</a:t>
            </a:r>
            <a:r>
              <a:rPr lang="en-US" sz="2400" b="1" baseline="-25000" err="1" smtClean="0">
                <a:solidFill>
                  <a:schemeClr val="accent3">
                    <a:lumMod val="75000"/>
                  </a:schemeClr>
                </a:solidFill>
                <a:latin typeface="Cambria Math" charset="0"/>
                <a:ea typeface="Cambria Math" charset="0"/>
                <a:cs typeface="Cambria Math" charset="0"/>
              </a:rPr>
              <a:t>Global</a:t>
            </a:r>
            <a:r>
              <a:rPr lang="en-US" sz="2400" smtClean="0">
                <a:latin typeface="Cambria Math" charset="0"/>
                <a:ea typeface="Cambria Math" charset="0"/>
                <a:cs typeface="Cambria Math" charset="0"/>
              </a:rPr>
              <a:t>(x)</a:t>
            </a:r>
            <a:endParaRPr lang="en-US" sz="2400">
              <a:latin typeface="Cambria Math" charset="0"/>
              <a:ea typeface="Cambria Math" charset="0"/>
              <a:cs typeface="Cambria Math" charset="0"/>
            </a:endParaRPr>
          </a:p>
        </p:txBody>
      </p:sp>
      <p:sp>
        <p:nvSpPr>
          <p:cNvPr id="63" name="Rectangle 62"/>
          <p:cNvSpPr/>
          <p:nvPr/>
        </p:nvSpPr>
        <p:spPr>
          <a:xfrm>
            <a:off x="7432430" y="4922839"/>
            <a:ext cx="3362905" cy="134704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rot="600000">
            <a:off x="9738021" y="4498279"/>
            <a:ext cx="1174039" cy="523220"/>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800"/>
              <a:t>Details</a:t>
            </a:r>
          </a:p>
        </p:txBody>
      </p:sp>
      <p:sp>
        <p:nvSpPr>
          <p:cNvPr id="32" name="TextBox 31"/>
          <p:cNvSpPr txBox="1"/>
          <p:nvPr/>
        </p:nvSpPr>
        <p:spPr>
          <a:xfrm>
            <a:off x="-68231" y="3766183"/>
            <a:ext cx="2102969" cy="1384995"/>
          </a:xfrm>
          <a:prstGeom prst="rect">
            <a:avLst/>
          </a:prstGeom>
          <a:noFill/>
        </p:spPr>
        <p:txBody>
          <a:bodyPr wrap="square" rtlCol="0">
            <a:spAutoFit/>
          </a:bodyPr>
          <a:lstStyle/>
          <a:p>
            <a:pPr algn="ctr"/>
            <a:r>
              <a:rPr lang="en-US" sz="2800" b="1" smtClean="0">
                <a:solidFill>
                  <a:schemeClr val="accent3">
                    <a:lumMod val="75000"/>
                  </a:schemeClr>
                </a:solidFill>
              </a:rPr>
              <a:t>Global</a:t>
            </a:r>
          </a:p>
          <a:p>
            <a:pPr algn="ctr"/>
            <a:r>
              <a:rPr lang="en-US" sz="2800" b="1" smtClean="0">
                <a:solidFill>
                  <a:schemeClr val="accent3">
                    <a:lumMod val="75000"/>
                  </a:schemeClr>
                </a:solidFill>
              </a:rPr>
              <a:t>Distribution</a:t>
            </a:r>
          </a:p>
          <a:p>
            <a:pPr algn="ctr"/>
            <a:r>
              <a:rPr lang="en-US" sz="2800" b="1" smtClean="0">
                <a:solidFill>
                  <a:schemeClr val="accent3">
                    <a:lumMod val="75000"/>
                  </a:schemeClr>
                </a:solidFill>
              </a:rPr>
              <a:t>(Normal)</a:t>
            </a:r>
            <a:endParaRPr lang="en-US" sz="2800" b="1">
              <a:solidFill>
                <a:schemeClr val="accent3">
                  <a:lumMod val="75000"/>
                </a:schemeClr>
              </a:solidFill>
            </a:endParaRPr>
          </a:p>
        </p:txBody>
      </p:sp>
      <p:pic>
        <p:nvPicPr>
          <p:cNvPr id="33" name="Picture 32"/>
          <p:cNvPicPr>
            <a:picLocks noChangeAspect="1"/>
          </p:cNvPicPr>
          <p:nvPr/>
        </p:nvPicPr>
        <p:blipFill>
          <a:blip r:embed="rId7"/>
          <a:stretch>
            <a:fillRect/>
          </a:stretch>
        </p:blipFill>
        <p:spPr>
          <a:xfrm>
            <a:off x="6959146" y="1315112"/>
            <a:ext cx="5232854" cy="1825889"/>
          </a:xfrm>
          <a:prstGeom prst="rect">
            <a:avLst/>
          </a:prstGeom>
        </p:spPr>
      </p:pic>
    </p:spTree>
    <p:extLst>
      <p:ext uri="{BB962C8B-B14F-4D97-AF65-F5344CB8AC3E}">
        <p14:creationId xmlns:p14="http://schemas.microsoft.com/office/powerpoint/2010/main" val="20622937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9" name="Group 8"/>
          <p:cNvGrpSpPr/>
          <p:nvPr/>
        </p:nvGrpSpPr>
        <p:grpSpPr>
          <a:xfrm>
            <a:off x="680800" y="2596896"/>
            <a:ext cx="4913345" cy="553234"/>
            <a:chOff x="932819" y="3598618"/>
            <a:chExt cx="4913345" cy="553234"/>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13" name="Content Placeholder 2"/>
            <p:cNvSpPr txBox="1">
              <a:spLocks/>
            </p:cNvSpPr>
            <p:nvPr/>
          </p:nvSpPr>
          <p:spPr>
            <a:xfrm>
              <a:off x="1350366" y="359861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solidFill>
                    <a:srgbClr val="FF0000"/>
                  </a:solidFill>
                </a:rPr>
                <a:t>T2. Detecting </a:t>
              </a:r>
              <a:r>
                <a:rPr lang="en-US" b="1">
                  <a:solidFill>
                    <a:srgbClr val="FF0000"/>
                  </a:solidFill>
                </a:rPr>
                <a:t>Ratings Fraud</a:t>
              </a:r>
            </a:p>
          </p:txBody>
        </p:sp>
      </p:grpSp>
      <p:grpSp>
        <p:nvGrpSpPr>
          <p:cNvPr id="15" name="Group 14"/>
          <p:cNvGrpSpPr/>
          <p:nvPr/>
        </p:nvGrpSpPr>
        <p:grpSpPr>
          <a:xfrm>
            <a:off x="612859" y="4608375"/>
            <a:ext cx="7718341" cy="466376"/>
            <a:chOff x="893037" y="4167836"/>
            <a:chExt cx="7718341" cy="466376"/>
          </a:xfrm>
        </p:grpSpPr>
        <p:grpSp>
          <p:nvGrpSpPr>
            <p:cNvPr id="10" name="Group 9"/>
            <p:cNvGrpSpPr>
              <a:grpSpLocks noChangeAspect="1"/>
            </p:cNvGrpSpPr>
            <p:nvPr/>
          </p:nvGrpSpPr>
          <p:grpSpPr>
            <a:xfrm>
              <a:off x="893037" y="4183878"/>
              <a:ext cx="362710" cy="441859"/>
              <a:chOff x="11201094" y="2216762"/>
              <a:chExt cx="550034" cy="67006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14" name="Content Placeholder 2"/>
            <p:cNvSpPr txBox="1">
              <a:spLocks/>
            </p:cNvSpPr>
            <p:nvPr/>
          </p:nvSpPr>
          <p:spPr>
            <a:xfrm>
              <a:off x="1350366" y="4167836"/>
              <a:ext cx="7261012" cy="4663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T3. Detecting </a:t>
              </a:r>
              <a:r>
                <a:rPr lang="en-US" b="1"/>
                <a:t>Anomalous Dynamic Subgraphs</a:t>
              </a:r>
            </a:p>
          </p:txBody>
        </p:sp>
      </p:grpSp>
      <p:grpSp>
        <p:nvGrpSpPr>
          <p:cNvPr id="21" name="Group 20"/>
          <p:cNvGrpSpPr/>
          <p:nvPr/>
        </p:nvGrpSpPr>
        <p:grpSpPr>
          <a:xfrm>
            <a:off x="611977" y="1953247"/>
            <a:ext cx="6398423" cy="538408"/>
            <a:chOff x="866453" y="3172446"/>
            <a:chExt cx="6398423" cy="538408"/>
          </a:xfrm>
        </p:grpSpPr>
        <p:sp>
          <p:nvSpPr>
            <p:cNvPr id="19" name="Content Placeholder 2"/>
            <p:cNvSpPr txBox="1">
              <a:spLocks/>
            </p:cNvSpPr>
            <p:nvPr/>
          </p:nvSpPr>
          <p:spPr>
            <a:xfrm>
              <a:off x="1350366" y="3172446"/>
              <a:ext cx="5914510" cy="538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mtClean="0"/>
                <a:t>T1. Detecting </a:t>
              </a:r>
              <a:r>
                <a:rPr lang="en-US"/>
                <a:t>Camouflaged Link Fraud</a:t>
              </a:r>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6453" y="3172446"/>
              <a:ext cx="436604" cy="436604"/>
            </a:xfrm>
            <a:prstGeom prst="rect">
              <a:avLst/>
            </a:prstGeom>
          </p:spPr>
        </p:pic>
      </p:grpSp>
      <p:sp>
        <p:nvSpPr>
          <p:cNvPr id="22" name="TextBox 21"/>
          <p:cNvSpPr txBox="1"/>
          <p:nvPr/>
        </p:nvSpPr>
        <p:spPr>
          <a:xfrm>
            <a:off x="1077332" y="3113578"/>
            <a:ext cx="2332690" cy="1384995"/>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smtClean="0"/>
              <a:t>Method</a:t>
            </a:r>
          </a:p>
          <a:p>
            <a:pPr marL="285750" indent="-285750">
              <a:buFont typeface="Arial" charset="0"/>
              <a:buChar char="•"/>
            </a:pPr>
            <a:r>
              <a:rPr lang="en-US" sz="2800" b="1" smtClean="0">
                <a:solidFill>
                  <a:srgbClr val="FF0000"/>
                </a:solidFill>
              </a:rPr>
              <a:t>Experiments</a:t>
            </a:r>
          </a:p>
        </p:txBody>
      </p:sp>
      <p:grpSp>
        <p:nvGrpSpPr>
          <p:cNvPr id="17" name="Group 16"/>
          <p:cNvGrpSpPr/>
          <p:nvPr/>
        </p:nvGrpSpPr>
        <p:grpSpPr>
          <a:xfrm>
            <a:off x="611977" y="5266850"/>
            <a:ext cx="5499407" cy="553234"/>
            <a:chOff x="611977" y="5266850"/>
            <a:chExt cx="5499407" cy="553234"/>
          </a:xfrm>
        </p:grpSpPr>
        <p:sp>
          <p:nvSpPr>
            <p:cNvPr id="18"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cxnSp>
        <p:nvCxnSpPr>
          <p:cNvPr id="24" name="Straight Connector 23"/>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8"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pic>
        <p:nvPicPr>
          <p:cNvPr id="29" name="Picture 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0000" y="1171675"/>
            <a:ext cx="4572000" cy="1609140"/>
          </a:xfrm>
          <a:prstGeom prst="rect">
            <a:avLst/>
          </a:prstGeom>
        </p:spPr>
      </p:pic>
    </p:spTree>
    <p:extLst>
      <p:ext uri="{BB962C8B-B14F-4D97-AF65-F5344CB8AC3E}">
        <p14:creationId xmlns:p14="http://schemas.microsoft.com/office/powerpoint/2010/main" val="1530774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p:cNvSpPr/>
          <p:nvPr/>
        </p:nvSpPr>
        <p:spPr>
          <a:xfrm>
            <a:off x="4229764" y="2930947"/>
            <a:ext cx="5227983" cy="3220278"/>
          </a:xfrm>
          <a:prstGeom prst="ellipse">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84352" y="2930947"/>
            <a:ext cx="5227983" cy="3220278"/>
          </a:xfrm>
          <a:prstGeom prst="ellipse">
            <a:avLst/>
          </a:prstGeom>
          <a:solidFill>
            <a:srgbClr val="00B0F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My Research Goal</a:t>
            </a:r>
            <a:endParaRPr lang="en-US"/>
          </a:p>
        </p:txBody>
      </p:sp>
      <p:sp>
        <p:nvSpPr>
          <p:cNvPr id="31" name="TextBox 30"/>
          <p:cNvSpPr txBox="1"/>
          <p:nvPr/>
        </p:nvSpPr>
        <p:spPr>
          <a:xfrm>
            <a:off x="180221" y="1367039"/>
            <a:ext cx="11667222" cy="1323439"/>
          </a:xfrm>
          <a:prstGeom prst="rect">
            <a:avLst/>
          </a:prstGeom>
          <a:noFill/>
        </p:spPr>
        <p:txBody>
          <a:bodyPr wrap="square" rtlCol="0">
            <a:spAutoFit/>
          </a:bodyPr>
          <a:lstStyle/>
          <a:p>
            <a:pPr algn="ctr"/>
            <a:r>
              <a:rPr lang="nl-NL" sz="4000" err="1" smtClean="0"/>
              <a:t>To</a:t>
            </a:r>
            <a:r>
              <a:rPr lang="nl-NL" sz="4000" smtClean="0"/>
              <a:t> </a:t>
            </a:r>
            <a:r>
              <a:rPr lang="nl-NL" sz="4000" err="1" smtClean="0"/>
              <a:t>develop</a:t>
            </a:r>
            <a:r>
              <a:rPr lang="nl-NL" sz="4000" smtClean="0"/>
              <a:t> </a:t>
            </a:r>
            <a:r>
              <a:rPr lang="nl-NL" sz="4000" err="1" smtClean="0"/>
              <a:t>fast</a:t>
            </a:r>
            <a:r>
              <a:rPr lang="nl-NL" sz="4000" smtClean="0"/>
              <a:t>, </a:t>
            </a:r>
            <a:r>
              <a:rPr lang="nl-NL" sz="4000" err="1" smtClean="0"/>
              <a:t>principled</a:t>
            </a:r>
            <a:r>
              <a:rPr lang="nl-NL" sz="4000" smtClean="0"/>
              <a:t> </a:t>
            </a:r>
            <a:r>
              <a:rPr lang="nl-NL" sz="4000" err="1" smtClean="0"/>
              <a:t>algorithms</a:t>
            </a:r>
            <a:r>
              <a:rPr lang="nl-NL" sz="4000" smtClean="0"/>
              <a:t> </a:t>
            </a:r>
            <a:r>
              <a:rPr lang="nl-NL" sz="4000" err="1" smtClean="0"/>
              <a:t>for</a:t>
            </a:r>
            <a:r>
              <a:rPr lang="nl-NL" sz="4000" smtClean="0"/>
              <a:t> </a:t>
            </a:r>
            <a:r>
              <a:rPr lang="nl-NL" sz="4000" b="1" err="1" smtClean="0"/>
              <a:t>anomaly</a:t>
            </a:r>
            <a:r>
              <a:rPr lang="nl-NL" sz="4000" b="1" smtClean="0"/>
              <a:t> </a:t>
            </a:r>
            <a:r>
              <a:rPr lang="nl-NL" sz="4000" b="1" err="1" smtClean="0"/>
              <a:t>detection</a:t>
            </a:r>
            <a:r>
              <a:rPr lang="nl-NL" sz="4000" b="1" smtClean="0"/>
              <a:t> </a:t>
            </a:r>
            <a:r>
              <a:rPr lang="nl-NL" sz="4000" smtClean="0"/>
              <a:t>in</a:t>
            </a:r>
            <a:r>
              <a:rPr lang="nl-NL" sz="4000" b="1" smtClean="0"/>
              <a:t> </a:t>
            </a:r>
            <a:r>
              <a:rPr lang="nl-NL" sz="4000" b="1" err="1" smtClean="0"/>
              <a:t>graphs</a:t>
            </a:r>
            <a:r>
              <a:rPr lang="nl-NL" sz="4000" b="1" smtClean="0"/>
              <a:t> </a:t>
            </a:r>
            <a:r>
              <a:rPr lang="nl-NL" sz="4000" err="1" smtClean="0"/>
              <a:t>and</a:t>
            </a:r>
            <a:r>
              <a:rPr lang="nl-NL" sz="4000" smtClean="0"/>
              <a:t> </a:t>
            </a:r>
            <a:r>
              <a:rPr lang="nl-NL" sz="4000" b="1" smtClean="0"/>
              <a:t>time series</a:t>
            </a:r>
            <a:r>
              <a:rPr lang="nl-NL" sz="4000" smtClean="0"/>
              <a:t>.</a:t>
            </a:r>
            <a:endParaRPr lang="nl-NL" sz="4000" b="1" smtClean="0"/>
          </a:p>
        </p:txBody>
      </p:sp>
      <p:grpSp>
        <p:nvGrpSpPr>
          <p:cNvPr id="6" name="Group 5"/>
          <p:cNvGrpSpPr/>
          <p:nvPr/>
        </p:nvGrpSpPr>
        <p:grpSpPr>
          <a:xfrm>
            <a:off x="6958155" y="3973945"/>
            <a:ext cx="2195596" cy="1077218"/>
            <a:chOff x="4763638" y="3635524"/>
            <a:chExt cx="2195596" cy="1077218"/>
          </a:xfrm>
        </p:grpSpPr>
        <p:sp>
          <p:nvSpPr>
            <p:cNvPr id="35" name="TextBox 34"/>
            <p:cNvSpPr txBox="1"/>
            <p:nvPr/>
          </p:nvSpPr>
          <p:spPr>
            <a:xfrm>
              <a:off x="4763638" y="3635524"/>
              <a:ext cx="1985884" cy="1077218"/>
            </a:xfrm>
            <a:prstGeom prst="rect">
              <a:avLst/>
            </a:prstGeom>
            <a:noFill/>
          </p:spPr>
          <p:txBody>
            <a:bodyPr wrap="square" rtlCol="0">
              <a:spAutoFit/>
            </a:bodyPr>
            <a:lstStyle/>
            <a:p>
              <a:pPr algn="ctr"/>
              <a:r>
                <a:rPr lang="en-US" sz="3200" b="1" smtClean="0"/>
                <a:t>Time </a:t>
              </a:r>
            </a:p>
            <a:p>
              <a:pPr algn="ctr"/>
              <a:r>
                <a:rPr lang="en-US" sz="3200" b="1" smtClean="0"/>
                <a:t>Series</a:t>
              </a:r>
              <a:endParaRPr lang="en-US" sz="3200" b="1"/>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621" y="3818618"/>
              <a:ext cx="583613" cy="583613"/>
            </a:xfrm>
            <a:prstGeom prst="rect">
              <a:avLst/>
            </a:prstGeom>
          </p:spPr>
        </p:pic>
      </p:grpSp>
      <p:grpSp>
        <p:nvGrpSpPr>
          <p:cNvPr id="7" name="Group 6"/>
          <p:cNvGrpSpPr/>
          <p:nvPr/>
        </p:nvGrpSpPr>
        <p:grpSpPr>
          <a:xfrm>
            <a:off x="1890764" y="4100572"/>
            <a:ext cx="2039538" cy="640080"/>
            <a:chOff x="1866999" y="3801614"/>
            <a:chExt cx="2039538" cy="640080"/>
          </a:xfrm>
        </p:grpSpPr>
        <p:sp>
          <p:nvSpPr>
            <p:cNvPr id="33" name="TextBox 32"/>
            <p:cNvSpPr txBox="1"/>
            <p:nvPr/>
          </p:nvSpPr>
          <p:spPr>
            <a:xfrm>
              <a:off x="1866999" y="3801614"/>
              <a:ext cx="1387944" cy="584775"/>
            </a:xfrm>
            <a:prstGeom prst="rect">
              <a:avLst/>
            </a:prstGeom>
            <a:noFill/>
          </p:spPr>
          <p:txBody>
            <a:bodyPr wrap="none" rtlCol="0">
              <a:spAutoFit/>
            </a:bodyPr>
            <a:lstStyle/>
            <a:p>
              <a:pPr algn="ctr"/>
              <a:r>
                <a:rPr lang="en-US" sz="3200" b="1" smtClean="0"/>
                <a:t>Graphs</a:t>
              </a:r>
              <a:endParaRPr lang="en-US" sz="3200" b="1"/>
            </a:p>
          </p:txBody>
        </p:sp>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6457" y="3801614"/>
              <a:ext cx="640080" cy="640080"/>
            </a:xfrm>
            <a:prstGeom prst="rect">
              <a:avLst/>
            </a:prstGeom>
          </p:spPr>
        </p:pic>
      </p:grpSp>
      <p:grpSp>
        <p:nvGrpSpPr>
          <p:cNvPr id="9" name="Group 8"/>
          <p:cNvGrpSpPr/>
          <p:nvPr/>
        </p:nvGrpSpPr>
        <p:grpSpPr>
          <a:xfrm>
            <a:off x="4460363" y="3923680"/>
            <a:ext cx="2250020" cy="1077218"/>
            <a:chOff x="8061151" y="3605488"/>
            <a:chExt cx="2250020" cy="1077218"/>
          </a:xfrm>
        </p:grpSpPr>
        <p:sp>
          <p:nvSpPr>
            <p:cNvPr id="37" name="TextBox 36"/>
            <p:cNvSpPr txBox="1"/>
            <p:nvPr/>
          </p:nvSpPr>
          <p:spPr>
            <a:xfrm>
              <a:off x="8061151" y="3605488"/>
              <a:ext cx="1757212" cy="1077218"/>
            </a:xfrm>
            <a:prstGeom prst="rect">
              <a:avLst/>
            </a:prstGeom>
            <a:noFill/>
          </p:spPr>
          <p:txBody>
            <a:bodyPr wrap="none" rtlCol="0">
              <a:spAutoFit/>
            </a:bodyPr>
            <a:lstStyle/>
            <a:p>
              <a:pPr algn="ctr"/>
              <a:r>
                <a:rPr lang="en-US" sz="3200" b="1" smtClean="0"/>
                <a:t>Dynamic </a:t>
              </a:r>
            </a:p>
            <a:p>
              <a:pPr algn="ctr"/>
              <a:r>
                <a:rPr lang="en-US" sz="3200" b="1" smtClean="0"/>
                <a:t>Graphs</a:t>
              </a:r>
              <a:endParaRPr lang="en-US" sz="3200" b="1"/>
            </a:p>
          </p:txBody>
        </p:sp>
        <p:grpSp>
          <p:nvGrpSpPr>
            <p:cNvPr id="5" name="Group 4"/>
            <p:cNvGrpSpPr/>
            <p:nvPr/>
          </p:nvGrpSpPr>
          <p:grpSpPr>
            <a:xfrm>
              <a:off x="9761137" y="3815150"/>
              <a:ext cx="550034" cy="670060"/>
              <a:chOff x="10411701" y="3820791"/>
              <a:chExt cx="550034" cy="670060"/>
            </a:xfrm>
          </p:grpSpPr>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1701" y="3820791"/>
                <a:ext cx="329390" cy="329390"/>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20447" y="4049563"/>
                <a:ext cx="441288" cy="441288"/>
              </a:xfrm>
              <a:prstGeom prst="rect">
                <a:avLst/>
              </a:prstGeom>
            </p:spPr>
          </p:pic>
        </p:grpSp>
      </p:grpSp>
      <p:sp>
        <p:nvSpPr>
          <p:cNvPr id="17" name="TextBox 16"/>
          <p:cNvSpPr txBox="1"/>
          <p:nvPr/>
        </p:nvSpPr>
        <p:spPr>
          <a:xfrm>
            <a:off x="1847005" y="4633428"/>
            <a:ext cx="1443217" cy="584775"/>
          </a:xfrm>
          <a:prstGeom prst="rect">
            <a:avLst/>
          </a:prstGeom>
          <a:noFill/>
        </p:spPr>
        <p:txBody>
          <a:bodyPr wrap="none" rtlCol="0">
            <a:spAutoFit/>
          </a:bodyPr>
          <a:lstStyle/>
          <a:p>
            <a:pPr algn="ctr"/>
            <a:r>
              <a:rPr lang="en-US" sz="3200" smtClean="0"/>
              <a:t>(Part 1)</a:t>
            </a:r>
          </a:p>
        </p:txBody>
      </p:sp>
      <p:sp>
        <p:nvSpPr>
          <p:cNvPr id="18" name="TextBox 17"/>
          <p:cNvSpPr txBox="1"/>
          <p:nvPr/>
        </p:nvSpPr>
        <p:spPr>
          <a:xfrm>
            <a:off x="4617360" y="4925815"/>
            <a:ext cx="1443217" cy="584775"/>
          </a:xfrm>
          <a:prstGeom prst="rect">
            <a:avLst/>
          </a:prstGeom>
          <a:noFill/>
        </p:spPr>
        <p:txBody>
          <a:bodyPr wrap="none" rtlCol="0">
            <a:spAutoFit/>
          </a:bodyPr>
          <a:lstStyle/>
          <a:p>
            <a:pPr algn="ctr"/>
            <a:r>
              <a:rPr lang="en-US" sz="3200" smtClean="0"/>
              <a:t>(Part 2)</a:t>
            </a:r>
          </a:p>
        </p:txBody>
      </p:sp>
      <p:sp>
        <p:nvSpPr>
          <p:cNvPr id="19" name="TextBox 18"/>
          <p:cNvSpPr txBox="1"/>
          <p:nvPr/>
        </p:nvSpPr>
        <p:spPr>
          <a:xfrm>
            <a:off x="7227017" y="4948379"/>
            <a:ext cx="1443217" cy="584775"/>
          </a:xfrm>
          <a:prstGeom prst="rect">
            <a:avLst/>
          </a:prstGeom>
          <a:noFill/>
        </p:spPr>
        <p:txBody>
          <a:bodyPr wrap="none" rtlCol="0">
            <a:spAutoFit/>
          </a:bodyPr>
          <a:lstStyle/>
          <a:p>
            <a:pPr algn="ctr"/>
            <a:r>
              <a:rPr lang="en-US" sz="3200" smtClean="0"/>
              <a:t>(Part 3)</a:t>
            </a:r>
          </a:p>
        </p:txBody>
      </p:sp>
    </p:spTree>
    <p:extLst>
      <p:ext uri="{BB962C8B-B14F-4D97-AF65-F5344CB8AC3E}">
        <p14:creationId xmlns:p14="http://schemas.microsoft.com/office/powerpoint/2010/main" val="20151231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Experiments: Datasets</a:t>
            </a:r>
            <a:endParaRPr lang="en-US"/>
          </a:p>
        </p:txBody>
      </p:sp>
      <p:sp>
        <p:nvSpPr>
          <p:cNvPr id="11" name="TextBox 10"/>
          <p:cNvSpPr txBox="1"/>
          <p:nvPr/>
        </p:nvSpPr>
        <p:spPr>
          <a:xfrm>
            <a:off x="467127" y="1630569"/>
            <a:ext cx="6231385" cy="4031873"/>
          </a:xfrm>
          <a:prstGeom prst="rect">
            <a:avLst/>
          </a:prstGeom>
          <a:noFill/>
        </p:spPr>
        <p:txBody>
          <a:bodyPr wrap="square" rtlCol="0">
            <a:spAutoFit/>
          </a:bodyPr>
          <a:lstStyle/>
          <a:p>
            <a:pPr marL="457200" indent="-457200">
              <a:buFont typeface="Arial"/>
              <a:buChar char="•"/>
            </a:pPr>
            <a:r>
              <a:rPr lang="en-US" sz="3200" b="1"/>
              <a:t>Flipkart: </a:t>
            </a:r>
            <a:r>
              <a:rPr lang="en-US" sz="3200"/>
              <a:t>online e-commerce platform where users buy, sell and rate </a:t>
            </a:r>
            <a:r>
              <a:rPr lang="en-US" sz="3200" smtClean="0"/>
              <a:t>products</a:t>
            </a:r>
            <a:br>
              <a:rPr lang="en-US" sz="3200" smtClean="0"/>
            </a:br>
            <a:r>
              <a:rPr lang="en-US" sz="3200" smtClean="0"/>
              <a:t/>
            </a:r>
            <a:br>
              <a:rPr lang="en-US" sz="3200" smtClean="0"/>
            </a:br>
            <a:endParaRPr lang="en-US" sz="3200"/>
          </a:p>
          <a:p>
            <a:pPr marL="457200" indent="-457200">
              <a:buFont typeface="Arial"/>
              <a:buChar char="•"/>
            </a:pPr>
            <a:r>
              <a:rPr lang="en-US" sz="3200" b="1"/>
              <a:t>Software Marketplace (SWM): </a:t>
            </a:r>
            <a:r>
              <a:rPr lang="en-US" sz="3200"/>
              <a:t>an app store where users rate apps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72474" y="1909585"/>
            <a:ext cx="4208180" cy="1195122"/>
          </a:xfrm>
          <a:prstGeom prst="rect">
            <a:avLst/>
          </a:prstGeom>
        </p:spPr>
      </p:pic>
      <p:pic>
        <p:nvPicPr>
          <p:cNvPr id="17" name="Picture 16"/>
          <p:cNvPicPr>
            <a:picLocks noChangeAspect="1"/>
          </p:cNvPicPr>
          <p:nvPr/>
        </p:nvPicPr>
        <p:blipFill>
          <a:blip r:embed="rId3"/>
          <a:stretch>
            <a:fillRect/>
          </a:stretch>
        </p:blipFill>
        <p:spPr>
          <a:xfrm>
            <a:off x="8612787" y="3963728"/>
            <a:ext cx="1698714" cy="1698714"/>
          </a:xfrm>
          <a:prstGeom prst="rect">
            <a:avLst/>
          </a:prstGeom>
        </p:spPr>
      </p:pic>
      <p:cxnSp>
        <p:nvCxnSpPr>
          <p:cNvPr id="20" name="Straight Connector 19"/>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4"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13790204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Results: Flipkart</a:t>
            </a:r>
            <a:endParaRPr lang="en-US"/>
          </a:p>
        </p:txBody>
      </p:sp>
      <p:pic>
        <p:nvPicPr>
          <p:cNvPr id="11" name="Picture 10" descr="cj_precisionat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752" y="1384289"/>
            <a:ext cx="6371431" cy="4778573"/>
          </a:xfrm>
          <a:prstGeom prst="rect">
            <a:avLst/>
          </a:prstGeom>
          <a:ln>
            <a:noFill/>
          </a:ln>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071" y="1859679"/>
            <a:ext cx="389467" cy="389467"/>
          </a:xfrm>
          <a:prstGeom prst="rect">
            <a:avLst/>
          </a:prstGeom>
        </p:spPr>
      </p:pic>
      <p:cxnSp>
        <p:nvCxnSpPr>
          <p:cNvPr id="5" name="Straight Connector 4"/>
          <p:cNvCxnSpPr/>
          <p:nvPr/>
        </p:nvCxnSpPr>
        <p:spPr>
          <a:xfrm>
            <a:off x="1659933" y="2031770"/>
            <a:ext cx="49560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72048" y="2696940"/>
            <a:ext cx="3696984" cy="1569660"/>
          </a:xfrm>
          <a:prstGeom prst="rect">
            <a:avLst/>
          </a:prstGeom>
          <a:noFill/>
        </p:spPr>
        <p:txBody>
          <a:bodyPr wrap="square" rtlCol="0">
            <a:spAutoFit/>
          </a:bodyPr>
          <a:lstStyle/>
          <a:p>
            <a:r>
              <a:rPr lang="en-US" sz="3200" smtClean="0"/>
              <a:t>(Ground truth obtained from Flipkart employees)</a:t>
            </a:r>
            <a:endParaRPr lang="en-US" sz="3200"/>
          </a:p>
        </p:txBody>
      </p:sp>
      <p:sp>
        <p:nvSpPr>
          <p:cNvPr id="4" name="Rectangle 3"/>
          <p:cNvSpPr/>
          <p:nvPr/>
        </p:nvSpPr>
        <p:spPr>
          <a:xfrm>
            <a:off x="1715438" y="2096645"/>
            <a:ext cx="885382" cy="887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53501" y="2517144"/>
            <a:ext cx="2546178" cy="892552"/>
          </a:xfrm>
          <a:prstGeom prst="rect">
            <a:avLst/>
          </a:prstGeom>
          <a:noFill/>
        </p:spPr>
        <p:txBody>
          <a:bodyPr wrap="square" rtlCol="0">
            <a:spAutoFit/>
          </a:bodyPr>
          <a:lstStyle/>
          <a:p>
            <a:r>
              <a:rPr lang="en-US" sz="2600" b="1" smtClean="0">
                <a:solidFill>
                  <a:srgbClr val="0000FF"/>
                </a:solidFill>
              </a:rPr>
              <a:t>100% precision at top 50</a:t>
            </a:r>
            <a:endParaRPr lang="en-US" sz="2600" b="1">
              <a:solidFill>
                <a:srgbClr val="0000FF"/>
              </a:solidFill>
            </a:endParaRPr>
          </a:p>
        </p:txBody>
      </p:sp>
      <p:cxnSp>
        <p:nvCxnSpPr>
          <p:cNvPr id="8" name="Straight Connector 7"/>
          <p:cNvCxnSpPr/>
          <p:nvPr/>
        </p:nvCxnSpPr>
        <p:spPr>
          <a:xfrm flipH="1" flipV="1">
            <a:off x="2261130" y="2073498"/>
            <a:ext cx="535818" cy="466796"/>
          </a:xfrm>
          <a:prstGeom prst="line">
            <a:avLst/>
          </a:prstGeom>
          <a:ln w="381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9"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
        <p:nvSpPr>
          <p:cNvPr id="7" name="TextBox 6"/>
          <p:cNvSpPr txBox="1"/>
          <p:nvPr/>
        </p:nvSpPr>
        <p:spPr>
          <a:xfrm>
            <a:off x="1715438" y="1477419"/>
            <a:ext cx="4900543" cy="369332"/>
          </a:xfrm>
          <a:prstGeom prst="rect">
            <a:avLst/>
          </a:prstGeom>
          <a:solidFill>
            <a:schemeClr val="bg1"/>
          </a:solidFill>
        </p:spPr>
        <p:txBody>
          <a:bodyPr wrap="square" rtlCol="0">
            <a:spAutoFit/>
          </a:bodyPr>
          <a:lstStyle/>
          <a:p>
            <a:pPr algn="ctr"/>
            <a:r>
              <a:rPr lang="en-US" smtClean="0">
                <a:latin typeface="Verdana" charset="0"/>
                <a:ea typeface="Verdana" charset="0"/>
                <a:cs typeface="Verdana" charset="0"/>
              </a:rPr>
              <a:t>Precision on Flipkart</a:t>
            </a:r>
            <a:endParaRPr lang="en-US">
              <a:latin typeface="Verdana" charset="0"/>
              <a:ea typeface="Verdana" charset="0"/>
              <a:cs typeface="Verdana" charset="0"/>
            </a:endParaRPr>
          </a:p>
        </p:txBody>
      </p:sp>
      <p:sp>
        <p:nvSpPr>
          <p:cNvPr id="16" name="TextBox 15"/>
          <p:cNvSpPr txBox="1"/>
          <p:nvPr/>
        </p:nvSpPr>
        <p:spPr>
          <a:xfrm rot="16200000">
            <a:off x="-232033" y="3742668"/>
            <a:ext cx="2582902" cy="369332"/>
          </a:xfrm>
          <a:prstGeom prst="rect">
            <a:avLst/>
          </a:prstGeom>
          <a:solidFill>
            <a:schemeClr val="bg1"/>
          </a:solidFill>
        </p:spPr>
        <p:txBody>
          <a:bodyPr wrap="square" rtlCol="0">
            <a:spAutoFit/>
          </a:bodyPr>
          <a:lstStyle/>
          <a:p>
            <a:pPr algn="ctr"/>
            <a:r>
              <a:rPr lang="en-US" smtClean="0">
                <a:latin typeface="Verdana" charset="0"/>
                <a:ea typeface="Verdana" charset="0"/>
                <a:cs typeface="Verdana" charset="0"/>
              </a:rPr>
              <a:t>Precision at top k</a:t>
            </a:r>
            <a:endParaRPr lang="en-US">
              <a:latin typeface="Verdana" charset="0"/>
              <a:ea typeface="Verdana" charset="0"/>
              <a:cs typeface="Verdana" charset="0"/>
            </a:endParaRPr>
          </a:p>
        </p:txBody>
      </p:sp>
      <p:sp>
        <p:nvSpPr>
          <p:cNvPr id="18" name="TextBox 17"/>
          <p:cNvSpPr txBox="1"/>
          <p:nvPr/>
        </p:nvSpPr>
        <p:spPr>
          <a:xfrm>
            <a:off x="1432371" y="5919395"/>
            <a:ext cx="5256192" cy="369332"/>
          </a:xfrm>
          <a:prstGeom prst="rect">
            <a:avLst/>
          </a:prstGeom>
          <a:solidFill>
            <a:schemeClr val="bg1"/>
          </a:solidFill>
        </p:spPr>
        <p:txBody>
          <a:bodyPr wrap="square" rtlCol="0">
            <a:spAutoFit/>
          </a:bodyPr>
          <a:lstStyle/>
          <a:p>
            <a:pPr algn="ctr"/>
            <a:r>
              <a:rPr lang="en-US" smtClean="0">
                <a:latin typeface="Verdana" charset="0"/>
                <a:ea typeface="Verdana" charset="0"/>
                <a:cs typeface="Verdana" charset="0"/>
              </a:rPr>
              <a:t>Number of detected users (i.e. k)</a:t>
            </a:r>
            <a:endParaRPr lang="en-US">
              <a:latin typeface="Verdana" charset="0"/>
              <a:ea typeface="Verdana" charset="0"/>
              <a:cs typeface="Verdana" charset="0"/>
            </a:endParaRPr>
          </a:p>
        </p:txBody>
      </p:sp>
    </p:spTree>
    <p:extLst>
      <p:ext uri="{BB962C8B-B14F-4D97-AF65-F5344CB8AC3E}">
        <p14:creationId xmlns:p14="http://schemas.microsoft.com/office/powerpoint/2010/main" val="15534704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 Review Fraud</a:t>
            </a:r>
            <a:endParaRPr lang="en-US"/>
          </a:p>
        </p:txBody>
      </p:sp>
      <p:sp>
        <p:nvSpPr>
          <p:cNvPr id="11" name="Text Box 406"/>
          <p:cNvSpPr txBox="1">
            <a:spLocks noChangeArrowheads="1"/>
          </p:cNvSpPr>
          <p:nvPr/>
        </p:nvSpPr>
        <p:spPr bwMode="auto">
          <a:xfrm>
            <a:off x="589584" y="1564311"/>
            <a:ext cx="8340725" cy="12811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p>
            <a:pPr>
              <a:spcBef>
                <a:spcPct val="50000"/>
              </a:spcBef>
            </a:pPr>
            <a:r>
              <a:rPr lang="en-US" sz="3600" kern="1200" smtClean="0"/>
              <a:t>All 10 of the top 10 </a:t>
            </a:r>
            <a:r>
              <a:rPr lang="en-US" sz="3600"/>
              <a:t>flagged user accounts </a:t>
            </a:r>
            <a:r>
              <a:rPr lang="en-US" sz="3600" smtClean="0"/>
              <a:t>are spammers advertising codes:</a:t>
            </a:r>
            <a:endParaRPr lang="en-US" sz="3600" kern="1200"/>
          </a:p>
        </p:txBody>
      </p:sp>
      <p:pic>
        <p:nvPicPr>
          <p:cNvPr id="17" name="Picture 16"/>
          <p:cNvPicPr>
            <a:picLocks noChangeAspect="1"/>
          </p:cNvPicPr>
          <p:nvPr/>
        </p:nvPicPr>
        <p:blipFill>
          <a:blip r:embed="rId3"/>
          <a:stretch>
            <a:fillRect/>
          </a:stretch>
        </p:blipFill>
        <p:spPr>
          <a:xfrm>
            <a:off x="589584" y="3207366"/>
            <a:ext cx="7239000" cy="2800350"/>
          </a:xfrm>
          <a:prstGeom prst="rect">
            <a:avLst/>
          </a:prstGeom>
        </p:spPr>
      </p:pic>
      <p:pic>
        <p:nvPicPr>
          <p:cNvPr id="4" name="Picture 3"/>
          <p:cNvPicPr>
            <a:picLocks noChangeAspect="1"/>
          </p:cNvPicPr>
          <p:nvPr/>
        </p:nvPicPr>
        <p:blipFill>
          <a:blip r:embed="rId4"/>
          <a:stretch>
            <a:fillRect/>
          </a:stretch>
        </p:blipFill>
        <p:spPr>
          <a:xfrm>
            <a:off x="9394983" y="2289538"/>
            <a:ext cx="2519529" cy="2519529"/>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28584" y="4042276"/>
            <a:ext cx="969715" cy="928539"/>
          </a:xfrm>
          <a:prstGeom prst="rect">
            <a:avLst/>
          </a:prstGeom>
        </p:spPr>
      </p:pic>
      <p:cxnSp>
        <p:nvCxnSpPr>
          <p:cNvPr id="21" name="Straight Connector 20"/>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5"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5255847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a:p>
        </p:txBody>
      </p:sp>
      <p:sp>
        <p:nvSpPr>
          <p:cNvPr id="11" name="Text Box 406"/>
          <p:cNvSpPr txBox="1">
            <a:spLocks noChangeArrowheads="1"/>
          </p:cNvSpPr>
          <p:nvPr/>
        </p:nvSpPr>
        <p:spPr bwMode="auto">
          <a:xfrm>
            <a:off x="231775" y="1423988"/>
            <a:ext cx="8340725" cy="6040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p>
            <a:pPr marL="457200" indent="-457200">
              <a:spcBef>
                <a:spcPct val="50000"/>
              </a:spcBef>
              <a:buFont typeface="Arial"/>
              <a:buChar char="•"/>
            </a:pPr>
            <a:r>
              <a:rPr lang="en-US" sz="2800" smtClean="0"/>
              <a:t>Runs </a:t>
            </a:r>
            <a:r>
              <a:rPr lang="en-US" sz="2800"/>
              <a:t>on </a:t>
            </a:r>
            <a:r>
              <a:rPr lang="en-US" sz="2800" smtClean="0"/>
              <a:t>3M </a:t>
            </a:r>
            <a:r>
              <a:rPr lang="en-US" sz="2800"/>
              <a:t>ratings </a:t>
            </a:r>
            <a:r>
              <a:rPr lang="en-US" sz="2800" smtClean="0"/>
              <a:t>in </a:t>
            </a:r>
            <a:r>
              <a:rPr lang="en-US" sz="2800"/>
              <a:t>2 minutes, with linear </a:t>
            </a:r>
            <a:r>
              <a:rPr lang="en-US" sz="2800" smtClean="0"/>
              <a:t>growth</a:t>
            </a:r>
            <a:endParaRPr lang="en-US" sz="2800"/>
          </a:p>
        </p:txBody>
      </p:sp>
      <p:pic>
        <p:nvPicPr>
          <p:cNvPr id="17" name="Picture 16" descr="tim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28036" y="2458887"/>
            <a:ext cx="3811932" cy="3795609"/>
          </a:xfrm>
          <a:prstGeom prst="rect">
            <a:avLst/>
          </a:prstGeom>
        </p:spPr>
      </p:pic>
      <p:sp>
        <p:nvSpPr>
          <p:cNvPr id="3" name="TextBox 2"/>
          <p:cNvSpPr txBox="1"/>
          <p:nvPr/>
        </p:nvSpPr>
        <p:spPr>
          <a:xfrm>
            <a:off x="2790216" y="3812046"/>
            <a:ext cx="1545616" cy="769441"/>
          </a:xfrm>
          <a:prstGeom prst="rect">
            <a:avLst/>
          </a:prstGeom>
          <a:noFill/>
        </p:spPr>
        <p:txBody>
          <a:bodyPr wrap="none" rtlCol="0">
            <a:spAutoFit/>
          </a:bodyPr>
          <a:lstStyle/>
          <a:p>
            <a:r>
              <a:rPr lang="en-US" sz="2200" b="1" smtClean="0">
                <a:latin typeface="Tahoma" charset="0"/>
                <a:ea typeface="Tahoma" charset="0"/>
                <a:cs typeface="Tahoma" charset="0"/>
              </a:rPr>
              <a:t>Slope = 1</a:t>
            </a:r>
          </a:p>
          <a:p>
            <a:r>
              <a:rPr lang="en-US" sz="2200" b="1" smtClean="0">
                <a:latin typeface="Tahoma" charset="0"/>
                <a:ea typeface="Tahoma" charset="0"/>
                <a:cs typeface="Tahoma" charset="0"/>
              </a:rPr>
              <a:t>(linear)</a:t>
            </a:r>
            <a:endParaRPr lang="en-US" sz="2200" b="1">
              <a:latin typeface="Tahoma" charset="0"/>
              <a:ea typeface="Tahoma" charset="0"/>
              <a:cs typeface="Tahoma" charset="0"/>
            </a:endParaRPr>
          </a:p>
        </p:txBody>
      </p:sp>
      <p:cxnSp>
        <p:nvCxnSpPr>
          <p:cNvPr id="20" name="Straight Connector 19"/>
          <p:cNvCxnSpPr/>
          <p:nvPr/>
        </p:nvCxnSpPr>
        <p:spPr>
          <a:xfrm>
            <a:off x="1690177" y="6388021"/>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21977" y="6414591"/>
            <a:ext cx="3945247" cy="369332"/>
          </a:xfrm>
          <a:prstGeom prst="rect">
            <a:avLst/>
          </a:prstGeom>
          <a:noFill/>
        </p:spPr>
        <p:txBody>
          <a:bodyPr wrap="none" rtlCol="0">
            <a:spAutoFit/>
          </a:bodyPr>
          <a:lstStyle/>
          <a:p>
            <a:r>
              <a:rPr lang="en-US" smtClean="0">
                <a:solidFill>
                  <a:schemeClr val="bg1"/>
                </a:solidFill>
              </a:rPr>
              <a:t>Detecting Anomalous Event Sequences</a:t>
            </a:r>
            <a:endParaRPr lang="en-US">
              <a:solidFill>
                <a:srgbClr val="005500"/>
              </a:solidFill>
            </a:endParaRP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1380" y="6396262"/>
            <a:ext cx="411480" cy="411480"/>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331" y="6395237"/>
            <a:ext cx="411480" cy="411480"/>
          </a:xfrm>
          <a:prstGeom prst="rect">
            <a:avLst/>
          </a:prstGeom>
        </p:spPr>
      </p:pic>
      <p:pic>
        <p:nvPicPr>
          <p:cNvPr id="24"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29" y="6395607"/>
            <a:ext cx="411480" cy="411480"/>
          </a:xfrm>
          <a:prstGeom prst="rect">
            <a:avLst/>
          </a:prstGeom>
        </p:spPr>
      </p:pic>
    </p:spTree>
    <p:extLst>
      <p:ext uri="{BB962C8B-B14F-4D97-AF65-F5344CB8AC3E}">
        <p14:creationId xmlns:p14="http://schemas.microsoft.com/office/powerpoint/2010/main" val="9026363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p:cNvCxnSpPr/>
          <p:nvPr/>
        </p:nvCxnSpPr>
        <p:spPr>
          <a:xfrm>
            <a:off x="2106363" y="4052291"/>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Research Topics</a:t>
            </a:r>
          </a:p>
        </p:txBody>
      </p:sp>
      <p:sp>
        <p:nvSpPr>
          <p:cNvPr id="4" name="TextBox 3"/>
          <p:cNvSpPr txBox="1"/>
          <p:nvPr/>
        </p:nvSpPr>
        <p:spPr>
          <a:xfrm>
            <a:off x="2518059" y="2260526"/>
            <a:ext cx="1778500" cy="523220"/>
          </a:xfrm>
          <a:prstGeom prst="rect">
            <a:avLst/>
          </a:prstGeom>
          <a:noFill/>
        </p:spPr>
        <p:txBody>
          <a:bodyPr wrap="none" rtlCol="0">
            <a:spAutoFit/>
          </a:bodyPr>
          <a:lstStyle/>
          <a:p>
            <a:pPr algn="ctr"/>
            <a:r>
              <a:rPr lang="en-US" sz="2800" b="1" smtClean="0"/>
              <a:t>T1. Graphs</a:t>
            </a:r>
            <a:endParaRPr lang="en-US" sz="2800" b="1"/>
          </a:p>
        </p:txBody>
      </p:sp>
      <p:sp>
        <p:nvSpPr>
          <p:cNvPr id="5" name="TextBox 4"/>
          <p:cNvSpPr txBox="1"/>
          <p:nvPr/>
        </p:nvSpPr>
        <p:spPr>
          <a:xfrm>
            <a:off x="5550342" y="2094436"/>
            <a:ext cx="1985884" cy="954107"/>
          </a:xfrm>
          <a:prstGeom prst="rect">
            <a:avLst/>
          </a:prstGeom>
          <a:noFill/>
        </p:spPr>
        <p:txBody>
          <a:bodyPr wrap="square" rtlCol="0">
            <a:spAutoFit/>
          </a:bodyPr>
          <a:lstStyle/>
          <a:p>
            <a:pPr algn="ctr"/>
            <a:r>
              <a:rPr lang="en-US" sz="2800" b="1" smtClean="0"/>
              <a:t>T2. Time </a:t>
            </a:r>
          </a:p>
          <a:p>
            <a:pPr algn="ctr"/>
            <a:r>
              <a:rPr lang="en-US" sz="2800" b="1" smtClean="0"/>
              <a:t>Series</a:t>
            </a:r>
            <a:endParaRPr lang="en-US" sz="2800" b="1"/>
          </a:p>
        </p:txBody>
      </p:sp>
      <p:sp>
        <p:nvSpPr>
          <p:cNvPr id="6" name="TextBox 5"/>
          <p:cNvSpPr txBox="1"/>
          <p:nvPr/>
        </p:nvSpPr>
        <p:spPr>
          <a:xfrm>
            <a:off x="8655655" y="2064400"/>
            <a:ext cx="2101857" cy="954107"/>
          </a:xfrm>
          <a:prstGeom prst="rect">
            <a:avLst/>
          </a:prstGeom>
          <a:noFill/>
        </p:spPr>
        <p:txBody>
          <a:bodyPr wrap="none" rtlCol="0">
            <a:spAutoFit/>
          </a:bodyPr>
          <a:lstStyle/>
          <a:p>
            <a:pPr algn="ctr"/>
            <a:r>
              <a:rPr lang="en-US" sz="2800" b="1" smtClean="0"/>
              <a:t>T3. Dynamic </a:t>
            </a:r>
          </a:p>
          <a:p>
            <a:pPr algn="ctr"/>
            <a:r>
              <a:rPr lang="en-US" sz="2800" b="1" smtClean="0"/>
              <a:t>Graphs</a:t>
            </a:r>
            <a:endParaRPr lang="en-US" sz="2800" b="1"/>
          </a:p>
        </p:txBody>
      </p:sp>
      <p:cxnSp>
        <p:nvCxnSpPr>
          <p:cNvPr id="8" name="Straight Connector 7"/>
          <p:cNvCxnSpPr/>
          <p:nvPr/>
        </p:nvCxnSpPr>
        <p:spPr>
          <a:xfrm>
            <a:off x="2092602" y="3022899"/>
            <a:ext cx="969264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78360" y="2128763"/>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476053" y="2127054"/>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84832" y="3021372"/>
            <a:ext cx="3200400" cy="523220"/>
          </a:xfrm>
          <a:prstGeom prst="rect">
            <a:avLst/>
          </a:prstGeom>
          <a:noFill/>
        </p:spPr>
        <p:txBody>
          <a:bodyPr wrap="square" rtlCol="0">
            <a:spAutoFit/>
          </a:bodyPr>
          <a:lstStyle/>
          <a:p>
            <a:r>
              <a:rPr lang="en-US" sz="2800" smtClean="0"/>
              <a:t> • Link Fraud</a:t>
            </a:r>
            <a:endParaRPr lang="en-US" sz="2800"/>
          </a:p>
        </p:txBody>
      </p:sp>
      <p:sp>
        <p:nvSpPr>
          <p:cNvPr id="14" name="TextBox 13"/>
          <p:cNvSpPr txBox="1"/>
          <p:nvPr/>
        </p:nvSpPr>
        <p:spPr>
          <a:xfrm>
            <a:off x="5285232" y="40797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Power Grid</a:t>
            </a:r>
            <a:endParaRPr lang="en-US" sz="2800">
              <a:solidFill>
                <a:schemeClr val="bg1">
                  <a:lumMod val="50000"/>
                </a:schemeClr>
              </a:solidFill>
            </a:endParaRPr>
          </a:p>
        </p:txBody>
      </p:sp>
      <p:sp>
        <p:nvSpPr>
          <p:cNvPr id="16" name="TextBox 15"/>
          <p:cNvSpPr txBox="1"/>
          <p:nvPr/>
        </p:nvSpPr>
        <p:spPr>
          <a:xfrm>
            <a:off x="5285232" y="3021372"/>
            <a:ext cx="3200400" cy="523220"/>
          </a:xfrm>
          <a:prstGeom prst="rect">
            <a:avLst/>
          </a:prstGeom>
          <a:noFill/>
        </p:spPr>
        <p:txBody>
          <a:bodyPr wrap="square" rtlCol="0">
            <a:spAutoFit/>
          </a:bodyPr>
          <a:lstStyle/>
          <a:p>
            <a:r>
              <a:rPr lang="en-US" sz="2800"/>
              <a:t> • </a:t>
            </a:r>
            <a:r>
              <a:rPr lang="en-US" sz="2800" smtClean="0"/>
              <a:t>Ratings Fraud</a:t>
            </a:r>
            <a:endParaRPr lang="en-US" sz="1600"/>
          </a:p>
        </p:txBody>
      </p:sp>
      <p:sp>
        <p:nvSpPr>
          <p:cNvPr id="21" name="TextBox 20"/>
          <p:cNvSpPr txBox="1"/>
          <p:nvPr/>
        </p:nvSpPr>
        <p:spPr>
          <a:xfrm>
            <a:off x="8485632" y="3021372"/>
            <a:ext cx="3488565" cy="523220"/>
          </a:xfrm>
          <a:prstGeom prst="rect">
            <a:avLst/>
          </a:prstGeom>
          <a:noFill/>
        </p:spPr>
        <p:txBody>
          <a:bodyPr wrap="square" rtlCol="0">
            <a:spAutoFit/>
          </a:bodyPr>
          <a:lstStyle/>
          <a:p>
            <a:r>
              <a:rPr lang="en-US" sz="2800"/>
              <a:t> </a:t>
            </a:r>
            <a:r>
              <a:rPr lang="en-US" sz="2800" smtClean="0"/>
              <a:t>• Dynamic Subgraphs</a:t>
            </a:r>
            <a:endParaRPr lang="en-US" sz="2800"/>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0355" y="2261658"/>
            <a:ext cx="583613" cy="583613"/>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6356" y="2256158"/>
            <a:ext cx="640080" cy="640080"/>
          </a:xfrm>
          <a:prstGeom prst="rect">
            <a:avLst/>
          </a:prstGeom>
        </p:spPr>
      </p:pic>
      <p:sp>
        <p:nvSpPr>
          <p:cNvPr id="31" name="TextBox 30"/>
          <p:cNvSpPr txBox="1"/>
          <p:nvPr/>
        </p:nvSpPr>
        <p:spPr>
          <a:xfrm>
            <a:off x="412548" y="3734779"/>
            <a:ext cx="2532694" cy="954107"/>
          </a:xfrm>
          <a:prstGeom prst="rect">
            <a:avLst/>
          </a:prstGeom>
          <a:noFill/>
        </p:spPr>
        <p:txBody>
          <a:bodyPr wrap="square" rtlCol="0">
            <a:spAutoFit/>
          </a:bodyPr>
          <a:lstStyle/>
          <a:p>
            <a:r>
              <a:rPr lang="en-US" sz="2800" b="1" smtClean="0"/>
              <a:t>Type of Anomaly</a:t>
            </a:r>
            <a:endParaRPr lang="en-US" sz="2800" b="1"/>
          </a:p>
        </p:txBody>
      </p:sp>
      <p:sp>
        <p:nvSpPr>
          <p:cNvPr id="33" name="TextBox 32"/>
          <p:cNvSpPr txBox="1"/>
          <p:nvPr/>
        </p:nvSpPr>
        <p:spPr>
          <a:xfrm>
            <a:off x="5285232" y="5111111"/>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Patterns</a:t>
            </a:r>
            <a:endParaRPr lang="en-US" sz="2800">
              <a:solidFill>
                <a:schemeClr val="bg1">
                  <a:lumMod val="50000"/>
                </a:schemeClr>
              </a:solidFill>
            </a:endParaRPr>
          </a:p>
        </p:txBody>
      </p:sp>
      <p:cxnSp>
        <p:nvCxnSpPr>
          <p:cNvPr id="38" name="Straight Connector 37"/>
          <p:cNvCxnSpPr/>
          <p:nvPr/>
        </p:nvCxnSpPr>
        <p:spPr>
          <a:xfrm>
            <a:off x="2076134" y="2154757"/>
            <a:ext cx="4483" cy="393192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1138771" y="2239947"/>
            <a:ext cx="550034" cy="670060"/>
            <a:chOff x="11201094" y="2216762"/>
            <a:chExt cx="550034" cy="670060"/>
          </a:xfrm>
        </p:grpSpPr>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34" name="Rectangle 33"/>
          <p:cNvSpPr/>
          <p:nvPr/>
        </p:nvSpPr>
        <p:spPr>
          <a:xfrm>
            <a:off x="8468601" y="2160989"/>
            <a:ext cx="3340886" cy="1891302"/>
          </a:xfrm>
          <a:prstGeom prst="rect">
            <a:avLst/>
          </a:pr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084832" y="4054644"/>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Subtensors</a:t>
            </a:r>
            <a:endParaRPr lang="en-US" sz="2800">
              <a:solidFill>
                <a:schemeClr val="bg1">
                  <a:lumMod val="50000"/>
                </a:schemeClr>
              </a:solidFill>
            </a:endParaRPr>
          </a:p>
        </p:txBody>
      </p:sp>
      <p:cxnSp>
        <p:nvCxnSpPr>
          <p:cNvPr id="39" name="Straight Connector 38"/>
          <p:cNvCxnSpPr/>
          <p:nvPr/>
        </p:nvCxnSpPr>
        <p:spPr>
          <a:xfrm>
            <a:off x="2113874" y="5087916"/>
            <a:ext cx="9601200" cy="0"/>
          </a:xfrm>
          <a:prstGeom prst="line">
            <a:avLst/>
          </a:prstGeom>
          <a:ln w="127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85232" y="4489852"/>
            <a:ext cx="3200400" cy="646331"/>
          </a:xfrm>
          <a:prstGeom prst="rect">
            <a:avLst/>
          </a:prstGeom>
          <a:noFill/>
        </p:spPr>
        <p:txBody>
          <a:bodyPr wrap="square" rtlCol="0">
            <a:spAutoFit/>
          </a:bodyPr>
          <a:lstStyle/>
          <a:p>
            <a:pPr algn="ctr"/>
            <a:r>
              <a:rPr lang="en-US" smtClean="0">
                <a:solidFill>
                  <a:schemeClr val="bg1">
                    <a:lumMod val="50000"/>
                  </a:schemeClr>
                </a:solidFill>
              </a:rPr>
              <a:t>[ECML17, ISGT17, IJCAI18, SDM18] </a:t>
            </a:r>
            <a:endParaRPr lang="en-US">
              <a:solidFill>
                <a:schemeClr val="bg1">
                  <a:lumMod val="50000"/>
                </a:schemeClr>
              </a:solidFill>
            </a:endParaRPr>
          </a:p>
        </p:txBody>
      </p:sp>
      <p:sp>
        <p:nvSpPr>
          <p:cNvPr id="32" name="TextBox 31"/>
          <p:cNvSpPr txBox="1"/>
          <p:nvPr/>
        </p:nvSpPr>
        <p:spPr>
          <a:xfrm>
            <a:off x="5285232" y="5519696"/>
            <a:ext cx="3200400" cy="369332"/>
          </a:xfrm>
          <a:prstGeom prst="rect">
            <a:avLst/>
          </a:prstGeom>
          <a:noFill/>
        </p:spPr>
        <p:txBody>
          <a:bodyPr wrap="square" rtlCol="0">
            <a:spAutoFit/>
          </a:bodyPr>
          <a:lstStyle/>
          <a:p>
            <a:pPr algn="ctr"/>
            <a:r>
              <a:rPr lang="en-US" smtClean="0">
                <a:solidFill>
                  <a:schemeClr val="bg1">
                    <a:lumMod val="50000"/>
                  </a:schemeClr>
                </a:solidFill>
              </a:rPr>
              <a:t>[ECML17, SDM19] </a:t>
            </a:r>
            <a:endParaRPr lang="en-US">
              <a:solidFill>
                <a:schemeClr val="bg1">
                  <a:lumMod val="50000"/>
                </a:schemeClr>
              </a:solidFill>
            </a:endParaRPr>
          </a:p>
        </p:txBody>
      </p:sp>
      <p:sp>
        <p:nvSpPr>
          <p:cNvPr id="35" name="TextBox 34"/>
          <p:cNvSpPr txBox="1"/>
          <p:nvPr/>
        </p:nvSpPr>
        <p:spPr>
          <a:xfrm>
            <a:off x="5285232" y="3480470"/>
            <a:ext cx="3200400" cy="369332"/>
          </a:xfrm>
          <a:prstGeom prst="rect">
            <a:avLst/>
          </a:prstGeom>
          <a:noFill/>
        </p:spPr>
        <p:txBody>
          <a:bodyPr wrap="square" rtlCol="0">
            <a:spAutoFit/>
          </a:bodyPr>
          <a:lstStyle/>
          <a:p>
            <a:pPr algn="ctr"/>
            <a:r>
              <a:rPr lang="en-US" smtClean="0"/>
              <a:t>[SDM16] </a:t>
            </a:r>
            <a:endParaRPr lang="en-US"/>
          </a:p>
        </p:txBody>
      </p:sp>
      <p:sp>
        <p:nvSpPr>
          <p:cNvPr id="37" name="TextBox 36"/>
          <p:cNvSpPr txBox="1"/>
          <p:nvPr/>
        </p:nvSpPr>
        <p:spPr>
          <a:xfrm>
            <a:off x="2084832" y="3472988"/>
            <a:ext cx="3200400" cy="369332"/>
          </a:xfrm>
          <a:prstGeom prst="rect">
            <a:avLst/>
          </a:prstGeom>
          <a:noFill/>
        </p:spPr>
        <p:txBody>
          <a:bodyPr wrap="square" rtlCol="0">
            <a:spAutoFit/>
          </a:bodyPr>
          <a:lstStyle/>
          <a:p>
            <a:pPr algn="ctr"/>
            <a:r>
              <a:rPr lang="en-US" smtClean="0"/>
              <a:t>[KDD16, TKDD17, </a:t>
            </a:r>
            <a:r>
              <a:rPr lang="en-US"/>
              <a:t>WSDM18</a:t>
            </a:r>
            <a:r>
              <a:rPr lang="en-US" smtClean="0"/>
              <a:t>] </a:t>
            </a:r>
            <a:endParaRPr lang="en-US"/>
          </a:p>
        </p:txBody>
      </p:sp>
      <p:sp>
        <p:nvSpPr>
          <p:cNvPr id="40" name="TextBox 39"/>
          <p:cNvSpPr txBox="1"/>
          <p:nvPr/>
        </p:nvSpPr>
        <p:spPr>
          <a:xfrm>
            <a:off x="2084832" y="4488967"/>
            <a:ext cx="3200400" cy="646331"/>
          </a:xfrm>
          <a:prstGeom prst="rect">
            <a:avLst/>
          </a:prstGeom>
          <a:noFill/>
        </p:spPr>
        <p:txBody>
          <a:bodyPr wrap="square" rtlCol="0">
            <a:spAutoFit/>
          </a:bodyPr>
          <a:lstStyle/>
          <a:p>
            <a:pPr algn="ctr"/>
            <a:r>
              <a:rPr lang="en-US" smtClean="0">
                <a:solidFill>
                  <a:schemeClr val="bg1">
                    <a:lumMod val="50000"/>
                  </a:schemeClr>
                </a:solidFill>
              </a:rPr>
              <a:t>[ICDM15, TKDE16, ECML16, WSDM17, TKDD18] </a:t>
            </a:r>
            <a:endParaRPr lang="en-US">
              <a:solidFill>
                <a:schemeClr val="bg1">
                  <a:lumMod val="50000"/>
                </a:schemeClr>
              </a:solidFill>
            </a:endParaRPr>
          </a:p>
        </p:txBody>
      </p:sp>
      <p:sp>
        <p:nvSpPr>
          <p:cNvPr id="41" name="TextBox 40"/>
          <p:cNvSpPr txBox="1"/>
          <p:nvPr/>
        </p:nvSpPr>
        <p:spPr>
          <a:xfrm>
            <a:off x="8485632" y="4079505"/>
            <a:ext cx="3200400" cy="523220"/>
          </a:xfrm>
          <a:prstGeom prst="rect">
            <a:avLst/>
          </a:prstGeom>
          <a:noFill/>
        </p:spPr>
        <p:txBody>
          <a:bodyPr wrap="square" rtlCol="0">
            <a:spAutoFit/>
          </a:bodyPr>
          <a:lstStyle/>
          <a:p>
            <a:r>
              <a:rPr lang="en-US" sz="2800">
                <a:solidFill>
                  <a:schemeClr val="bg1">
                    <a:lumMod val="50000"/>
                  </a:schemeClr>
                </a:solidFill>
              </a:rPr>
              <a:t> • </a:t>
            </a:r>
            <a:r>
              <a:rPr lang="en-US" sz="2800" smtClean="0">
                <a:solidFill>
                  <a:schemeClr val="bg1">
                    <a:lumMod val="50000"/>
                  </a:schemeClr>
                </a:solidFill>
              </a:rPr>
              <a:t>Tensor Streams</a:t>
            </a:r>
            <a:endParaRPr lang="en-US" sz="2800">
              <a:solidFill>
                <a:schemeClr val="bg1">
                  <a:lumMod val="50000"/>
                </a:schemeClr>
              </a:solidFill>
            </a:endParaRPr>
          </a:p>
        </p:txBody>
      </p:sp>
      <p:sp>
        <p:nvSpPr>
          <p:cNvPr id="42" name="TextBox 41"/>
          <p:cNvSpPr txBox="1"/>
          <p:nvPr/>
        </p:nvSpPr>
        <p:spPr>
          <a:xfrm>
            <a:off x="8485632" y="4476530"/>
            <a:ext cx="3200400" cy="646331"/>
          </a:xfrm>
          <a:prstGeom prst="rect">
            <a:avLst/>
          </a:prstGeom>
          <a:noFill/>
        </p:spPr>
        <p:txBody>
          <a:bodyPr wrap="square" rtlCol="0">
            <a:spAutoFit/>
          </a:bodyPr>
          <a:lstStyle/>
          <a:p>
            <a:pPr algn="ctr"/>
            <a:r>
              <a:rPr lang="en-US" smtClean="0">
                <a:solidFill>
                  <a:schemeClr val="bg1">
                    <a:lumMod val="50000"/>
                  </a:schemeClr>
                </a:solidFill>
              </a:rPr>
              <a:t>[</a:t>
            </a:r>
            <a:r>
              <a:rPr lang="en-US">
                <a:solidFill>
                  <a:schemeClr val="bg1">
                    <a:lumMod val="50000"/>
                  </a:schemeClr>
                </a:solidFill>
              </a:rPr>
              <a:t>KDD17, </a:t>
            </a:r>
            <a:r>
              <a:rPr lang="en-US" smtClean="0">
                <a:solidFill>
                  <a:schemeClr val="bg1">
                    <a:lumMod val="50000"/>
                  </a:schemeClr>
                </a:solidFill>
              </a:rPr>
              <a:t>WWW17, ECML17</a:t>
            </a:r>
            <a:r>
              <a:rPr lang="en-US">
                <a:solidFill>
                  <a:schemeClr val="bg1">
                    <a:lumMod val="50000"/>
                  </a:schemeClr>
                </a:solidFill>
              </a:rPr>
              <a:t>, </a:t>
            </a:r>
            <a:r>
              <a:rPr lang="en-US" smtClean="0">
                <a:solidFill>
                  <a:schemeClr val="bg1">
                    <a:lumMod val="50000"/>
                  </a:schemeClr>
                </a:solidFill>
              </a:rPr>
              <a:t>CIKM17, TKDE18, SDM19] </a:t>
            </a:r>
            <a:endParaRPr lang="en-US">
              <a:solidFill>
                <a:schemeClr val="bg1">
                  <a:lumMod val="50000"/>
                </a:schemeClr>
              </a:solidFill>
            </a:endParaRPr>
          </a:p>
        </p:txBody>
      </p:sp>
      <p:sp>
        <p:nvSpPr>
          <p:cNvPr id="46" name="TextBox 45"/>
          <p:cNvSpPr txBox="1"/>
          <p:nvPr/>
        </p:nvSpPr>
        <p:spPr>
          <a:xfrm>
            <a:off x="8485632" y="3498657"/>
            <a:ext cx="3200400" cy="369332"/>
          </a:xfrm>
          <a:prstGeom prst="rect">
            <a:avLst/>
          </a:prstGeom>
          <a:noFill/>
        </p:spPr>
        <p:txBody>
          <a:bodyPr wrap="square" rtlCol="0">
            <a:spAutoFit/>
          </a:bodyPr>
          <a:lstStyle/>
          <a:p>
            <a:pPr algn="ctr"/>
            <a:r>
              <a:rPr lang="en-US" smtClean="0"/>
              <a:t>[ECML18, CIKM18]</a:t>
            </a:r>
            <a:endParaRPr lang="en-US"/>
          </a:p>
        </p:txBody>
      </p:sp>
      <p:pic>
        <p:nvPicPr>
          <p:cNvPr id="43" name="Picture 4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57457" y="3059137"/>
            <a:ext cx="471604" cy="471604"/>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40826" y="3067449"/>
            <a:ext cx="471604" cy="471604"/>
          </a:xfrm>
          <a:prstGeom prst="rect">
            <a:avLst/>
          </a:prstGeom>
        </p:spPr>
      </p:pic>
      <p:sp>
        <p:nvSpPr>
          <p:cNvPr id="45" name="Rectangle 44">
            <a:extLst>
              <a:ext uri="{FF2B5EF4-FFF2-40B4-BE49-F238E27FC236}">
                <a16:creationId xmlns="" xmlns:a16="http://schemas.microsoft.com/office/drawing/2014/main" id="{E01F5624-0188-7942-A3C1-BE36A8818AC1}"/>
              </a:ext>
            </a:extLst>
          </p:cNvPr>
          <p:cNvSpPr/>
          <p:nvPr/>
        </p:nvSpPr>
        <p:spPr>
          <a:xfrm>
            <a:off x="0" y="6111738"/>
            <a:ext cx="12192000" cy="746263"/>
          </a:xfrm>
          <a:prstGeom prst="rect">
            <a:avLst/>
          </a:prstGeom>
          <a:solidFill>
            <a:srgbClr val="BEE88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lumMod val="85000"/>
                    <a:lumOff val="15000"/>
                  </a:schemeClr>
                </a:solidFill>
              </a:rPr>
              <a:t>Hooi</a:t>
            </a:r>
            <a:r>
              <a:rPr lang="en-US" sz="1600">
                <a:solidFill>
                  <a:schemeClr val="tx1">
                    <a:lumMod val="85000"/>
                    <a:lumOff val="15000"/>
                  </a:schemeClr>
                </a:solidFill>
              </a:rPr>
              <a:t>, Eswaran, Song, Pandey, Jereminov, Pileggi, </a:t>
            </a:r>
            <a:r>
              <a:rPr lang="en-US" sz="1600" smtClean="0">
                <a:solidFill>
                  <a:schemeClr val="tx1">
                    <a:lumMod val="85000"/>
                    <a:lumOff val="15000"/>
                  </a:schemeClr>
                </a:solidFill>
              </a:rPr>
              <a:t>Faloutsos</a:t>
            </a:r>
            <a:r>
              <a:rPr lang="en-US" sz="1600">
                <a:solidFill>
                  <a:schemeClr val="tx1">
                    <a:lumMod val="85000"/>
                    <a:lumOff val="15000"/>
                  </a:schemeClr>
                </a:solidFill>
              </a:rPr>
              <a:t>. </a:t>
            </a:r>
            <a:r>
              <a:rPr lang="en-US" sz="1600" smtClean="0">
                <a:solidFill>
                  <a:schemeClr val="tx1">
                    <a:lumMod val="85000"/>
                    <a:lumOff val="15000"/>
                  </a:schemeClr>
                </a:solidFill>
              </a:rPr>
              <a:t>“GridWatch</a:t>
            </a:r>
            <a:r>
              <a:rPr lang="en-US" sz="1600">
                <a:solidFill>
                  <a:schemeClr val="tx1">
                    <a:lumMod val="85000"/>
                    <a:lumOff val="15000"/>
                  </a:schemeClr>
                </a:solidFill>
              </a:rPr>
              <a:t>: Sensor Placement and Anomaly Detection in the Electrical Grid</a:t>
            </a:r>
            <a:r>
              <a:rPr lang="en-US" sz="1600" smtClean="0">
                <a:solidFill>
                  <a:schemeClr val="tx1">
                    <a:lumMod val="85000"/>
                    <a:lumOff val="15000"/>
                  </a:schemeClr>
                </a:solidFill>
              </a:rPr>
              <a:t>.” </a:t>
            </a:r>
            <a:r>
              <a:rPr lang="en-US" sz="1600">
                <a:solidFill>
                  <a:schemeClr val="tx1">
                    <a:lumMod val="85000"/>
                    <a:lumOff val="15000"/>
                  </a:schemeClr>
                </a:solidFill>
              </a:rPr>
              <a:t>ECML-PKDD 2018. </a:t>
            </a:r>
          </a:p>
          <a:p>
            <a:pPr algn="ctr"/>
            <a:r>
              <a:rPr lang="en-US" sz="1600" b="1" smtClean="0">
                <a:solidFill>
                  <a:schemeClr val="tx1">
                    <a:lumMod val="85000"/>
                    <a:lumOff val="15000"/>
                  </a:schemeClr>
                </a:solidFill>
              </a:rPr>
              <a:t>Hooi</a:t>
            </a:r>
            <a:r>
              <a:rPr lang="en-US" sz="1600">
                <a:solidFill>
                  <a:schemeClr val="tx1">
                    <a:lumMod val="85000"/>
                    <a:lumOff val="15000"/>
                  </a:schemeClr>
                </a:solidFill>
              </a:rPr>
              <a:t>, Eswaran, Pandey, Jereminov, Pileggi, </a:t>
            </a:r>
            <a:r>
              <a:rPr lang="en-US" sz="1600" smtClean="0">
                <a:solidFill>
                  <a:schemeClr val="tx1">
                    <a:lumMod val="85000"/>
                    <a:lumOff val="15000"/>
                  </a:schemeClr>
                </a:solidFill>
              </a:rPr>
              <a:t>Faloutsos</a:t>
            </a:r>
            <a:r>
              <a:rPr lang="en-US" sz="1600">
                <a:solidFill>
                  <a:schemeClr val="tx1">
                    <a:lumMod val="85000"/>
                    <a:lumOff val="15000"/>
                  </a:schemeClr>
                </a:solidFill>
              </a:rPr>
              <a:t>. </a:t>
            </a:r>
            <a:r>
              <a:rPr lang="en-US" sz="1600" smtClean="0">
                <a:solidFill>
                  <a:schemeClr val="tx1">
                    <a:lumMod val="85000"/>
                    <a:lumOff val="15000"/>
                  </a:schemeClr>
                </a:solidFill>
              </a:rPr>
              <a:t>“ChangeDAR</a:t>
            </a:r>
            <a:r>
              <a:rPr lang="en-US" sz="1600">
                <a:solidFill>
                  <a:schemeClr val="tx1">
                    <a:lumMod val="85000"/>
                    <a:lumOff val="15000"/>
                  </a:schemeClr>
                </a:solidFill>
              </a:rPr>
              <a:t>: Online Localized Change Detection for Sensor Data on a Graph</a:t>
            </a:r>
            <a:r>
              <a:rPr lang="en-US" sz="1600" smtClean="0">
                <a:solidFill>
                  <a:schemeClr val="tx1">
                    <a:lumMod val="85000"/>
                    <a:lumOff val="15000"/>
                  </a:schemeClr>
                </a:solidFill>
              </a:rPr>
              <a:t>.” </a:t>
            </a:r>
            <a:r>
              <a:rPr lang="en-US" sz="1600">
                <a:solidFill>
                  <a:schemeClr val="tx1">
                    <a:lumMod val="85000"/>
                    <a:lumOff val="15000"/>
                  </a:schemeClr>
                </a:solidFill>
              </a:rPr>
              <a:t>CIKM 2018</a:t>
            </a:r>
            <a:r>
              <a:rPr lang="en-US" sz="1600" smtClean="0">
                <a:solidFill>
                  <a:schemeClr val="tx1">
                    <a:lumMod val="85000"/>
                    <a:lumOff val="15000"/>
                  </a:schemeClr>
                </a:solidFill>
              </a:rPr>
              <a:t>.</a:t>
            </a:r>
          </a:p>
        </p:txBody>
      </p:sp>
    </p:spTree>
    <p:extLst>
      <p:ext uri="{BB962C8B-B14F-4D97-AF65-F5344CB8AC3E}">
        <p14:creationId xmlns:p14="http://schemas.microsoft.com/office/powerpoint/2010/main" val="5886883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608937" y="2352135"/>
            <a:ext cx="4913345" cy="553234"/>
            <a:chOff x="932819" y="3662728"/>
            <a:chExt cx="4913345" cy="553234"/>
          </a:xfrm>
        </p:grpSpPr>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T2. Detecting </a:t>
              </a:r>
              <a:r>
                <a:rPr lang="en-US" b="1"/>
                <a:t>Ratings Fraud</a:t>
              </a:r>
            </a:p>
          </p:txBody>
        </p:sp>
      </p:grpSp>
      <p:grpSp>
        <p:nvGrpSpPr>
          <p:cNvPr id="26" name="Group 25"/>
          <p:cNvGrpSpPr/>
          <p:nvPr/>
        </p:nvGrpSpPr>
        <p:grpSpPr>
          <a:xfrm>
            <a:off x="569155" y="3017663"/>
            <a:ext cx="7914445" cy="730248"/>
            <a:chOff x="893037" y="4167836"/>
            <a:chExt cx="7914445" cy="730248"/>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457116" cy="73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T3. Detecting Anomalous Dynamic Subgraphs</a:t>
              </a:r>
            </a:p>
          </p:txBody>
        </p:sp>
      </p:grpSp>
      <p:grpSp>
        <p:nvGrpSpPr>
          <p:cNvPr id="31" name="Group 30"/>
          <p:cNvGrpSpPr/>
          <p:nvPr/>
        </p:nvGrpSpPr>
        <p:grpSpPr>
          <a:xfrm>
            <a:off x="540795" y="1681747"/>
            <a:ext cx="6859037" cy="451430"/>
            <a:chOff x="826697" y="3157620"/>
            <a:chExt cx="6859037" cy="451430"/>
          </a:xfrm>
        </p:grpSpPr>
        <p:sp>
          <p:nvSpPr>
            <p:cNvPr id="32" name="Content Placeholder 2"/>
            <p:cNvSpPr txBox="1">
              <a:spLocks/>
            </p:cNvSpPr>
            <p:nvPr/>
          </p:nvSpPr>
          <p:spPr>
            <a:xfrm>
              <a:off x="1282598" y="3157620"/>
              <a:ext cx="6403136" cy="451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T1. Detecting Camouflaged Link Fraud</a:t>
              </a:r>
            </a:p>
          </p:txBody>
        </p:sp>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6697" y="3172446"/>
              <a:ext cx="436604" cy="436604"/>
            </a:xfrm>
            <a:prstGeom prst="rect">
              <a:avLst/>
            </a:prstGeom>
          </p:spPr>
        </p:pic>
      </p:grpSp>
      <p:sp>
        <p:nvSpPr>
          <p:cNvPr id="34" name="TextBox 33"/>
          <p:cNvSpPr txBox="1"/>
          <p:nvPr/>
        </p:nvSpPr>
        <p:spPr>
          <a:xfrm>
            <a:off x="1026484" y="3585901"/>
            <a:ext cx="3299173" cy="1815882"/>
          </a:xfrm>
          <a:prstGeom prst="rect">
            <a:avLst/>
          </a:prstGeom>
          <a:noFill/>
        </p:spPr>
        <p:txBody>
          <a:bodyPr wrap="none" rtlCol="0">
            <a:spAutoFit/>
          </a:bodyPr>
          <a:lstStyle/>
          <a:p>
            <a:pPr marL="285750" indent="-285750">
              <a:buFont typeface="Arial" charset="0"/>
              <a:buChar char="•"/>
            </a:pPr>
            <a:r>
              <a:rPr lang="en-US" sz="2800" b="1" smtClean="0">
                <a:solidFill>
                  <a:srgbClr val="FF0000"/>
                </a:solidFill>
              </a:rPr>
              <a:t>Problem</a:t>
            </a:r>
          </a:p>
          <a:p>
            <a:pPr marL="285750" indent="-285750">
              <a:buFont typeface="Arial" charset="0"/>
              <a:buChar char="•"/>
            </a:pPr>
            <a:r>
              <a:rPr lang="en-US" sz="2800" smtClean="0"/>
              <a:t>Method (Overview)</a:t>
            </a:r>
          </a:p>
          <a:p>
            <a:pPr marL="285750" indent="-285750">
              <a:buFont typeface="Arial" charset="0"/>
              <a:buChar char="•"/>
            </a:pPr>
            <a:r>
              <a:rPr lang="en-US" sz="2800"/>
              <a:t>Theoretical Results</a:t>
            </a:r>
          </a:p>
          <a:p>
            <a:pPr marL="285750" indent="-285750">
              <a:buFont typeface="Arial" charset="0"/>
              <a:buChar char="•"/>
            </a:pPr>
            <a:r>
              <a:rPr lang="en-US" sz="2800" smtClean="0"/>
              <a:t>Experiments</a:t>
            </a:r>
          </a:p>
        </p:txBody>
      </p:sp>
      <p:grpSp>
        <p:nvGrpSpPr>
          <p:cNvPr id="35" name="Group 34"/>
          <p:cNvGrpSpPr/>
          <p:nvPr/>
        </p:nvGrpSpPr>
        <p:grpSpPr>
          <a:xfrm>
            <a:off x="580551" y="5453177"/>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pic>
        <p:nvPicPr>
          <p:cNvPr id="19" name="Picture 1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1" name="Straight Connector 2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8" name="Content Placeholder 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2775" y="1186777"/>
            <a:ext cx="4569225" cy="1634571"/>
          </a:xfrm>
          <a:prstGeom prst="rect">
            <a:avLst/>
          </a:prstGeom>
        </p:spPr>
      </p:pic>
    </p:spTree>
    <p:extLst>
      <p:ext uri="{BB962C8B-B14F-4D97-AF65-F5344CB8AC3E}">
        <p14:creationId xmlns:p14="http://schemas.microsoft.com/office/powerpoint/2010/main" val="6874294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Introduction</a:t>
            </a:r>
            <a:endParaRPr lang="en-US"/>
          </a:p>
        </p:txBody>
      </p:sp>
      <p:pic>
        <p:nvPicPr>
          <p:cNvPr id="3" name="Picture 2"/>
          <p:cNvPicPr>
            <a:picLocks noChangeAspect="1"/>
          </p:cNvPicPr>
          <p:nvPr/>
        </p:nvPicPr>
        <p:blipFill>
          <a:blip r:embed="rId3"/>
          <a:stretch>
            <a:fillRect/>
          </a:stretch>
        </p:blipFill>
        <p:spPr>
          <a:xfrm>
            <a:off x="7221503" y="1499863"/>
            <a:ext cx="4524977" cy="2548467"/>
          </a:xfrm>
          <a:prstGeom prst="rect">
            <a:avLst/>
          </a:prstGeom>
        </p:spPr>
      </p:pic>
      <p:sp>
        <p:nvSpPr>
          <p:cNvPr id="5" name="TextBox 4"/>
          <p:cNvSpPr txBox="1"/>
          <p:nvPr/>
        </p:nvSpPr>
        <p:spPr>
          <a:xfrm>
            <a:off x="8107544" y="4112845"/>
            <a:ext cx="1950855" cy="369332"/>
          </a:xfrm>
          <a:prstGeom prst="rect">
            <a:avLst/>
          </a:prstGeom>
          <a:noFill/>
        </p:spPr>
        <p:txBody>
          <a:bodyPr wrap="none" rtlCol="0">
            <a:spAutoFit/>
          </a:bodyPr>
          <a:lstStyle/>
          <a:p>
            <a:r>
              <a:rPr lang="en-US" smtClean="0"/>
              <a:t>Source: </a:t>
            </a:r>
            <a:r>
              <a:rPr lang="en-US" err="1" smtClean="0"/>
              <a:t>statescoop</a:t>
            </a: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96658" y="4651034"/>
            <a:ext cx="7526595" cy="1625857"/>
          </a:xfrm>
          <a:prstGeom prst="rect">
            <a:avLst/>
          </a:prstGeom>
        </p:spPr>
      </p:pic>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4" name="Picture 2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5" name="Straight Connector 24"/>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7"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12" name="Pictur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333675" y="1696269"/>
            <a:ext cx="2364115" cy="2416576"/>
          </a:xfrm>
          <a:prstGeom prst="rect">
            <a:avLst/>
          </a:prstGeom>
        </p:spPr>
      </p:pic>
    </p:spTree>
    <p:extLst>
      <p:ext uri="{BB962C8B-B14F-4D97-AF65-F5344CB8AC3E}">
        <p14:creationId xmlns:p14="http://schemas.microsoft.com/office/powerpoint/2010/main" val="8230062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Electrical Grid Sensors</a:t>
            </a:r>
            <a:endParaRPr lang="en-US"/>
          </a:p>
        </p:txBody>
      </p:sp>
      <p:pic>
        <p:nvPicPr>
          <p:cNvPr id="17" name="Picture 2" descr="https://upload.wikimedia.org/wikipedia/commons/thumb/e/ee/WirelessPowerlineSensors2.jpg/220px-WirelessPowerlineSensors2.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06659" y="1817102"/>
            <a:ext cx="5088054" cy="38160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0" name="Straight Connector 19"/>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2"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10" name="Down Arrow 9"/>
          <p:cNvSpPr/>
          <p:nvPr/>
        </p:nvSpPr>
        <p:spPr>
          <a:xfrm>
            <a:off x="5427890" y="3871887"/>
            <a:ext cx="399753" cy="503791"/>
          </a:xfrm>
          <a:prstGeom prst="downArrow">
            <a:avLst/>
          </a:prstGeom>
          <a:solidFill>
            <a:srgbClr val="FFFF00"/>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993312" y="3284928"/>
            <a:ext cx="399753" cy="503791"/>
          </a:xfrm>
          <a:prstGeom prst="downArrow">
            <a:avLst/>
          </a:prstGeom>
          <a:solidFill>
            <a:srgbClr val="FFFF00"/>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6694012" y="3019748"/>
            <a:ext cx="399753" cy="503791"/>
          </a:xfrm>
          <a:prstGeom prst="downArrow">
            <a:avLst/>
          </a:prstGeom>
          <a:solidFill>
            <a:srgbClr val="FFFF00"/>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979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313504" cy="1124696"/>
          </a:xfrm>
        </p:spPr>
        <p:txBody>
          <a:bodyPr>
            <a:normAutofit/>
          </a:bodyPr>
          <a:lstStyle/>
          <a:p>
            <a:r>
              <a:rPr lang="en-US" smtClean="0"/>
              <a:t>Example: Detecting Traffic Accidents</a:t>
            </a:r>
            <a:endParaRPr lang="en-US"/>
          </a:p>
        </p:txBody>
      </p:sp>
      <p:pic>
        <p:nvPicPr>
          <p:cNvPr id="7" name="cropp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5589" y="1174321"/>
            <a:ext cx="6551611" cy="5028062"/>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9" name="Straight Connector 1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1"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Tree>
    <p:extLst>
      <p:ext uri="{BB962C8B-B14F-4D97-AF65-F5344CB8AC3E}">
        <p14:creationId xmlns:p14="http://schemas.microsoft.com/office/powerpoint/2010/main" val="660425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1: Change Scoring</a:t>
            </a:r>
            <a:endParaRPr lang="en-US"/>
          </a:p>
        </p:txBody>
      </p:sp>
      <p:cxnSp>
        <p:nvCxnSpPr>
          <p:cNvPr id="59" name="Straight Connector 58"/>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grpSp>
        <p:nvGrpSpPr>
          <p:cNvPr id="65" name="Group 64"/>
          <p:cNvGrpSpPr/>
          <p:nvPr/>
        </p:nvGrpSpPr>
        <p:grpSpPr>
          <a:xfrm>
            <a:off x="995703" y="2997823"/>
            <a:ext cx="314790" cy="314790"/>
            <a:chOff x="4342538" y="5246557"/>
            <a:chExt cx="314790" cy="314790"/>
          </a:xfrm>
        </p:grpSpPr>
        <p:sp>
          <p:nvSpPr>
            <p:cNvPr id="66" name="Oval 65"/>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67" name="Picture 6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68" name="Group 67"/>
          <p:cNvGrpSpPr/>
          <p:nvPr/>
        </p:nvGrpSpPr>
        <p:grpSpPr>
          <a:xfrm>
            <a:off x="1044874" y="3478440"/>
            <a:ext cx="314790" cy="314790"/>
            <a:chOff x="4342538" y="5246557"/>
            <a:chExt cx="314790" cy="314790"/>
          </a:xfrm>
        </p:grpSpPr>
        <p:sp>
          <p:nvSpPr>
            <p:cNvPr id="69" name="Oval 68"/>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70" name="Picture 6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71" name="Straight Connector 70"/>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grpSp>
        <p:nvGrpSpPr>
          <p:cNvPr id="74" name="Group 73"/>
          <p:cNvGrpSpPr/>
          <p:nvPr/>
        </p:nvGrpSpPr>
        <p:grpSpPr>
          <a:xfrm>
            <a:off x="995702" y="5533684"/>
            <a:ext cx="314790" cy="314790"/>
            <a:chOff x="4342538" y="5246557"/>
            <a:chExt cx="314790" cy="314790"/>
          </a:xfrm>
        </p:grpSpPr>
        <p:sp>
          <p:nvSpPr>
            <p:cNvPr id="75" name="Oval 74"/>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76" name="Picture 7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77" name="Straight Connector 76"/>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sp>
        <p:nvSpPr>
          <p:cNvPr id="80" name="TextBox 79"/>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81" name="TextBox 80"/>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83" name="Straight Connector 82"/>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115531" y="1142724"/>
                <a:ext cx="3746795" cy="1200329"/>
              </a:xfrm>
              <a:prstGeom prst="rect">
                <a:avLst/>
              </a:prstGeom>
              <a:noFill/>
            </p:spPr>
            <p:txBody>
              <a:bodyPr wrap="none" rtlCol="0">
                <a:spAutoFit/>
              </a:bodyPr>
              <a:lstStyle/>
              <a:p>
                <a:r>
                  <a:rPr lang="en-US" sz="2400" b="1" u="sng" smtClean="0">
                    <a:latin typeface="Calibri" charset="0"/>
                    <a:ea typeface="Calibri" charset="0"/>
                    <a:cs typeface="Calibri" charset="0"/>
                  </a:rPr>
                  <a:t>Input</a:t>
                </a:r>
                <a:r>
                  <a:rPr lang="en-US" sz="2400" b="1" smtClean="0">
                    <a:latin typeface="Calibri" charset="0"/>
                    <a:ea typeface="Calibri" charset="0"/>
                    <a:cs typeface="Calibri" charset="0"/>
                  </a:rPr>
                  <a:t>: </a:t>
                </a:r>
              </a:p>
              <a:p>
                <a:r>
                  <a:rPr lang="en-US" sz="2400" b="1" smtClean="0">
                    <a:latin typeface="Calibri" charset="0"/>
                    <a:ea typeface="Calibri" charset="0"/>
                    <a:cs typeface="Calibri" charset="0"/>
                  </a:rPr>
                  <a:t>- </a:t>
                </a:r>
                <a:r>
                  <a:rPr lang="en-US" sz="2400" smtClean="0">
                    <a:latin typeface="Calibri" charset="0"/>
                    <a:ea typeface="Calibri" charset="0"/>
                    <a:cs typeface="Calibri" charset="0"/>
                  </a:rPr>
                  <a:t>Graph</a:t>
                </a:r>
                <a:r>
                  <a:rPr lang="en-US" sz="2400" b="1" smtClean="0">
                    <a:latin typeface="Calibri" charset="0"/>
                    <a:ea typeface="Calibri" charset="0"/>
                    <a:cs typeface="Calibri" charset="0"/>
                  </a:rPr>
                  <a:t> </a:t>
                </a:r>
                <a14:m>
                  <m:oMath xmlns:m="http://schemas.openxmlformats.org/officeDocument/2006/math">
                    <m:r>
                      <a:rPr lang="en-US" sz="2400" b="1" i="1" smtClean="0">
                        <a:latin typeface="Cambria Math" charset="0"/>
                        <a:ea typeface="Calibri" charset="0"/>
                        <a:cs typeface="Calibri" charset="0"/>
                      </a:rPr>
                      <m:t>𝓖</m:t>
                    </m:r>
                  </m:oMath>
                </a14:m>
                <a:endParaRPr lang="en-US" sz="2400" b="1" smtClean="0">
                  <a:latin typeface="Calibri" charset="0"/>
                  <a:ea typeface="Calibri" charset="0"/>
                  <a:cs typeface="Calibri" charset="0"/>
                </a:endParaRPr>
              </a:p>
              <a:p>
                <a:r>
                  <a:rPr lang="en-US" sz="2400" b="1" smtClean="0">
                    <a:latin typeface="Calibri" charset="0"/>
                    <a:ea typeface="Calibri" charset="0"/>
                    <a:cs typeface="Calibri" charset="0"/>
                  </a:rPr>
                  <a:t>- </a:t>
                </a:r>
                <a:r>
                  <a:rPr lang="en-US" sz="2400" smtClean="0">
                    <a:latin typeface="Calibri" charset="0"/>
                    <a:ea typeface="Calibri" charset="0"/>
                    <a:cs typeface="Calibri" charset="0"/>
                  </a:rPr>
                  <a:t>Time series for each sensor</a:t>
                </a:r>
                <a:endParaRPr lang="en-US" sz="2400">
                  <a:latin typeface="Calibri" charset="0"/>
                  <a:ea typeface="Calibri" charset="0"/>
                  <a:cs typeface="Calibri" charset="0"/>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115531" y="1142724"/>
                <a:ext cx="3746795" cy="1200329"/>
              </a:xfrm>
              <a:prstGeom prst="rect">
                <a:avLst/>
              </a:prstGeom>
              <a:blipFill rotWithShape="0">
                <a:blip r:embed="rId7"/>
                <a:stretch>
                  <a:fillRect l="-2602" t="-4061" r="-1463" b="-10660"/>
                </a:stretch>
              </a:blipFill>
            </p:spPr>
            <p:txBody>
              <a:bodyPr/>
              <a:lstStyle/>
              <a:p>
                <a:r>
                  <a:rPr lang="en-US">
                    <a:noFill/>
                  </a:rPr>
                  <a:t> </a:t>
                </a:r>
              </a:p>
            </p:txBody>
          </p:sp>
        </mc:Fallback>
      </mc:AlternateContent>
      <p:pic>
        <p:nvPicPr>
          <p:cNvPr id="176" name="Picture 17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44" name="Straight Connector 43"/>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46" name="Content Placeholder 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39" name="Oval 38"/>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40" name="Oval 39"/>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41" name="Oval 40"/>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47" name="Oval 46"/>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49" name="Oval 48"/>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50" name="TextBox 49"/>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Tree>
    <p:extLst>
      <p:ext uri="{BB962C8B-B14F-4D97-AF65-F5344CB8AC3E}">
        <p14:creationId xmlns:p14="http://schemas.microsoft.com/office/powerpoint/2010/main" val="11543808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p:cNvSpPr/>
          <p:nvPr/>
        </p:nvSpPr>
        <p:spPr>
          <a:xfrm>
            <a:off x="1126966" y="3388370"/>
            <a:ext cx="4639961" cy="2272842"/>
          </a:xfrm>
          <a:custGeom>
            <a:avLst/>
            <a:gdLst>
              <a:gd name="connsiteX0" fmla="*/ 96716 w 4639961"/>
              <a:gd name="connsiteY0" fmla="*/ 347140 h 2270070"/>
              <a:gd name="connsiteX1" fmla="*/ 1239716 w 4639961"/>
              <a:gd name="connsiteY1" fmla="*/ 239564 h 2270070"/>
              <a:gd name="connsiteX2" fmla="*/ 2557528 w 4639961"/>
              <a:gd name="connsiteY2" fmla="*/ 105093 h 2270070"/>
              <a:gd name="connsiteX3" fmla="*/ 3162646 w 4639961"/>
              <a:gd name="connsiteY3" fmla="*/ 37858 h 2270070"/>
              <a:gd name="connsiteX4" fmla="*/ 3700528 w 4639961"/>
              <a:gd name="connsiteY4" fmla="*/ 24411 h 2270070"/>
              <a:gd name="connsiteX5" fmla="*/ 4184622 w 4639961"/>
              <a:gd name="connsiteY5" fmla="*/ 24411 h 2270070"/>
              <a:gd name="connsiteX6" fmla="*/ 4453563 w 4639961"/>
              <a:gd name="connsiteY6" fmla="*/ 347140 h 2270070"/>
              <a:gd name="connsiteX7" fmla="*/ 4520799 w 4639961"/>
              <a:gd name="connsiteY7" fmla="*/ 777446 h 2270070"/>
              <a:gd name="connsiteX8" fmla="*/ 4601481 w 4639961"/>
              <a:gd name="connsiteY8" fmla="*/ 1342223 h 2270070"/>
              <a:gd name="connsiteX9" fmla="*/ 4628375 w 4639961"/>
              <a:gd name="connsiteY9" fmla="*/ 1839764 h 2270070"/>
              <a:gd name="connsiteX10" fmla="*/ 4413222 w 4639961"/>
              <a:gd name="connsiteY10" fmla="*/ 2149046 h 2270070"/>
              <a:gd name="connsiteX11" fmla="*/ 3848446 w 4639961"/>
              <a:gd name="connsiteY11" fmla="*/ 2243176 h 2270070"/>
              <a:gd name="connsiteX12" fmla="*/ 2960940 w 4639961"/>
              <a:gd name="connsiteY12" fmla="*/ 2270070 h 2270070"/>
              <a:gd name="connsiteX13" fmla="*/ 1696916 w 4639961"/>
              <a:gd name="connsiteY13" fmla="*/ 2256623 h 2270070"/>
              <a:gd name="connsiteX14" fmla="*/ 1024563 w 4639961"/>
              <a:gd name="connsiteY14" fmla="*/ 2256623 h 2270070"/>
              <a:gd name="connsiteX15" fmla="*/ 338763 w 4639961"/>
              <a:gd name="connsiteY15" fmla="*/ 2256623 h 2270070"/>
              <a:gd name="connsiteX16" fmla="*/ 217740 w 4639961"/>
              <a:gd name="connsiteY16" fmla="*/ 2256623 h 2270070"/>
              <a:gd name="connsiteX17" fmla="*/ 96716 w 4639961"/>
              <a:gd name="connsiteY17" fmla="*/ 2162493 h 2270070"/>
              <a:gd name="connsiteX18" fmla="*/ 56375 w 4639961"/>
              <a:gd name="connsiteY18" fmla="*/ 1960787 h 2270070"/>
              <a:gd name="connsiteX19" fmla="*/ 29481 w 4639961"/>
              <a:gd name="connsiteY19" fmla="*/ 1490140 h 2270070"/>
              <a:gd name="connsiteX20" fmla="*/ 2587 w 4639961"/>
              <a:gd name="connsiteY20" fmla="*/ 1127070 h 2270070"/>
              <a:gd name="connsiteX21" fmla="*/ 2587 w 4639961"/>
              <a:gd name="connsiteY21" fmla="*/ 763999 h 2270070"/>
              <a:gd name="connsiteX22" fmla="*/ 16034 w 4639961"/>
              <a:gd name="connsiteY22" fmla="*/ 454717 h 2270070"/>
              <a:gd name="connsiteX23" fmla="*/ 42928 w 4639961"/>
              <a:gd name="connsiteY23" fmla="*/ 414376 h 2270070"/>
              <a:gd name="connsiteX24" fmla="*/ 42928 w 4639961"/>
              <a:gd name="connsiteY24" fmla="*/ 387482 h 2270070"/>
              <a:gd name="connsiteX25" fmla="*/ 96716 w 4639961"/>
              <a:gd name="connsiteY25" fmla="*/ 347140 h 2270070"/>
              <a:gd name="connsiteX0" fmla="*/ 96716 w 4639961"/>
              <a:gd name="connsiteY0" fmla="*/ 349912 h 2272842"/>
              <a:gd name="connsiteX1" fmla="*/ 1239716 w 4639961"/>
              <a:gd name="connsiteY1" fmla="*/ 242336 h 2272842"/>
              <a:gd name="connsiteX2" fmla="*/ 2557528 w 4639961"/>
              <a:gd name="connsiteY2" fmla="*/ 107865 h 2272842"/>
              <a:gd name="connsiteX3" fmla="*/ 3700528 w 4639961"/>
              <a:gd name="connsiteY3" fmla="*/ 27183 h 2272842"/>
              <a:gd name="connsiteX4" fmla="*/ 4184622 w 4639961"/>
              <a:gd name="connsiteY4" fmla="*/ 27183 h 2272842"/>
              <a:gd name="connsiteX5" fmla="*/ 4453563 w 4639961"/>
              <a:gd name="connsiteY5" fmla="*/ 349912 h 2272842"/>
              <a:gd name="connsiteX6" fmla="*/ 4520799 w 4639961"/>
              <a:gd name="connsiteY6" fmla="*/ 780218 h 2272842"/>
              <a:gd name="connsiteX7" fmla="*/ 4601481 w 4639961"/>
              <a:gd name="connsiteY7" fmla="*/ 1344995 h 2272842"/>
              <a:gd name="connsiteX8" fmla="*/ 4628375 w 4639961"/>
              <a:gd name="connsiteY8" fmla="*/ 1842536 h 2272842"/>
              <a:gd name="connsiteX9" fmla="*/ 4413222 w 4639961"/>
              <a:gd name="connsiteY9" fmla="*/ 2151818 h 2272842"/>
              <a:gd name="connsiteX10" fmla="*/ 3848446 w 4639961"/>
              <a:gd name="connsiteY10" fmla="*/ 2245948 h 2272842"/>
              <a:gd name="connsiteX11" fmla="*/ 2960940 w 4639961"/>
              <a:gd name="connsiteY11" fmla="*/ 2272842 h 2272842"/>
              <a:gd name="connsiteX12" fmla="*/ 1696916 w 4639961"/>
              <a:gd name="connsiteY12" fmla="*/ 2259395 h 2272842"/>
              <a:gd name="connsiteX13" fmla="*/ 1024563 w 4639961"/>
              <a:gd name="connsiteY13" fmla="*/ 2259395 h 2272842"/>
              <a:gd name="connsiteX14" fmla="*/ 338763 w 4639961"/>
              <a:gd name="connsiteY14" fmla="*/ 2259395 h 2272842"/>
              <a:gd name="connsiteX15" fmla="*/ 217740 w 4639961"/>
              <a:gd name="connsiteY15" fmla="*/ 2259395 h 2272842"/>
              <a:gd name="connsiteX16" fmla="*/ 96716 w 4639961"/>
              <a:gd name="connsiteY16" fmla="*/ 2165265 h 2272842"/>
              <a:gd name="connsiteX17" fmla="*/ 56375 w 4639961"/>
              <a:gd name="connsiteY17" fmla="*/ 1963559 h 2272842"/>
              <a:gd name="connsiteX18" fmla="*/ 29481 w 4639961"/>
              <a:gd name="connsiteY18" fmla="*/ 1492912 h 2272842"/>
              <a:gd name="connsiteX19" fmla="*/ 2587 w 4639961"/>
              <a:gd name="connsiteY19" fmla="*/ 1129842 h 2272842"/>
              <a:gd name="connsiteX20" fmla="*/ 2587 w 4639961"/>
              <a:gd name="connsiteY20" fmla="*/ 766771 h 2272842"/>
              <a:gd name="connsiteX21" fmla="*/ 16034 w 4639961"/>
              <a:gd name="connsiteY21" fmla="*/ 457489 h 2272842"/>
              <a:gd name="connsiteX22" fmla="*/ 42928 w 4639961"/>
              <a:gd name="connsiteY22" fmla="*/ 417148 h 2272842"/>
              <a:gd name="connsiteX23" fmla="*/ 42928 w 4639961"/>
              <a:gd name="connsiteY23" fmla="*/ 390254 h 2272842"/>
              <a:gd name="connsiteX24" fmla="*/ 96716 w 4639961"/>
              <a:gd name="connsiteY24" fmla="*/ 349912 h 227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9961" h="2272842">
                <a:moveTo>
                  <a:pt x="96716" y="349912"/>
                </a:moveTo>
                <a:lnTo>
                  <a:pt x="1239716" y="242336"/>
                </a:lnTo>
                <a:lnTo>
                  <a:pt x="2557528" y="107865"/>
                </a:lnTo>
                <a:cubicBezTo>
                  <a:pt x="2967663" y="72006"/>
                  <a:pt x="3429346" y="40630"/>
                  <a:pt x="3700528" y="27183"/>
                </a:cubicBezTo>
                <a:cubicBezTo>
                  <a:pt x="3971710" y="13736"/>
                  <a:pt x="4059116" y="-26605"/>
                  <a:pt x="4184622" y="27183"/>
                </a:cubicBezTo>
                <a:cubicBezTo>
                  <a:pt x="4310128" y="80971"/>
                  <a:pt x="4397534" y="224406"/>
                  <a:pt x="4453563" y="349912"/>
                </a:cubicBezTo>
                <a:cubicBezTo>
                  <a:pt x="4509592" y="475418"/>
                  <a:pt x="4496146" y="614371"/>
                  <a:pt x="4520799" y="780218"/>
                </a:cubicBezTo>
                <a:cubicBezTo>
                  <a:pt x="4545452" y="946065"/>
                  <a:pt x="4583552" y="1167942"/>
                  <a:pt x="4601481" y="1344995"/>
                </a:cubicBezTo>
                <a:cubicBezTo>
                  <a:pt x="4619410" y="1522048"/>
                  <a:pt x="4659751" y="1708066"/>
                  <a:pt x="4628375" y="1842536"/>
                </a:cubicBezTo>
                <a:cubicBezTo>
                  <a:pt x="4596999" y="1977006"/>
                  <a:pt x="4543210" y="2084583"/>
                  <a:pt x="4413222" y="2151818"/>
                </a:cubicBezTo>
                <a:cubicBezTo>
                  <a:pt x="4283234" y="2219053"/>
                  <a:pt x="4090493" y="2225777"/>
                  <a:pt x="3848446" y="2245948"/>
                </a:cubicBezTo>
                <a:cubicBezTo>
                  <a:pt x="3606399" y="2266119"/>
                  <a:pt x="2960940" y="2272842"/>
                  <a:pt x="2960940" y="2272842"/>
                </a:cubicBezTo>
                <a:lnTo>
                  <a:pt x="1696916" y="2259395"/>
                </a:lnTo>
                <a:lnTo>
                  <a:pt x="1024563" y="2259395"/>
                </a:lnTo>
                <a:lnTo>
                  <a:pt x="338763" y="2259395"/>
                </a:lnTo>
                <a:cubicBezTo>
                  <a:pt x="204293" y="2259395"/>
                  <a:pt x="258081" y="2275083"/>
                  <a:pt x="217740" y="2259395"/>
                </a:cubicBezTo>
                <a:cubicBezTo>
                  <a:pt x="177399" y="2243707"/>
                  <a:pt x="123610" y="2214571"/>
                  <a:pt x="96716" y="2165265"/>
                </a:cubicBezTo>
                <a:cubicBezTo>
                  <a:pt x="69822" y="2115959"/>
                  <a:pt x="67581" y="2075618"/>
                  <a:pt x="56375" y="1963559"/>
                </a:cubicBezTo>
                <a:cubicBezTo>
                  <a:pt x="45169" y="1851500"/>
                  <a:pt x="38446" y="1631865"/>
                  <a:pt x="29481" y="1492912"/>
                </a:cubicBezTo>
                <a:cubicBezTo>
                  <a:pt x="20516" y="1353959"/>
                  <a:pt x="7069" y="1250865"/>
                  <a:pt x="2587" y="1129842"/>
                </a:cubicBezTo>
                <a:cubicBezTo>
                  <a:pt x="-1895" y="1008819"/>
                  <a:pt x="346" y="878830"/>
                  <a:pt x="2587" y="766771"/>
                </a:cubicBezTo>
                <a:cubicBezTo>
                  <a:pt x="4828" y="654712"/>
                  <a:pt x="9311" y="515759"/>
                  <a:pt x="16034" y="457489"/>
                </a:cubicBezTo>
                <a:cubicBezTo>
                  <a:pt x="22757" y="399219"/>
                  <a:pt x="38446" y="428354"/>
                  <a:pt x="42928" y="417148"/>
                </a:cubicBezTo>
                <a:cubicBezTo>
                  <a:pt x="47410" y="405942"/>
                  <a:pt x="36205" y="396978"/>
                  <a:pt x="42928" y="390254"/>
                </a:cubicBezTo>
                <a:cubicBezTo>
                  <a:pt x="49651" y="383530"/>
                  <a:pt x="66460" y="380168"/>
                  <a:pt x="96716" y="349912"/>
                </a:cubicBezTo>
                <a:close/>
              </a:path>
            </a:pathLst>
          </a:cu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mtClean="0"/>
              <a:t>T1. Graphs</a:t>
            </a:r>
            <a:endParaRPr lang="en-US"/>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5888" y="1719262"/>
            <a:ext cx="766763" cy="766763"/>
          </a:xfrm>
          <a:prstGeom prst="rect">
            <a:avLst/>
          </a:prstGeom>
        </p:spPr>
      </p:pic>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5888" y="2733675"/>
            <a:ext cx="766763" cy="766763"/>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54738" y="1756431"/>
            <a:ext cx="744814" cy="744814"/>
          </a:xfrm>
          <a:prstGeom prst="rect">
            <a:avLst/>
          </a:prstGeom>
        </p:spPr>
      </p:pic>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1551" y="2680667"/>
            <a:ext cx="749369" cy="749369"/>
          </a:xfrm>
          <a:prstGeom prst="rect">
            <a:avLst/>
          </a:prstGeom>
        </p:spPr>
      </p:pic>
      <p:cxnSp>
        <p:nvCxnSpPr>
          <p:cNvPr id="44" name="Straight Connector 43"/>
          <p:cNvCxnSpPr/>
          <p:nvPr/>
        </p:nvCxnSpPr>
        <p:spPr>
          <a:xfrm>
            <a:off x="2300288" y="2128838"/>
            <a:ext cx="2328861" cy="21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25549" y="2272125"/>
            <a:ext cx="2303601" cy="6751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325548" y="3162843"/>
            <a:ext cx="2313776" cy="6749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376488" y="4205831"/>
            <a:ext cx="2262836" cy="9153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376487" y="5145882"/>
            <a:ext cx="225266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61984" y="4762501"/>
            <a:ext cx="786206" cy="786206"/>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57885" y="3753893"/>
            <a:ext cx="785556" cy="785556"/>
          </a:xfrm>
          <a:prstGeom prst="rect">
            <a:avLst/>
          </a:prstGeom>
        </p:spPr>
      </p:pic>
      <p:cxnSp>
        <p:nvCxnSpPr>
          <p:cNvPr id="59" name="Straight Connector 58"/>
          <p:cNvCxnSpPr/>
          <p:nvPr/>
        </p:nvCxnSpPr>
        <p:spPr>
          <a:xfrm flipV="1">
            <a:off x="2371739" y="3837783"/>
            <a:ext cx="2267585" cy="3662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386848" y="3838033"/>
            <a:ext cx="2242301" cy="12962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570202" y="5738602"/>
            <a:ext cx="3510531" cy="584775"/>
          </a:xfrm>
          <a:prstGeom prst="rect">
            <a:avLst/>
          </a:prstGeom>
          <a:noFill/>
        </p:spPr>
        <p:txBody>
          <a:bodyPr wrap="square" rtlCol="0">
            <a:spAutoFit/>
          </a:bodyPr>
          <a:lstStyle/>
          <a:p>
            <a:pPr algn="ctr"/>
            <a:r>
              <a:rPr lang="nl-NL" sz="3200" b="1" smtClean="0"/>
              <a:t>Ratings </a:t>
            </a:r>
            <a:r>
              <a:rPr lang="nl-NL" sz="3200" b="1" err="1" smtClean="0"/>
              <a:t>Fraud</a:t>
            </a:r>
            <a:endParaRPr lang="nl-NL" sz="3200" b="1" smtClean="0"/>
          </a:p>
        </p:txBody>
      </p:sp>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72678" y="3555232"/>
            <a:ext cx="846582" cy="846582"/>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81551" y="4671750"/>
            <a:ext cx="796916" cy="796916"/>
          </a:xfrm>
          <a:prstGeom prst="rect">
            <a:avLst/>
          </a:prstGeom>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00766" y="2933602"/>
            <a:ext cx="1841745" cy="692496"/>
          </a:xfrm>
          <a:prstGeom prst="rect">
            <a:avLst/>
          </a:prstGeom>
        </p:spPr>
      </p:pic>
      <p:pic>
        <p:nvPicPr>
          <p:cNvPr id="27" name="Picture 2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92697" y="1729059"/>
            <a:ext cx="2618924" cy="1438969"/>
          </a:xfrm>
          <a:prstGeom prst="rect">
            <a:avLst/>
          </a:prstGeom>
        </p:spPr>
      </p:pic>
      <p:pic>
        <p:nvPicPr>
          <p:cNvPr id="28" name="Picture 2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55265" y="1315714"/>
            <a:ext cx="2505075" cy="756533"/>
          </a:xfrm>
          <a:prstGeom prst="rect">
            <a:avLst/>
          </a:prstGeom>
        </p:spPr>
      </p:pic>
      <p:pic>
        <p:nvPicPr>
          <p:cNvPr id="29" name="Picture 28"/>
          <p:cNvPicPr>
            <a:picLocks noChangeAspect="1"/>
          </p:cNvPicPr>
          <p:nvPr/>
        </p:nvPicPr>
        <p:blipFill>
          <a:blip r:embed="rId13"/>
          <a:stretch>
            <a:fillRect/>
          </a:stretch>
        </p:blipFill>
        <p:spPr>
          <a:xfrm>
            <a:off x="7967601" y="4504528"/>
            <a:ext cx="2766337" cy="1167610"/>
          </a:xfrm>
          <a:prstGeom prst="rect">
            <a:avLst/>
          </a:prstGeom>
        </p:spPr>
      </p:pic>
      <p:pic>
        <p:nvPicPr>
          <p:cNvPr id="30" name="Picture 29"/>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490658" y="5476213"/>
            <a:ext cx="1824918" cy="767036"/>
          </a:xfrm>
          <a:prstGeom prst="rect">
            <a:avLst/>
          </a:prstGeom>
        </p:spPr>
      </p:pic>
      <p:pic>
        <p:nvPicPr>
          <p:cNvPr id="32" name="Picture 3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00766" y="3775725"/>
            <a:ext cx="1904903" cy="927053"/>
          </a:xfrm>
          <a:prstGeom prst="rect">
            <a:avLst/>
          </a:prstGeom>
        </p:spPr>
      </p:pic>
      <p:pic>
        <p:nvPicPr>
          <p:cNvPr id="34" name="Picture 3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93362" y="269775"/>
            <a:ext cx="640080" cy="640080"/>
          </a:xfrm>
          <a:prstGeom prst="rect">
            <a:avLst/>
          </a:prstGeom>
        </p:spPr>
      </p:pic>
      <p:pic>
        <p:nvPicPr>
          <p:cNvPr id="15" name="Picture 1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154477" y="1708765"/>
            <a:ext cx="393192" cy="393192"/>
          </a:xfrm>
          <a:prstGeom prst="rect">
            <a:avLst/>
          </a:prstGeom>
        </p:spPr>
      </p:pic>
      <p:pic>
        <p:nvPicPr>
          <p:cNvPr id="65" name="Picture 6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092032" y="3658374"/>
            <a:ext cx="365760" cy="365760"/>
          </a:xfrm>
          <a:prstGeom prst="rect">
            <a:avLst/>
          </a:prstGeom>
        </p:spPr>
      </p:pic>
      <p:pic>
        <p:nvPicPr>
          <p:cNvPr id="66" name="Picture 6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103610" y="4178241"/>
            <a:ext cx="365760" cy="365760"/>
          </a:xfrm>
          <a:prstGeom prst="rect">
            <a:avLst/>
          </a:prstGeom>
        </p:spPr>
      </p:pic>
      <p:pic>
        <p:nvPicPr>
          <p:cNvPr id="67" name="Picture 6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113992" y="4665750"/>
            <a:ext cx="365760" cy="365760"/>
          </a:xfrm>
          <a:prstGeom prst="rect">
            <a:avLst/>
          </a:prstGeom>
        </p:spPr>
      </p:pic>
      <p:pic>
        <p:nvPicPr>
          <p:cNvPr id="69" name="Picture 6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102764" y="5202674"/>
            <a:ext cx="365760" cy="365760"/>
          </a:xfrm>
          <a:prstGeom prst="rect">
            <a:avLst/>
          </a:prstGeom>
        </p:spPr>
      </p:pic>
      <p:pic>
        <p:nvPicPr>
          <p:cNvPr id="16" name="Picture 15"/>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154477" y="2183395"/>
            <a:ext cx="365760" cy="365760"/>
          </a:xfrm>
          <a:prstGeom prst="rect">
            <a:avLst/>
          </a:prstGeom>
        </p:spPr>
      </p:pic>
      <p:pic>
        <p:nvPicPr>
          <p:cNvPr id="70" name="Picture 6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142587" y="3044861"/>
            <a:ext cx="365760" cy="365760"/>
          </a:xfrm>
          <a:prstGeom prst="rect">
            <a:avLst/>
          </a:prstGeom>
        </p:spPr>
      </p:pic>
    </p:spTree>
    <p:extLst>
      <p:ext uri="{BB962C8B-B14F-4D97-AF65-F5344CB8AC3E}">
        <p14:creationId xmlns:p14="http://schemas.microsoft.com/office/powerpoint/2010/main" val="329919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flipH="1">
            <a:off x="1447414" y="3075367"/>
            <a:ext cx="0" cy="3108960"/>
          </a:xfrm>
          <a:prstGeom prst="line">
            <a:avLst/>
          </a:prstGeom>
          <a:ln w="25400">
            <a:solidFill>
              <a:srgbClr val="00B050"/>
            </a:solidFill>
            <a:prstDash val="sysDot"/>
          </a:ln>
          <a:effectLst/>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1391590" y="3017124"/>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39" name="Oval 138"/>
          <p:cNvSpPr/>
          <p:nvPr/>
        </p:nvSpPr>
        <p:spPr>
          <a:xfrm>
            <a:off x="1389215" y="353326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40" name="Oval 139"/>
          <p:cNvSpPr/>
          <p:nvPr/>
        </p:nvSpPr>
        <p:spPr>
          <a:xfrm>
            <a:off x="1383543" y="566994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6" name="Picture 1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sp>
        <p:nvSpPr>
          <p:cNvPr id="2" name="Title 1"/>
          <p:cNvSpPr>
            <a:spLocks noGrp="1"/>
          </p:cNvSpPr>
          <p:nvPr>
            <p:ph type="title"/>
          </p:nvPr>
        </p:nvSpPr>
        <p:spPr/>
        <p:txBody>
          <a:bodyPr/>
          <a:lstStyle/>
          <a:p>
            <a:r>
              <a:rPr lang="en-US" smtClean="0"/>
              <a:t>Problem 1: Change Scoring</a:t>
            </a:r>
            <a:endParaRPr lang="en-US"/>
          </a:p>
        </p:txBody>
      </p:sp>
      <p:cxnSp>
        <p:nvCxnSpPr>
          <p:cNvPr id="86" name="Straight Connector 85"/>
          <p:cNvCxnSpPr/>
          <p:nvPr/>
        </p:nvCxnSpPr>
        <p:spPr>
          <a:xfrm>
            <a:off x="3780512" y="38729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24887" y="3966722"/>
            <a:ext cx="1718612"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Scoring</a:t>
            </a:r>
          </a:p>
          <a:p>
            <a:pPr algn="ctr"/>
            <a:r>
              <a:rPr lang="en-US" sz="2400" smtClean="0">
                <a:latin typeface="Calibri" charset="0"/>
                <a:ea typeface="Calibri" charset="0"/>
                <a:cs typeface="Calibri" charset="0"/>
              </a:rPr>
              <a:t>(Problem 1) </a:t>
            </a:r>
          </a:p>
        </p:txBody>
      </p:sp>
      <mc:AlternateContent xmlns:mc="http://schemas.openxmlformats.org/markup-compatibility/2006" xmlns:a14="http://schemas.microsoft.com/office/drawing/2010/main">
        <mc:Choice Requires="a14">
          <p:sp>
            <p:nvSpPr>
              <p:cNvPr id="88" name="TextBox 87"/>
              <p:cNvSpPr txBox="1"/>
              <p:nvPr/>
            </p:nvSpPr>
            <p:spPr>
              <a:xfrm>
                <a:off x="5372348"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372348" y="3120915"/>
                <a:ext cx="1670650" cy="461665"/>
              </a:xfrm>
              <a:prstGeom prst="rect">
                <a:avLst/>
              </a:prstGeom>
              <a:blipFill rotWithShape="0">
                <a:blip r:embed="rId4"/>
                <a:stretch>
                  <a:fillRect l="-365" r="-730" b="-17105"/>
                </a:stretch>
              </a:blipFill>
            </p:spPr>
            <p:txBody>
              <a:bodyPr/>
              <a:lstStyle/>
              <a:p>
                <a:r>
                  <a:rPr lang="en-US">
                    <a:noFill/>
                  </a:rPr>
                  <a:t> </a:t>
                </a:r>
              </a:p>
            </p:txBody>
          </p:sp>
        </mc:Fallback>
      </mc:AlternateContent>
      <p:sp>
        <p:nvSpPr>
          <p:cNvPr id="92" name="TextBox 91"/>
          <p:cNvSpPr txBox="1"/>
          <p:nvPr/>
        </p:nvSpPr>
        <p:spPr>
          <a:xfrm>
            <a:off x="4274098" y="2027370"/>
            <a:ext cx="1357423" cy="830997"/>
          </a:xfrm>
          <a:prstGeom prst="rect">
            <a:avLst/>
          </a:prstGeom>
          <a:noFill/>
        </p:spPr>
        <p:txBody>
          <a:bodyPr wrap="square" rtlCol="0">
            <a:spAutoFit/>
          </a:bodyPr>
          <a:lstStyle/>
          <a:p>
            <a:pPr algn="ctr"/>
            <a:r>
              <a:rPr lang="en-US" sz="2400" smtClean="0">
                <a:latin typeface="Calibri" charset="0"/>
                <a:ea typeface="Calibri" charset="0"/>
                <a:cs typeface="Calibri" charset="0"/>
              </a:rPr>
              <a:t>Current</a:t>
            </a:r>
          </a:p>
          <a:p>
            <a:pPr algn="ctr"/>
            <a:r>
              <a:rPr lang="en-US" sz="2400">
                <a:latin typeface="Calibri" charset="0"/>
                <a:ea typeface="Calibri" charset="0"/>
                <a:cs typeface="Calibri" charset="0"/>
              </a:rPr>
              <a:t>t</a:t>
            </a:r>
            <a:r>
              <a:rPr lang="en-US" sz="2400" smtClean="0">
                <a:latin typeface="Calibri" charset="0"/>
                <a:ea typeface="Calibri" charset="0"/>
                <a:cs typeface="Calibri" charset="0"/>
              </a:rPr>
              <a:t>ime tick</a:t>
            </a:r>
            <a:endParaRPr lang="en-US" sz="2400">
              <a:latin typeface="Calibri" charset="0"/>
              <a:ea typeface="Calibri" charset="0"/>
              <a:cs typeface="Calibri" charset="0"/>
            </a:endParaRPr>
          </a:p>
        </p:txBody>
      </p:sp>
      <p:sp>
        <p:nvSpPr>
          <p:cNvPr id="93" name="TextBox 92"/>
          <p:cNvSpPr txBox="1"/>
          <p:nvPr/>
        </p:nvSpPr>
        <p:spPr>
          <a:xfrm>
            <a:off x="5401504" y="1715473"/>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sp>
        <p:nvSpPr>
          <p:cNvPr id="94" name="TextBox 93"/>
          <p:cNvSpPr txBox="1"/>
          <p:nvPr/>
        </p:nvSpPr>
        <p:spPr>
          <a:xfrm>
            <a:off x="6974354" y="2157349"/>
            <a:ext cx="1534457" cy="830997"/>
          </a:xfrm>
          <a:prstGeom prst="rect">
            <a:avLst/>
          </a:prstGeom>
          <a:noFill/>
        </p:spPr>
        <p:txBody>
          <a:bodyPr wrap="square" rtlCol="0">
            <a:spAutoFit/>
          </a:bodyPr>
          <a:lstStyle/>
          <a:p>
            <a:pPr algn="ctr"/>
            <a:r>
              <a:rPr lang="en-US" sz="2400" smtClean="0">
                <a:latin typeface="Calibri" charset="0"/>
                <a:ea typeface="Calibri" charset="0"/>
                <a:cs typeface="Calibri" charset="0"/>
              </a:rPr>
              <a:t>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cxnSp>
        <p:nvCxnSpPr>
          <p:cNvPr id="95" name="Straight Connector 94"/>
          <p:cNvCxnSpPr/>
          <p:nvPr/>
        </p:nvCxnSpPr>
        <p:spPr>
          <a:xfrm>
            <a:off x="5045081" y="2893356"/>
            <a:ext cx="633661" cy="31656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47598" y="2843847"/>
            <a:ext cx="119932" cy="36607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5" name="Picture 1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46054" y="5128078"/>
            <a:ext cx="440515" cy="440515"/>
          </a:xfrm>
          <a:prstGeom prst="rect">
            <a:avLst/>
          </a:prstGeom>
        </p:spPr>
      </p:pic>
      <p:pic>
        <p:nvPicPr>
          <p:cNvPr id="176" name="Picture 1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p:grpSp>
        <p:nvGrpSpPr>
          <p:cNvPr id="7" name="Group 6"/>
          <p:cNvGrpSpPr/>
          <p:nvPr/>
        </p:nvGrpSpPr>
        <p:grpSpPr>
          <a:xfrm>
            <a:off x="752764" y="2339846"/>
            <a:ext cx="1422282" cy="620414"/>
            <a:chOff x="752764" y="2342016"/>
            <a:chExt cx="1422282" cy="620414"/>
          </a:xfrm>
        </p:grpSpPr>
        <p:sp>
          <p:nvSpPr>
            <p:cNvPr id="98" name="TextBox 97"/>
            <p:cNvSpPr txBox="1"/>
            <p:nvPr/>
          </p:nvSpPr>
          <p:spPr>
            <a:xfrm>
              <a:off x="752764" y="2342016"/>
              <a:ext cx="1422282"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t=1</a:t>
              </a:r>
              <a:endParaRPr lang="en-US" sz="2400" b="1" i="1">
                <a:solidFill>
                  <a:srgbClr val="00B050"/>
                </a:solidFill>
                <a:latin typeface="Calibri" charset="0"/>
                <a:ea typeface="Calibri" charset="0"/>
                <a:cs typeface="Calibri" charset="0"/>
              </a:endParaRPr>
            </a:p>
          </p:txBody>
        </p:sp>
        <p:cxnSp>
          <p:nvCxnSpPr>
            <p:cNvPr id="99" name="Straight Connector 98"/>
            <p:cNvCxnSpPr/>
            <p:nvPr/>
          </p:nvCxnSpPr>
          <p:spPr>
            <a:xfrm>
              <a:off x="1446137" y="2721959"/>
              <a:ext cx="0" cy="240471"/>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73" name="Picture 7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90" name="Picture 8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91" name="Straight Connector 9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106"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cxnSp>
        <p:nvCxnSpPr>
          <p:cNvPr id="111" name="Straight Connector 110"/>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995703" y="2997823"/>
            <a:ext cx="314790" cy="314790"/>
            <a:chOff x="4342538" y="5246557"/>
            <a:chExt cx="314790" cy="314790"/>
          </a:xfrm>
        </p:grpSpPr>
        <p:sp>
          <p:nvSpPr>
            <p:cNvPr id="118" name="Oval 117"/>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9" name="Picture 1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20" name="Group 119"/>
          <p:cNvGrpSpPr/>
          <p:nvPr/>
        </p:nvGrpSpPr>
        <p:grpSpPr>
          <a:xfrm>
            <a:off x="1044874" y="3478440"/>
            <a:ext cx="314790" cy="314790"/>
            <a:chOff x="4342538" y="5246557"/>
            <a:chExt cx="314790" cy="314790"/>
          </a:xfrm>
        </p:grpSpPr>
        <p:sp>
          <p:nvSpPr>
            <p:cNvPr id="121" name="Oval 120"/>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2" name="Picture 1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23" name="Straight Connector 122"/>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25" name="Picture 1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grpSp>
        <p:nvGrpSpPr>
          <p:cNvPr id="126" name="Group 125"/>
          <p:cNvGrpSpPr/>
          <p:nvPr/>
        </p:nvGrpSpPr>
        <p:grpSpPr>
          <a:xfrm>
            <a:off x="995702" y="5533684"/>
            <a:ext cx="314790" cy="314790"/>
            <a:chOff x="4342538" y="5246557"/>
            <a:chExt cx="314790" cy="314790"/>
          </a:xfrm>
        </p:grpSpPr>
        <p:sp>
          <p:nvSpPr>
            <p:cNvPr id="127" name="Oval 12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8" name="Picture 12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29" name="Straight Connector 128"/>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sp>
        <p:nvSpPr>
          <p:cNvPr id="131" name="TextBox 130"/>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
        <p:nvSpPr>
          <p:cNvPr id="132" name="TextBox 131"/>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133" name="TextBox 132"/>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134" name="Straight Connector 133"/>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6758704" y="2873855"/>
            <a:ext cx="576584" cy="336063"/>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3" name="Oval 62"/>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4" name="Oval 63"/>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5" name="Oval 64"/>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6" name="Oval 65"/>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nvGrpSpPr>
          <p:cNvPr id="57" name="Group 56"/>
          <p:cNvGrpSpPr/>
          <p:nvPr/>
        </p:nvGrpSpPr>
        <p:grpSpPr>
          <a:xfrm>
            <a:off x="6006009" y="3263628"/>
            <a:ext cx="388461" cy="277207"/>
            <a:chOff x="6006009" y="3263628"/>
            <a:chExt cx="388461" cy="277207"/>
          </a:xfrm>
        </p:grpSpPr>
        <p:cxnSp>
          <p:nvCxnSpPr>
            <p:cNvPr id="58" name="Straight Connector 57"/>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Tree>
    <p:extLst>
      <p:ext uri="{BB962C8B-B14F-4D97-AF65-F5344CB8AC3E}">
        <p14:creationId xmlns:p14="http://schemas.microsoft.com/office/powerpoint/2010/main" val="5806625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Oval 109"/>
          <p:cNvSpPr/>
          <p:nvPr/>
        </p:nvSpPr>
        <p:spPr>
          <a:xfrm>
            <a:off x="1867699" y="308648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11" name="Oval 110"/>
          <p:cNvSpPr/>
          <p:nvPr/>
        </p:nvSpPr>
        <p:spPr>
          <a:xfrm>
            <a:off x="1867699" y="366425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12" name="Oval 111"/>
          <p:cNvSpPr/>
          <p:nvPr/>
        </p:nvSpPr>
        <p:spPr>
          <a:xfrm>
            <a:off x="1867699" y="5797561"/>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3" name="Picture 1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34" name="Picture 1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39" name="Picture 1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sp>
        <p:nvSpPr>
          <p:cNvPr id="2" name="Title 1"/>
          <p:cNvSpPr>
            <a:spLocks noGrp="1"/>
          </p:cNvSpPr>
          <p:nvPr>
            <p:ph type="title"/>
          </p:nvPr>
        </p:nvSpPr>
        <p:spPr/>
        <p:txBody>
          <a:bodyPr/>
          <a:lstStyle/>
          <a:p>
            <a:r>
              <a:rPr lang="en-US" smtClean="0"/>
              <a:t>Problem 1: Change Scoring</a:t>
            </a:r>
            <a:endParaRPr lang="en-US"/>
          </a:p>
        </p:txBody>
      </p:sp>
      <p:cxnSp>
        <p:nvCxnSpPr>
          <p:cNvPr id="86" name="Straight Connector 85"/>
          <p:cNvCxnSpPr/>
          <p:nvPr/>
        </p:nvCxnSpPr>
        <p:spPr>
          <a:xfrm>
            <a:off x="3780512" y="38729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24887" y="3966722"/>
            <a:ext cx="1718612"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Scoring</a:t>
            </a:r>
          </a:p>
          <a:p>
            <a:pPr algn="ctr"/>
            <a:r>
              <a:rPr lang="en-US" sz="2400" smtClean="0">
                <a:latin typeface="Calibri" charset="0"/>
                <a:ea typeface="Calibri" charset="0"/>
                <a:cs typeface="Calibri" charset="0"/>
              </a:rPr>
              <a:t>(Problem 1) </a:t>
            </a:r>
          </a:p>
        </p:txBody>
      </p:sp>
      <mc:AlternateContent xmlns:mc="http://schemas.openxmlformats.org/markup-compatibility/2006" xmlns:a14="http://schemas.microsoft.com/office/drawing/2010/main">
        <mc:Choice Requires="a14">
          <p:sp>
            <p:nvSpPr>
              <p:cNvPr id="88" name="TextBox 87"/>
              <p:cNvSpPr txBox="1"/>
              <p:nvPr/>
            </p:nvSpPr>
            <p:spPr>
              <a:xfrm>
                <a:off x="5372348"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372348" y="3120915"/>
                <a:ext cx="1670650" cy="461665"/>
              </a:xfrm>
              <a:prstGeom prst="rect">
                <a:avLst/>
              </a:prstGeom>
              <a:blipFill rotWithShape="0">
                <a:blip r:embed="rId6"/>
                <a:stretch>
                  <a:fillRect l="-365" r="-730" b="-17105"/>
                </a:stretch>
              </a:blipFill>
            </p:spPr>
            <p:txBody>
              <a:bodyPr/>
              <a:lstStyle/>
              <a:p>
                <a:r>
                  <a:rPr lang="en-US">
                    <a:noFill/>
                  </a:rPr>
                  <a:t> </a:t>
                </a:r>
              </a:p>
            </p:txBody>
          </p:sp>
        </mc:Fallback>
      </mc:AlternateContent>
      <p:cxnSp>
        <p:nvCxnSpPr>
          <p:cNvPr id="95" name="Straight Connector 94"/>
          <p:cNvCxnSpPr/>
          <p:nvPr/>
        </p:nvCxnSpPr>
        <p:spPr>
          <a:xfrm>
            <a:off x="5045081" y="2893356"/>
            <a:ext cx="633661" cy="31656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47598" y="2843847"/>
            <a:ext cx="119932" cy="36607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mc:AlternateContent xmlns:mc="http://schemas.openxmlformats.org/markup-compatibility/2006" xmlns:a14="http://schemas.microsoft.com/office/drawing/2010/main">
        <mc:Choice Requires="a14">
          <p:sp>
            <p:nvSpPr>
              <p:cNvPr id="89" name="TextBox 88"/>
              <p:cNvSpPr txBox="1"/>
              <p:nvPr/>
            </p:nvSpPr>
            <p:spPr>
              <a:xfrm>
                <a:off x="5372348" y="3685460"/>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𝟐</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5372348" y="3685460"/>
                <a:ext cx="1670650" cy="461665"/>
              </a:xfrm>
              <a:prstGeom prst="rect">
                <a:avLst/>
              </a:prstGeom>
              <a:blipFill rotWithShape="0">
                <a:blip r:embed="rId8"/>
                <a:stretch>
                  <a:fillRect l="-365" r="-730" b="-18667"/>
                </a:stretch>
              </a:blipFill>
            </p:spPr>
            <p:txBody>
              <a:bodyPr/>
              <a:lstStyle/>
              <a:p>
                <a:r>
                  <a:rPr lang="en-US">
                    <a:noFill/>
                  </a:rPr>
                  <a:t> </a:t>
                </a:r>
              </a:p>
            </p:txBody>
          </p:sp>
        </mc:Fallback>
      </mc:AlternateContent>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06" name="Picture 10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07" name="Straight Connector 106"/>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109" name="Content Placeholder 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114" name="Group 113"/>
          <p:cNvGrpSpPr/>
          <p:nvPr/>
        </p:nvGrpSpPr>
        <p:grpSpPr>
          <a:xfrm>
            <a:off x="1608210" y="2436566"/>
            <a:ext cx="669510" cy="603904"/>
            <a:chOff x="1118063" y="2358526"/>
            <a:chExt cx="669510" cy="603904"/>
          </a:xfrm>
        </p:grpSpPr>
        <p:sp>
          <p:nvSpPr>
            <p:cNvPr id="115" name="TextBox 114"/>
            <p:cNvSpPr txBox="1"/>
            <p:nvPr/>
          </p:nvSpPr>
          <p:spPr>
            <a:xfrm>
              <a:off x="1118063" y="2358526"/>
              <a:ext cx="669510" cy="461665"/>
            </a:xfrm>
            <a:prstGeom prst="rect">
              <a:avLst/>
            </a:prstGeom>
            <a:noFill/>
          </p:spPr>
          <p:txBody>
            <a:bodyPr wrap="square" rtlCol="0">
              <a:spAutoFit/>
            </a:bodyPr>
            <a:lstStyle/>
            <a:p>
              <a:pPr algn="ctr"/>
              <a:r>
                <a:rPr lang="en-US" sz="2400" b="1" i="1">
                  <a:solidFill>
                    <a:srgbClr val="00B050"/>
                  </a:solidFill>
                  <a:latin typeface="Calibri" charset="0"/>
                  <a:ea typeface="Calibri" charset="0"/>
                  <a:cs typeface="Calibri" charset="0"/>
                </a:rPr>
                <a:t>t</a:t>
              </a:r>
              <a:r>
                <a:rPr lang="en-US" sz="2400" b="1" i="1" smtClean="0">
                  <a:solidFill>
                    <a:srgbClr val="00B050"/>
                  </a:solidFill>
                  <a:latin typeface="Calibri" charset="0"/>
                  <a:ea typeface="Calibri" charset="0"/>
                  <a:cs typeface="Calibri" charset="0"/>
                </a:rPr>
                <a:t>=2</a:t>
              </a:r>
              <a:endParaRPr lang="en-US" sz="2400" b="1" i="1">
                <a:solidFill>
                  <a:srgbClr val="00B050"/>
                </a:solidFill>
                <a:latin typeface="Calibri" charset="0"/>
                <a:ea typeface="Calibri" charset="0"/>
                <a:cs typeface="Calibri" charset="0"/>
              </a:endParaRPr>
            </a:p>
          </p:txBody>
        </p:sp>
        <p:cxnSp>
          <p:nvCxnSpPr>
            <p:cNvPr id="116" name="Straight Connector 115"/>
            <p:cNvCxnSpPr/>
            <p:nvPr/>
          </p:nvCxnSpPr>
          <p:spPr>
            <a:xfrm>
              <a:off x="1446137" y="2721959"/>
              <a:ext cx="0" cy="240471"/>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995703" y="2997823"/>
            <a:ext cx="314790" cy="314790"/>
            <a:chOff x="4342538" y="5246557"/>
            <a:chExt cx="314790" cy="314790"/>
          </a:xfrm>
        </p:grpSpPr>
        <p:sp>
          <p:nvSpPr>
            <p:cNvPr id="127" name="Oval 12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8" name="Picture 12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29" name="Group 128"/>
          <p:cNvGrpSpPr/>
          <p:nvPr/>
        </p:nvGrpSpPr>
        <p:grpSpPr>
          <a:xfrm>
            <a:off x="1044874" y="3478440"/>
            <a:ext cx="314790" cy="314790"/>
            <a:chOff x="4342538" y="5246557"/>
            <a:chExt cx="314790" cy="314790"/>
          </a:xfrm>
        </p:grpSpPr>
        <p:sp>
          <p:nvSpPr>
            <p:cNvPr id="130" name="Oval 129"/>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1" name="Picture 1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2" name="Straight Connector 131"/>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995702" y="5533684"/>
            <a:ext cx="314790" cy="314790"/>
            <a:chOff x="4342538" y="5246557"/>
            <a:chExt cx="314790" cy="314790"/>
          </a:xfrm>
        </p:grpSpPr>
        <p:sp>
          <p:nvSpPr>
            <p:cNvPr id="136" name="Oval 135"/>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7" name="Picture 13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8" name="Straight Connector 137"/>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
        <p:nvSpPr>
          <p:cNvPr id="141" name="TextBox 140"/>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142" name="TextBox 141"/>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143" name="Straight Connector 142"/>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4274098" y="2027370"/>
            <a:ext cx="1357423" cy="830997"/>
          </a:xfrm>
          <a:prstGeom prst="rect">
            <a:avLst/>
          </a:prstGeom>
          <a:noFill/>
        </p:spPr>
        <p:txBody>
          <a:bodyPr wrap="square" rtlCol="0">
            <a:spAutoFit/>
          </a:bodyPr>
          <a:lstStyle/>
          <a:p>
            <a:pPr algn="ctr"/>
            <a:r>
              <a:rPr lang="en-US" sz="2400" smtClean="0">
                <a:latin typeface="Calibri" charset="0"/>
                <a:ea typeface="Calibri" charset="0"/>
                <a:cs typeface="Calibri" charset="0"/>
              </a:rPr>
              <a:t>Current</a:t>
            </a:r>
          </a:p>
          <a:p>
            <a:pPr algn="ctr"/>
            <a:r>
              <a:rPr lang="en-US" sz="2400">
                <a:latin typeface="Calibri" charset="0"/>
                <a:ea typeface="Calibri" charset="0"/>
                <a:cs typeface="Calibri" charset="0"/>
              </a:rPr>
              <a:t>t</a:t>
            </a:r>
            <a:r>
              <a:rPr lang="en-US" sz="2400" smtClean="0">
                <a:latin typeface="Calibri" charset="0"/>
                <a:ea typeface="Calibri" charset="0"/>
                <a:cs typeface="Calibri" charset="0"/>
              </a:rPr>
              <a:t>ime tick</a:t>
            </a:r>
            <a:endParaRPr lang="en-US" sz="2400">
              <a:latin typeface="Calibri" charset="0"/>
              <a:ea typeface="Calibri" charset="0"/>
              <a:cs typeface="Calibri" charset="0"/>
            </a:endParaRPr>
          </a:p>
        </p:txBody>
      </p:sp>
      <p:sp>
        <p:nvSpPr>
          <p:cNvPr id="146" name="TextBox 145"/>
          <p:cNvSpPr txBox="1"/>
          <p:nvPr/>
        </p:nvSpPr>
        <p:spPr>
          <a:xfrm>
            <a:off x="5401504" y="1715473"/>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sp>
        <p:nvSpPr>
          <p:cNvPr id="147" name="TextBox 146"/>
          <p:cNvSpPr txBox="1"/>
          <p:nvPr/>
        </p:nvSpPr>
        <p:spPr>
          <a:xfrm>
            <a:off x="6974354" y="2157349"/>
            <a:ext cx="1534457" cy="830997"/>
          </a:xfrm>
          <a:prstGeom prst="rect">
            <a:avLst/>
          </a:prstGeom>
          <a:noFill/>
        </p:spPr>
        <p:txBody>
          <a:bodyPr wrap="square" rtlCol="0">
            <a:spAutoFit/>
          </a:bodyPr>
          <a:lstStyle/>
          <a:p>
            <a:pPr algn="ctr"/>
            <a:r>
              <a:rPr lang="en-US" sz="2400" smtClean="0">
                <a:latin typeface="Calibri" charset="0"/>
                <a:ea typeface="Calibri" charset="0"/>
                <a:cs typeface="Calibri" charset="0"/>
              </a:rPr>
              <a:t>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pic>
        <p:nvPicPr>
          <p:cNvPr id="148" name="Picture 1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46054" y="5128078"/>
            <a:ext cx="440515" cy="440515"/>
          </a:xfrm>
          <a:prstGeom prst="rect">
            <a:avLst/>
          </a:prstGeom>
        </p:spPr>
      </p:pic>
      <p:cxnSp>
        <p:nvCxnSpPr>
          <p:cNvPr id="61" name="Straight Connector 60"/>
          <p:cNvCxnSpPr/>
          <p:nvPr/>
        </p:nvCxnSpPr>
        <p:spPr>
          <a:xfrm flipH="1">
            <a:off x="6758704" y="2873855"/>
            <a:ext cx="576584" cy="336063"/>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8" name="Oval 67"/>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9" name="Oval 68"/>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0" name="Oval 69"/>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1" name="Oval 70"/>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cxnSp>
        <p:nvCxnSpPr>
          <p:cNvPr id="74" name="Straight Connector 73"/>
          <p:cNvCxnSpPr/>
          <p:nvPr/>
        </p:nvCxnSpPr>
        <p:spPr>
          <a:xfrm>
            <a:off x="6219879" y="3813277"/>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6128439" y="37218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nvGrpSpPr>
          <p:cNvPr id="59" name="Group 58"/>
          <p:cNvGrpSpPr/>
          <p:nvPr/>
        </p:nvGrpSpPr>
        <p:grpSpPr>
          <a:xfrm>
            <a:off x="6006009" y="3263628"/>
            <a:ext cx="388461" cy="277207"/>
            <a:chOff x="6006009" y="3263628"/>
            <a:chExt cx="388461" cy="277207"/>
          </a:xfrm>
        </p:grpSpPr>
        <p:cxnSp>
          <p:nvCxnSpPr>
            <p:cNvPr id="60" name="Straight Connector 59"/>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Tree>
    <p:extLst>
      <p:ext uri="{BB962C8B-B14F-4D97-AF65-F5344CB8AC3E}">
        <p14:creationId xmlns:p14="http://schemas.microsoft.com/office/powerpoint/2010/main" val="5913342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Oval 113"/>
          <p:cNvSpPr/>
          <p:nvPr/>
        </p:nvSpPr>
        <p:spPr>
          <a:xfrm>
            <a:off x="2361480" y="266342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15" name="Oval 114"/>
          <p:cNvSpPr/>
          <p:nvPr/>
        </p:nvSpPr>
        <p:spPr>
          <a:xfrm>
            <a:off x="2357269" y="383191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16" name="Oval 115"/>
          <p:cNvSpPr/>
          <p:nvPr/>
        </p:nvSpPr>
        <p:spPr>
          <a:xfrm>
            <a:off x="2288689" y="569678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38" name="Picture 1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sp>
        <p:nvSpPr>
          <p:cNvPr id="2" name="Title 1"/>
          <p:cNvSpPr>
            <a:spLocks noGrp="1"/>
          </p:cNvSpPr>
          <p:nvPr>
            <p:ph type="title"/>
          </p:nvPr>
        </p:nvSpPr>
        <p:spPr/>
        <p:txBody>
          <a:bodyPr/>
          <a:lstStyle/>
          <a:p>
            <a:r>
              <a:rPr lang="en-US" smtClean="0"/>
              <a:t>Problem 1: Change Scoring</a:t>
            </a:r>
            <a:endParaRPr lang="en-US"/>
          </a:p>
        </p:txBody>
      </p:sp>
      <p:cxnSp>
        <p:nvCxnSpPr>
          <p:cNvPr id="86" name="Straight Connector 85"/>
          <p:cNvCxnSpPr/>
          <p:nvPr/>
        </p:nvCxnSpPr>
        <p:spPr>
          <a:xfrm>
            <a:off x="3780512" y="38729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24887" y="3966722"/>
            <a:ext cx="1718612"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Scoring</a:t>
            </a:r>
          </a:p>
          <a:p>
            <a:pPr algn="ctr"/>
            <a:r>
              <a:rPr lang="en-US" sz="2400" smtClean="0">
                <a:latin typeface="Calibri" charset="0"/>
                <a:ea typeface="Calibri" charset="0"/>
                <a:cs typeface="Calibri" charset="0"/>
              </a:rPr>
              <a:t>(Problem 1) </a:t>
            </a:r>
          </a:p>
        </p:txBody>
      </p:sp>
      <mc:AlternateContent xmlns:mc="http://schemas.openxmlformats.org/markup-compatibility/2006" xmlns:a14="http://schemas.microsoft.com/office/drawing/2010/main">
        <mc:Choice Requires="a14">
          <p:sp>
            <p:nvSpPr>
              <p:cNvPr id="88" name="TextBox 87"/>
              <p:cNvSpPr txBox="1"/>
              <p:nvPr/>
            </p:nvSpPr>
            <p:spPr>
              <a:xfrm>
                <a:off x="5372348"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372348" y="3120915"/>
                <a:ext cx="1670650" cy="461665"/>
              </a:xfrm>
              <a:prstGeom prst="rect">
                <a:avLst/>
              </a:prstGeom>
              <a:blipFill rotWithShape="0">
                <a:blip r:embed="rId6"/>
                <a:stretch>
                  <a:fillRect l="-365" r="-730" b="-17105"/>
                </a:stretch>
              </a:blipFill>
            </p:spPr>
            <p:txBody>
              <a:bodyPr/>
              <a:lstStyle/>
              <a:p>
                <a:r>
                  <a:rPr lang="en-US">
                    <a:noFill/>
                  </a:rPr>
                  <a:t> </a:t>
                </a:r>
              </a:p>
            </p:txBody>
          </p:sp>
        </mc:Fallback>
      </mc:AlternateContent>
      <p:cxnSp>
        <p:nvCxnSpPr>
          <p:cNvPr id="95" name="Straight Connector 94"/>
          <p:cNvCxnSpPr/>
          <p:nvPr/>
        </p:nvCxnSpPr>
        <p:spPr>
          <a:xfrm>
            <a:off x="5045081" y="2893356"/>
            <a:ext cx="633661" cy="31656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47598" y="2843847"/>
            <a:ext cx="119932" cy="36607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mc:AlternateContent xmlns:mc="http://schemas.openxmlformats.org/markup-compatibility/2006" xmlns:a14="http://schemas.microsoft.com/office/drawing/2010/main">
        <mc:Choice Requires="a14">
          <p:sp>
            <p:nvSpPr>
              <p:cNvPr id="89" name="TextBox 88"/>
              <p:cNvSpPr txBox="1"/>
              <p:nvPr/>
            </p:nvSpPr>
            <p:spPr>
              <a:xfrm>
                <a:off x="5372348" y="3685460"/>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𝟐</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5372348" y="3685460"/>
                <a:ext cx="1670650" cy="461665"/>
              </a:xfrm>
              <a:prstGeom prst="rect">
                <a:avLst/>
              </a:prstGeom>
              <a:blipFill rotWithShape="0">
                <a:blip r:embed="rId8"/>
                <a:stretch>
                  <a:fillRect l="-365" r="-730"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5372347" y="4257825"/>
                <a:ext cx="1854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𝟑</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5372347" y="4257825"/>
                <a:ext cx="1854995" cy="461665"/>
              </a:xfrm>
              <a:prstGeom prst="rect">
                <a:avLst/>
              </a:prstGeom>
              <a:blipFill rotWithShape="0">
                <a:blip r:embed="rId9"/>
                <a:stretch>
                  <a:fillRect l="-328" r="-328" b="-17105"/>
                </a:stretch>
              </a:blipFill>
            </p:spPr>
            <p:txBody>
              <a:bodyPr/>
              <a:lstStyle/>
              <a:p>
                <a:r>
                  <a:rPr lang="en-US">
                    <a:noFill/>
                  </a:rPr>
                  <a:t> </a:t>
                </a:r>
              </a:p>
            </p:txBody>
          </p:sp>
        </mc:Fallback>
      </mc:AlternateContent>
      <p:pic>
        <p:nvPicPr>
          <p:cNvPr id="73" name="Picture 7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10" name="Picture 10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11" name="Straight Connector 11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113" name="Content Placeholder 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118" name="Group 117"/>
          <p:cNvGrpSpPr/>
          <p:nvPr/>
        </p:nvGrpSpPr>
        <p:grpSpPr>
          <a:xfrm>
            <a:off x="2025254" y="2074306"/>
            <a:ext cx="801190" cy="555984"/>
            <a:chOff x="1041331" y="2348855"/>
            <a:chExt cx="801190" cy="555984"/>
          </a:xfrm>
        </p:grpSpPr>
        <p:sp>
          <p:nvSpPr>
            <p:cNvPr id="119" name="TextBox 118"/>
            <p:cNvSpPr txBox="1"/>
            <p:nvPr/>
          </p:nvSpPr>
          <p:spPr>
            <a:xfrm>
              <a:off x="1041331" y="2348855"/>
              <a:ext cx="801190"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t=3</a:t>
              </a:r>
              <a:endParaRPr lang="en-US" sz="2400" b="1" i="1">
                <a:solidFill>
                  <a:srgbClr val="00B050"/>
                </a:solidFill>
                <a:latin typeface="Calibri" charset="0"/>
                <a:ea typeface="Calibri" charset="0"/>
                <a:cs typeface="Calibri" charset="0"/>
              </a:endParaRPr>
            </a:p>
          </p:txBody>
        </p:sp>
        <p:cxnSp>
          <p:nvCxnSpPr>
            <p:cNvPr id="120" name="Straight Connector 119"/>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5" name="Straight Connector 124"/>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995703" y="2997823"/>
            <a:ext cx="314790" cy="314790"/>
            <a:chOff x="4342538" y="5246557"/>
            <a:chExt cx="314790" cy="314790"/>
          </a:xfrm>
        </p:grpSpPr>
        <p:sp>
          <p:nvSpPr>
            <p:cNvPr id="131" name="Oval 130"/>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2" name="Picture 13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33" name="Group 132"/>
          <p:cNvGrpSpPr/>
          <p:nvPr/>
        </p:nvGrpSpPr>
        <p:grpSpPr>
          <a:xfrm>
            <a:off x="1044874" y="3478440"/>
            <a:ext cx="314790" cy="314790"/>
            <a:chOff x="4342538" y="5246557"/>
            <a:chExt cx="314790" cy="314790"/>
          </a:xfrm>
        </p:grpSpPr>
        <p:sp>
          <p:nvSpPr>
            <p:cNvPr id="134" name="Oval 133"/>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5" name="Picture 13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6" name="Straight Connector 135"/>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95702" y="5533684"/>
            <a:ext cx="314790" cy="314790"/>
            <a:chOff x="4342538" y="5246557"/>
            <a:chExt cx="314790" cy="314790"/>
          </a:xfrm>
        </p:grpSpPr>
        <p:sp>
          <p:nvSpPr>
            <p:cNvPr id="140" name="Oval 139"/>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41" name="Picture 14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42" name="Straight Connector 141"/>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
        <p:nvSpPr>
          <p:cNvPr id="145" name="TextBox 144"/>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146" name="TextBox 145"/>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147" name="Straight Connector 146"/>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4274098" y="2027370"/>
            <a:ext cx="1357423" cy="830997"/>
          </a:xfrm>
          <a:prstGeom prst="rect">
            <a:avLst/>
          </a:prstGeom>
          <a:noFill/>
        </p:spPr>
        <p:txBody>
          <a:bodyPr wrap="square" rtlCol="0">
            <a:spAutoFit/>
          </a:bodyPr>
          <a:lstStyle/>
          <a:p>
            <a:pPr algn="ctr"/>
            <a:r>
              <a:rPr lang="en-US" sz="2400" smtClean="0">
                <a:latin typeface="Calibri" charset="0"/>
                <a:ea typeface="Calibri" charset="0"/>
                <a:cs typeface="Calibri" charset="0"/>
              </a:rPr>
              <a:t>Current</a:t>
            </a:r>
          </a:p>
          <a:p>
            <a:pPr algn="ctr"/>
            <a:r>
              <a:rPr lang="en-US" sz="2400">
                <a:latin typeface="Calibri" charset="0"/>
                <a:ea typeface="Calibri" charset="0"/>
                <a:cs typeface="Calibri" charset="0"/>
              </a:rPr>
              <a:t>t</a:t>
            </a:r>
            <a:r>
              <a:rPr lang="en-US" sz="2400" smtClean="0">
                <a:latin typeface="Calibri" charset="0"/>
                <a:ea typeface="Calibri" charset="0"/>
                <a:cs typeface="Calibri" charset="0"/>
              </a:rPr>
              <a:t>ime tick</a:t>
            </a:r>
            <a:endParaRPr lang="en-US" sz="2400">
              <a:latin typeface="Calibri" charset="0"/>
              <a:ea typeface="Calibri" charset="0"/>
              <a:cs typeface="Calibri" charset="0"/>
            </a:endParaRPr>
          </a:p>
        </p:txBody>
      </p:sp>
      <p:sp>
        <p:nvSpPr>
          <p:cNvPr id="157" name="TextBox 156"/>
          <p:cNvSpPr txBox="1"/>
          <p:nvPr/>
        </p:nvSpPr>
        <p:spPr>
          <a:xfrm>
            <a:off x="5401504" y="1715473"/>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pic>
        <p:nvPicPr>
          <p:cNvPr id="159" name="Picture 1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46054" y="5128078"/>
            <a:ext cx="440515" cy="440515"/>
          </a:xfrm>
          <a:prstGeom prst="rect">
            <a:avLst/>
          </a:prstGeom>
        </p:spPr>
      </p:pic>
      <p:cxnSp>
        <p:nvCxnSpPr>
          <p:cNvPr id="65" name="Straight Connector 64"/>
          <p:cNvCxnSpPr/>
          <p:nvPr/>
        </p:nvCxnSpPr>
        <p:spPr>
          <a:xfrm flipH="1">
            <a:off x="6758704" y="2873855"/>
            <a:ext cx="576584" cy="336063"/>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7" name="Oval 66"/>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8" name="Oval 67"/>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9" name="Oval 68"/>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0" name="Oval 69"/>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cxnSp>
        <p:nvCxnSpPr>
          <p:cNvPr id="72" name="Straight Connector 71"/>
          <p:cNvCxnSpPr/>
          <p:nvPr/>
        </p:nvCxnSpPr>
        <p:spPr>
          <a:xfrm>
            <a:off x="6219879" y="3813277"/>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6128439" y="37218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nvGrpSpPr>
          <p:cNvPr id="75" name="Group 74"/>
          <p:cNvGrpSpPr/>
          <p:nvPr/>
        </p:nvGrpSpPr>
        <p:grpSpPr>
          <a:xfrm>
            <a:off x="6128150" y="4311535"/>
            <a:ext cx="182880" cy="417986"/>
            <a:chOff x="6102993" y="3151354"/>
            <a:chExt cx="182880" cy="417986"/>
          </a:xfrm>
        </p:grpSpPr>
        <p:cxnSp>
          <p:nvCxnSpPr>
            <p:cNvPr id="76" name="Straight Connector 75"/>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
        <p:nvSpPr>
          <p:cNvPr id="80" name="TextBox 79"/>
          <p:cNvSpPr txBox="1"/>
          <p:nvPr/>
        </p:nvSpPr>
        <p:spPr>
          <a:xfrm>
            <a:off x="6974354" y="2157349"/>
            <a:ext cx="1534457" cy="830997"/>
          </a:xfrm>
          <a:prstGeom prst="rect">
            <a:avLst/>
          </a:prstGeom>
          <a:noFill/>
        </p:spPr>
        <p:txBody>
          <a:bodyPr wrap="square" rtlCol="0">
            <a:spAutoFit/>
          </a:bodyPr>
          <a:lstStyle/>
          <a:p>
            <a:pPr algn="ctr"/>
            <a:r>
              <a:rPr lang="en-US" sz="2400" smtClean="0">
                <a:latin typeface="Calibri" charset="0"/>
                <a:ea typeface="Calibri" charset="0"/>
                <a:cs typeface="Calibri" charset="0"/>
              </a:rPr>
              <a:t>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grpSp>
        <p:nvGrpSpPr>
          <p:cNvPr id="63" name="Group 62"/>
          <p:cNvGrpSpPr/>
          <p:nvPr/>
        </p:nvGrpSpPr>
        <p:grpSpPr>
          <a:xfrm>
            <a:off x="6006009" y="3263628"/>
            <a:ext cx="388461" cy="277207"/>
            <a:chOff x="6006009" y="3263628"/>
            <a:chExt cx="388461" cy="277207"/>
          </a:xfrm>
        </p:grpSpPr>
        <p:cxnSp>
          <p:nvCxnSpPr>
            <p:cNvPr id="64" name="Straight Connector 63"/>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Tree>
    <p:extLst>
      <p:ext uri="{BB962C8B-B14F-4D97-AF65-F5344CB8AC3E}">
        <p14:creationId xmlns:p14="http://schemas.microsoft.com/office/powerpoint/2010/main" val="16137267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Oval 118"/>
          <p:cNvSpPr/>
          <p:nvPr/>
        </p:nvSpPr>
        <p:spPr>
          <a:xfrm>
            <a:off x="2855255" y="257382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20" name="Oval 119"/>
          <p:cNvSpPr/>
          <p:nvPr/>
        </p:nvSpPr>
        <p:spPr>
          <a:xfrm>
            <a:off x="2855255" y="396255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21" name="Oval 120"/>
          <p:cNvSpPr/>
          <p:nvPr/>
        </p:nvSpPr>
        <p:spPr>
          <a:xfrm>
            <a:off x="2855255" y="577426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2" name="Picture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49" name="Picture 1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sp>
        <p:nvSpPr>
          <p:cNvPr id="2" name="Title 1"/>
          <p:cNvSpPr>
            <a:spLocks noGrp="1"/>
          </p:cNvSpPr>
          <p:nvPr>
            <p:ph type="title"/>
          </p:nvPr>
        </p:nvSpPr>
        <p:spPr/>
        <p:txBody>
          <a:bodyPr/>
          <a:lstStyle/>
          <a:p>
            <a:r>
              <a:rPr lang="en-US" smtClean="0"/>
              <a:t>Problem 1: Change Scoring</a:t>
            </a:r>
            <a:endParaRPr lang="en-US"/>
          </a:p>
        </p:txBody>
      </p:sp>
      <p:cxnSp>
        <p:nvCxnSpPr>
          <p:cNvPr id="86" name="Straight Connector 85"/>
          <p:cNvCxnSpPr/>
          <p:nvPr/>
        </p:nvCxnSpPr>
        <p:spPr>
          <a:xfrm>
            <a:off x="3780512" y="38729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24887" y="3966722"/>
            <a:ext cx="1718612"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Scoring</a:t>
            </a:r>
          </a:p>
          <a:p>
            <a:pPr algn="ctr"/>
            <a:r>
              <a:rPr lang="en-US" sz="2400" smtClean="0">
                <a:latin typeface="Calibri" charset="0"/>
                <a:ea typeface="Calibri" charset="0"/>
                <a:cs typeface="Calibri" charset="0"/>
              </a:rPr>
              <a:t>(Problem 1) </a:t>
            </a:r>
          </a:p>
        </p:txBody>
      </p:sp>
      <mc:AlternateContent xmlns:mc="http://schemas.openxmlformats.org/markup-compatibility/2006" xmlns:a14="http://schemas.microsoft.com/office/drawing/2010/main">
        <mc:Choice Requires="a14">
          <p:sp>
            <p:nvSpPr>
              <p:cNvPr id="88" name="TextBox 87"/>
              <p:cNvSpPr txBox="1"/>
              <p:nvPr/>
            </p:nvSpPr>
            <p:spPr>
              <a:xfrm>
                <a:off x="5372348"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372348" y="3120915"/>
                <a:ext cx="1670650" cy="461665"/>
              </a:xfrm>
              <a:prstGeom prst="rect">
                <a:avLst/>
              </a:prstGeom>
              <a:blipFill rotWithShape="0">
                <a:blip r:embed="rId6"/>
                <a:stretch>
                  <a:fillRect l="-365" r="-730" b="-17105"/>
                </a:stretch>
              </a:blipFill>
            </p:spPr>
            <p:txBody>
              <a:bodyPr/>
              <a:lstStyle/>
              <a:p>
                <a:r>
                  <a:rPr lang="en-US">
                    <a:noFill/>
                  </a:rPr>
                  <a:t> </a:t>
                </a:r>
              </a:p>
            </p:txBody>
          </p:sp>
        </mc:Fallback>
      </mc:AlternateContent>
      <p:cxnSp>
        <p:nvCxnSpPr>
          <p:cNvPr id="95" name="Straight Connector 94"/>
          <p:cNvCxnSpPr/>
          <p:nvPr/>
        </p:nvCxnSpPr>
        <p:spPr>
          <a:xfrm>
            <a:off x="5045081" y="2893356"/>
            <a:ext cx="633661" cy="31656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47598" y="2843847"/>
            <a:ext cx="119932" cy="36607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6758704" y="2873855"/>
            <a:ext cx="576584" cy="336063"/>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mc:AlternateContent xmlns:mc="http://schemas.openxmlformats.org/markup-compatibility/2006" xmlns:a14="http://schemas.microsoft.com/office/drawing/2010/main">
        <mc:Choice Requires="a14">
          <p:sp>
            <p:nvSpPr>
              <p:cNvPr id="89" name="TextBox 88"/>
              <p:cNvSpPr txBox="1"/>
              <p:nvPr/>
            </p:nvSpPr>
            <p:spPr>
              <a:xfrm>
                <a:off x="5372348" y="3685460"/>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𝟐</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5372348" y="3685460"/>
                <a:ext cx="1670650" cy="461665"/>
              </a:xfrm>
              <a:prstGeom prst="rect">
                <a:avLst/>
              </a:prstGeom>
              <a:blipFill rotWithShape="0">
                <a:blip r:embed="rId8"/>
                <a:stretch>
                  <a:fillRect l="-365" r="-730" b="-18667"/>
                </a:stretch>
              </a:blipFill>
            </p:spPr>
            <p:txBody>
              <a:bodyPr/>
              <a:lstStyle/>
              <a:p>
                <a:r>
                  <a:rPr lang="en-US">
                    <a:noFill/>
                  </a:rPr>
                  <a:t> </a:t>
                </a:r>
              </a:p>
            </p:txBody>
          </p:sp>
        </mc:Fallback>
      </mc:AlternateContent>
      <p:cxnSp>
        <p:nvCxnSpPr>
          <p:cNvPr id="90" name="Straight Connector 89"/>
          <p:cNvCxnSpPr/>
          <p:nvPr/>
        </p:nvCxnSpPr>
        <p:spPr>
          <a:xfrm>
            <a:off x="6219879" y="3813277"/>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6128439" y="37218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03" name="TextBox 102"/>
              <p:cNvSpPr txBox="1"/>
              <p:nvPr/>
            </p:nvSpPr>
            <p:spPr>
              <a:xfrm>
                <a:off x="5372347" y="4257825"/>
                <a:ext cx="1854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𝟑</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5372347" y="4257825"/>
                <a:ext cx="1854995" cy="461665"/>
              </a:xfrm>
              <a:prstGeom prst="rect">
                <a:avLst/>
              </a:prstGeom>
              <a:blipFill rotWithShape="0">
                <a:blip r:embed="rId9"/>
                <a:stretch>
                  <a:fillRect l="-328" r="-328" b="-17105"/>
                </a:stretch>
              </a:blipFill>
            </p:spPr>
            <p:txBody>
              <a:bodyPr/>
              <a:lstStyle/>
              <a:p>
                <a:r>
                  <a:rPr lang="en-US">
                    <a:noFill/>
                  </a:rPr>
                  <a:t> </a:t>
                </a:r>
              </a:p>
            </p:txBody>
          </p:sp>
        </mc:Fallback>
      </mc:AlternateContent>
      <p:grpSp>
        <p:nvGrpSpPr>
          <p:cNvPr id="106" name="Group 105"/>
          <p:cNvGrpSpPr/>
          <p:nvPr/>
        </p:nvGrpSpPr>
        <p:grpSpPr>
          <a:xfrm>
            <a:off x="6128150" y="4311535"/>
            <a:ext cx="182880" cy="417986"/>
            <a:chOff x="6102993" y="3151354"/>
            <a:chExt cx="182880" cy="417986"/>
          </a:xfrm>
        </p:grpSpPr>
        <p:cxnSp>
          <p:nvCxnSpPr>
            <p:cNvPr id="107" name="Straight Connector 106"/>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mc:AlternateContent xmlns:mc="http://schemas.openxmlformats.org/markup-compatibility/2006" xmlns:a14="http://schemas.microsoft.com/office/drawing/2010/main">
        <mc:Choice Requires="a14">
          <p:sp>
            <p:nvSpPr>
              <p:cNvPr id="109" name="TextBox 108"/>
              <p:cNvSpPr txBox="1"/>
              <p:nvPr/>
            </p:nvSpPr>
            <p:spPr>
              <a:xfrm>
                <a:off x="6046009" y="5159733"/>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6046009" y="5159733"/>
                <a:ext cx="484428"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378338" y="4835254"/>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𝟒</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378338" y="4835254"/>
                <a:ext cx="1670650" cy="461665"/>
              </a:xfrm>
              <a:prstGeom prst="rect">
                <a:avLst/>
              </a:prstGeom>
              <a:blipFill rotWithShape="0">
                <a:blip r:embed="rId11"/>
                <a:stretch>
                  <a:fillRect l="-365" r="-730" b="-17105"/>
                </a:stretch>
              </a:blipFill>
            </p:spPr>
            <p:txBody>
              <a:bodyPr/>
              <a:lstStyle/>
              <a:p>
                <a:r>
                  <a:rPr lang="en-US">
                    <a:noFill/>
                  </a:rPr>
                  <a:t> </a:t>
                </a:r>
              </a:p>
            </p:txBody>
          </p:sp>
        </mc:Fallback>
      </mc:AlternateContent>
      <p:pic>
        <p:nvPicPr>
          <p:cNvPr id="114" name="Picture 1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15" name="Picture 11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16" name="Straight Connector 115"/>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118" name="Content Placeholder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123" name="Group 122"/>
          <p:cNvGrpSpPr/>
          <p:nvPr/>
        </p:nvGrpSpPr>
        <p:grpSpPr>
          <a:xfrm>
            <a:off x="2478072" y="2741247"/>
            <a:ext cx="891526" cy="655387"/>
            <a:chOff x="1000373" y="2721959"/>
            <a:chExt cx="891526" cy="655387"/>
          </a:xfrm>
        </p:grpSpPr>
        <p:sp>
          <p:nvSpPr>
            <p:cNvPr id="124" name="TextBox 123"/>
            <p:cNvSpPr txBox="1"/>
            <p:nvPr/>
          </p:nvSpPr>
          <p:spPr>
            <a:xfrm>
              <a:off x="1000373" y="2915681"/>
              <a:ext cx="891526"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t=4</a:t>
              </a:r>
              <a:endParaRPr lang="en-US" sz="2400" b="1" i="1">
                <a:solidFill>
                  <a:srgbClr val="00B050"/>
                </a:solidFill>
                <a:latin typeface="Calibri" charset="0"/>
                <a:ea typeface="Calibri" charset="0"/>
                <a:cs typeface="Calibri" charset="0"/>
              </a:endParaRPr>
            </a:p>
          </p:txBody>
        </p:sp>
        <p:cxnSp>
          <p:nvCxnSpPr>
            <p:cNvPr id="125" name="Straight Connector 124"/>
            <p:cNvCxnSpPr/>
            <p:nvPr/>
          </p:nvCxnSpPr>
          <p:spPr>
            <a:xfrm rot="10800000">
              <a:off x="1446137" y="2721959"/>
              <a:ext cx="0" cy="240471"/>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28" name="Oval 127"/>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cxnSp>
        <p:nvCxnSpPr>
          <p:cNvPr id="130" name="Straight Connector 129"/>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995703" y="2997823"/>
            <a:ext cx="314790" cy="314790"/>
            <a:chOff x="4342538" y="5246557"/>
            <a:chExt cx="314790" cy="314790"/>
          </a:xfrm>
        </p:grpSpPr>
        <p:sp>
          <p:nvSpPr>
            <p:cNvPr id="137" name="Oval 13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8" name="Picture 13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39" name="Group 138"/>
          <p:cNvGrpSpPr/>
          <p:nvPr/>
        </p:nvGrpSpPr>
        <p:grpSpPr>
          <a:xfrm>
            <a:off x="1044874" y="3478440"/>
            <a:ext cx="314790" cy="314790"/>
            <a:chOff x="4342538" y="5246557"/>
            <a:chExt cx="314790" cy="314790"/>
          </a:xfrm>
        </p:grpSpPr>
        <p:sp>
          <p:nvSpPr>
            <p:cNvPr id="140" name="Oval 139"/>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41" name="Picture 14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43" name="Straight Connector 142"/>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45" name="Group 144"/>
          <p:cNvGrpSpPr/>
          <p:nvPr/>
        </p:nvGrpSpPr>
        <p:grpSpPr>
          <a:xfrm>
            <a:off x="995702" y="5533684"/>
            <a:ext cx="314790" cy="314790"/>
            <a:chOff x="4342538" y="5246557"/>
            <a:chExt cx="314790" cy="314790"/>
          </a:xfrm>
        </p:grpSpPr>
        <p:sp>
          <p:nvSpPr>
            <p:cNvPr id="146" name="Oval 145"/>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47" name="Picture 14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48" name="Straight Connector 147"/>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
        <p:nvSpPr>
          <p:cNvPr id="151" name="TextBox 150"/>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152" name="TextBox 151"/>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156" name="Straight Connector 155"/>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274098" y="2027370"/>
            <a:ext cx="1357423" cy="830997"/>
          </a:xfrm>
          <a:prstGeom prst="rect">
            <a:avLst/>
          </a:prstGeom>
          <a:noFill/>
        </p:spPr>
        <p:txBody>
          <a:bodyPr wrap="square" rtlCol="0">
            <a:spAutoFit/>
          </a:bodyPr>
          <a:lstStyle/>
          <a:p>
            <a:pPr algn="ctr"/>
            <a:r>
              <a:rPr lang="en-US" sz="2400" smtClean="0">
                <a:latin typeface="Calibri" charset="0"/>
                <a:ea typeface="Calibri" charset="0"/>
                <a:cs typeface="Calibri" charset="0"/>
              </a:rPr>
              <a:t>Current</a:t>
            </a:r>
          </a:p>
          <a:p>
            <a:pPr algn="ctr"/>
            <a:r>
              <a:rPr lang="en-US" sz="2400">
                <a:latin typeface="Calibri" charset="0"/>
                <a:ea typeface="Calibri" charset="0"/>
                <a:cs typeface="Calibri" charset="0"/>
              </a:rPr>
              <a:t>t</a:t>
            </a:r>
            <a:r>
              <a:rPr lang="en-US" sz="2400" smtClean="0">
                <a:latin typeface="Calibri" charset="0"/>
                <a:ea typeface="Calibri" charset="0"/>
                <a:cs typeface="Calibri" charset="0"/>
              </a:rPr>
              <a:t>ime tick</a:t>
            </a:r>
            <a:endParaRPr lang="en-US" sz="2400">
              <a:latin typeface="Calibri" charset="0"/>
              <a:ea typeface="Calibri" charset="0"/>
              <a:cs typeface="Calibri" charset="0"/>
            </a:endParaRPr>
          </a:p>
        </p:txBody>
      </p:sp>
      <p:sp>
        <p:nvSpPr>
          <p:cNvPr id="159" name="TextBox 158"/>
          <p:cNvSpPr txBox="1"/>
          <p:nvPr/>
        </p:nvSpPr>
        <p:spPr>
          <a:xfrm>
            <a:off x="5401504" y="1715473"/>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pic>
        <p:nvPicPr>
          <p:cNvPr id="161" name="Picture 16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46054" y="5128078"/>
            <a:ext cx="440515" cy="440515"/>
          </a:xfrm>
          <a:prstGeom prst="rect">
            <a:avLst/>
          </a:prstGeom>
        </p:spPr>
      </p:pic>
      <p:sp>
        <p:nvSpPr>
          <p:cNvPr id="71" name="Oval 70"/>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cxnSp>
        <p:nvCxnSpPr>
          <p:cNvPr id="72" name="Straight Connector 71"/>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4" name="Oval 73"/>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5" name="Oval 74"/>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8" name="TextBox 77"/>
          <p:cNvSpPr txBox="1"/>
          <p:nvPr/>
        </p:nvSpPr>
        <p:spPr>
          <a:xfrm>
            <a:off x="6974354" y="2157349"/>
            <a:ext cx="1534457" cy="830997"/>
          </a:xfrm>
          <a:prstGeom prst="rect">
            <a:avLst/>
          </a:prstGeom>
          <a:noFill/>
        </p:spPr>
        <p:txBody>
          <a:bodyPr wrap="square" rtlCol="0">
            <a:spAutoFit/>
          </a:bodyPr>
          <a:lstStyle/>
          <a:p>
            <a:pPr algn="ctr"/>
            <a:r>
              <a:rPr lang="en-US" sz="2400" smtClean="0">
                <a:latin typeface="Calibri" charset="0"/>
                <a:ea typeface="Calibri" charset="0"/>
                <a:cs typeface="Calibri" charset="0"/>
              </a:rPr>
              <a:t>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grpSp>
        <p:nvGrpSpPr>
          <p:cNvPr id="67" name="Group 66"/>
          <p:cNvGrpSpPr/>
          <p:nvPr/>
        </p:nvGrpSpPr>
        <p:grpSpPr>
          <a:xfrm>
            <a:off x="6006009" y="3263628"/>
            <a:ext cx="388461" cy="277207"/>
            <a:chOff x="6006009" y="3263628"/>
            <a:chExt cx="388461" cy="277207"/>
          </a:xfrm>
        </p:grpSpPr>
        <p:cxnSp>
          <p:nvCxnSpPr>
            <p:cNvPr id="68" name="Straight Connector 67"/>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grpSp>
        <p:nvGrpSpPr>
          <p:cNvPr id="70" name="Group 69"/>
          <p:cNvGrpSpPr/>
          <p:nvPr/>
        </p:nvGrpSpPr>
        <p:grpSpPr>
          <a:xfrm>
            <a:off x="6006009" y="4939547"/>
            <a:ext cx="388461" cy="277207"/>
            <a:chOff x="6006009" y="3263628"/>
            <a:chExt cx="388461" cy="277207"/>
          </a:xfrm>
        </p:grpSpPr>
        <p:cxnSp>
          <p:nvCxnSpPr>
            <p:cNvPr id="79" name="Straight Connector 78"/>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Tree>
    <p:extLst>
      <p:ext uri="{BB962C8B-B14F-4D97-AF65-F5344CB8AC3E}">
        <p14:creationId xmlns:p14="http://schemas.microsoft.com/office/powerpoint/2010/main" val="17176591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9948069" y="3251407"/>
            <a:ext cx="388461" cy="277207"/>
            <a:chOff x="6006009" y="3263628"/>
            <a:chExt cx="388461" cy="277207"/>
          </a:xfrm>
        </p:grpSpPr>
        <p:cxnSp>
          <p:nvCxnSpPr>
            <p:cNvPr id="93" name="Straight Connector 92"/>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grpSp>
        <p:nvGrpSpPr>
          <p:cNvPr id="97" name="Group 96"/>
          <p:cNvGrpSpPr/>
          <p:nvPr/>
        </p:nvGrpSpPr>
        <p:grpSpPr>
          <a:xfrm>
            <a:off x="9948069" y="4927326"/>
            <a:ext cx="388461" cy="277207"/>
            <a:chOff x="6006009" y="3263628"/>
            <a:chExt cx="388461" cy="277207"/>
          </a:xfrm>
        </p:grpSpPr>
        <p:cxnSp>
          <p:nvCxnSpPr>
            <p:cNvPr id="103" name="Straight Connector 102"/>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
        <p:nvSpPr>
          <p:cNvPr id="2" name="Title 1"/>
          <p:cNvSpPr>
            <a:spLocks noGrp="1"/>
          </p:cNvSpPr>
          <p:nvPr>
            <p:ph type="title"/>
          </p:nvPr>
        </p:nvSpPr>
        <p:spPr/>
        <p:txBody>
          <a:bodyPr/>
          <a:lstStyle/>
          <a:p>
            <a:r>
              <a:rPr lang="en-US" smtClean="0"/>
              <a:t>Problem 2: Change Detection</a:t>
            </a:r>
            <a:endParaRPr lang="en-US"/>
          </a:p>
        </p:txBody>
      </p:sp>
      <p:cxnSp>
        <p:nvCxnSpPr>
          <p:cNvPr id="86" name="Straight Connector 85"/>
          <p:cNvCxnSpPr/>
          <p:nvPr/>
        </p:nvCxnSpPr>
        <p:spPr>
          <a:xfrm>
            <a:off x="3780512" y="3872978"/>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24887" y="3966722"/>
            <a:ext cx="1718612"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Scoring</a:t>
            </a:r>
          </a:p>
          <a:p>
            <a:pPr algn="ctr"/>
            <a:r>
              <a:rPr lang="en-US" sz="2400" smtClean="0">
                <a:latin typeface="Calibri" charset="0"/>
                <a:ea typeface="Calibri" charset="0"/>
                <a:cs typeface="Calibri" charset="0"/>
              </a:rPr>
              <a:t>(Problem 1) </a:t>
            </a:r>
          </a:p>
        </p:txBody>
      </p:sp>
      <p:cxnSp>
        <p:nvCxnSpPr>
          <p:cNvPr id="95" name="Straight Connector 94"/>
          <p:cNvCxnSpPr/>
          <p:nvPr/>
        </p:nvCxnSpPr>
        <p:spPr>
          <a:xfrm>
            <a:off x="5045081" y="2893356"/>
            <a:ext cx="633661" cy="31656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47598" y="2843847"/>
            <a:ext cx="119932" cy="36607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6046009" y="5159733"/>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6046009" y="5159733"/>
                <a:ext cx="484428" cy="461665"/>
              </a:xfrm>
              <a:prstGeom prst="rect">
                <a:avLst/>
              </a:prstGeom>
              <a:blipFill rotWithShape="0">
                <a:blip r:embed="rId6"/>
                <a:stretch>
                  <a:fillRect/>
                </a:stretch>
              </a:blipFill>
            </p:spPr>
            <p:txBody>
              <a:bodyPr/>
              <a:lstStyle/>
              <a:p>
                <a:r>
                  <a:rPr lang="en-US">
                    <a:noFill/>
                  </a:rPr>
                  <a:t> </a:t>
                </a:r>
              </a:p>
            </p:txBody>
          </p:sp>
        </mc:Fallback>
      </mc:AlternateContent>
      <p:cxnSp>
        <p:nvCxnSpPr>
          <p:cNvPr id="114" name="Straight Connector 113"/>
          <p:cNvCxnSpPr/>
          <p:nvPr/>
        </p:nvCxnSpPr>
        <p:spPr>
          <a:xfrm>
            <a:off x="7662127" y="3886931"/>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7484176" y="3943147"/>
            <a:ext cx="1649683" cy="1200329"/>
          </a:xfrm>
          <a:prstGeom prst="rect">
            <a:avLst/>
          </a:prstGeom>
          <a:noFill/>
        </p:spPr>
        <p:txBody>
          <a:bodyPr wrap="none" rtlCol="0">
            <a:spAutoFit/>
          </a:bodyPr>
          <a:lstStyle/>
          <a:p>
            <a:pPr algn="ctr"/>
            <a:r>
              <a:rPr lang="en-US" sz="2400" b="1" smtClean="0">
                <a:latin typeface="Calibri" charset="0"/>
                <a:ea typeface="Calibri" charset="0"/>
                <a:cs typeface="Calibri" charset="0"/>
              </a:rPr>
              <a:t>Change </a:t>
            </a:r>
          </a:p>
          <a:p>
            <a:pPr algn="ctr"/>
            <a:r>
              <a:rPr lang="en-US" sz="2400" b="1" smtClean="0">
                <a:latin typeface="Calibri" charset="0"/>
                <a:ea typeface="Calibri" charset="0"/>
                <a:cs typeface="Calibri" charset="0"/>
              </a:rPr>
              <a:t>Detection</a:t>
            </a:r>
          </a:p>
          <a:p>
            <a:pPr algn="ctr"/>
            <a:r>
              <a:rPr lang="en-US" sz="2400" smtClean="0">
                <a:latin typeface="Calibri" charset="0"/>
                <a:ea typeface="Calibri" charset="0"/>
                <a:cs typeface="Calibri" charset="0"/>
              </a:rPr>
              <a:t>(Problem 2)</a:t>
            </a:r>
          </a:p>
        </p:txBody>
      </p:sp>
      <mc:AlternateContent xmlns:mc="http://schemas.openxmlformats.org/markup-compatibility/2006" xmlns:a14="http://schemas.microsoft.com/office/drawing/2010/main">
        <mc:Choice Requires="a14">
          <p:sp>
            <p:nvSpPr>
              <p:cNvPr id="119" name="TextBox 118"/>
              <p:cNvSpPr txBox="1"/>
              <p:nvPr/>
            </p:nvSpPr>
            <p:spPr>
              <a:xfrm>
                <a:off x="9993990" y="5154829"/>
                <a:ext cx="4844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19" name="TextBox 118"/>
              <p:cNvSpPr txBox="1">
                <a:spLocks noRot="1" noChangeAspect="1" noMove="1" noResize="1" noEditPoints="1" noAdjustHandles="1" noChangeArrowheads="1" noChangeShapeType="1" noTextEdit="1"/>
              </p:cNvSpPr>
              <p:nvPr/>
            </p:nvSpPr>
            <p:spPr>
              <a:xfrm>
                <a:off x="9993990" y="5154829"/>
                <a:ext cx="484428" cy="461665"/>
              </a:xfrm>
              <a:prstGeom prst="rect">
                <a:avLst/>
              </a:prstGeom>
              <a:blipFill rotWithShape="0">
                <a:blip r:embed="rId11"/>
                <a:stretch>
                  <a:fillRect/>
                </a:stretch>
              </a:blipFill>
            </p:spPr>
            <p:txBody>
              <a:bodyPr/>
              <a:lstStyle/>
              <a:p>
                <a:r>
                  <a:rPr lang="en-US">
                    <a:noFill/>
                  </a:rPr>
                  <a:t> </a:t>
                </a:r>
              </a:p>
            </p:txBody>
          </p:sp>
        </mc:Fallback>
      </mc:AlternateContent>
      <p:pic>
        <p:nvPicPr>
          <p:cNvPr id="120" name="Picture 11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52328" y="3705304"/>
            <a:ext cx="371614" cy="441968"/>
          </a:xfrm>
          <a:prstGeom prst="rect">
            <a:avLst/>
          </a:prstGeom>
        </p:spPr>
      </p:pic>
      <p:pic>
        <p:nvPicPr>
          <p:cNvPr id="126" name="Picture 12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465592" y="4254816"/>
            <a:ext cx="534439" cy="534439"/>
          </a:xfrm>
          <a:prstGeom prst="rect">
            <a:avLst/>
          </a:prstGeom>
        </p:spPr>
      </p:pic>
      <p:pic>
        <p:nvPicPr>
          <p:cNvPr id="127" name="Picture 1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52328" y="3145090"/>
            <a:ext cx="371614" cy="441968"/>
          </a:xfrm>
          <a:prstGeom prst="rect">
            <a:avLst/>
          </a:prstGeom>
        </p:spPr>
      </p:pic>
      <p:pic>
        <p:nvPicPr>
          <p:cNvPr id="129" name="Picture 1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544502" y="4894908"/>
            <a:ext cx="371614" cy="441968"/>
          </a:xfrm>
          <a:prstGeom prst="rect">
            <a:avLst/>
          </a:prstGeom>
        </p:spPr>
      </p:pic>
      <p:pic>
        <p:nvPicPr>
          <p:cNvPr id="135" name="Picture 13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097010" y="5065127"/>
            <a:ext cx="468557" cy="468557"/>
          </a:xfrm>
          <a:prstGeom prst="rect">
            <a:avLst/>
          </a:prstGeom>
        </p:spPr>
      </p:pic>
      <p:pic>
        <p:nvPicPr>
          <p:cNvPr id="137" name="Picture 13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6871" y="153386"/>
            <a:ext cx="617619" cy="617619"/>
          </a:xfrm>
          <a:prstGeom prst="rect">
            <a:avLst/>
          </a:prstGeom>
        </p:spPr>
      </p:pic>
      <p:pic>
        <p:nvPicPr>
          <p:cNvPr id="98" name="Picture 9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99" name="Picture 9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00" name="Straight Connector 99"/>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102" name="Content Placeholder 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pic>
        <p:nvPicPr>
          <p:cNvPr id="172" name="Picture 17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73" name="Picture 17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74" name="Picture 173"/>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cxnSp>
        <p:nvCxnSpPr>
          <p:cNvPr id="183" name="Straight Connector 182"/>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88" name="Group 187"/>
          <p:cNvGrpSpPr/>
          <p:nvPr/>
        </p:nvGrpSpPr>
        <p:grpSpPr>
          <a:xfrm>
            <a:off x="995703" y="2997823"/>
            <a:ext cx="314790" cy="314790"/>
            <a:chOff x="4342538" y="5246557"/>
            <a:chExt cx="314790" cy="314790"/>
          </a:xfrm>
        </p:grpSpPr>
        <p:sp>
          <p:nvSpPr>
            <p:cNvPr id="189" name="Oval 188"/>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90" name="Picture 189"/>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91" name="Group 190"/>
          <p:cNvGrpSpPr/>
          <p:nvPr/>
        </p:nvGrpSpPr>
        <p:grpSpPr>
          <a:xfrm>
            <a:off x="1044874" y="3478440"/>
            <a:ext cx="314790" cy="314790"/>
            <a:chOff x="4342538" y="5246557"/>
            <a:chExt cx="314790" cy="314790"/>
          </a:xfrm>
        </p:grpSpPr>
        <p:sp>
          <p:nvSpPr>
            <p:cNvPr id="192" name="Oval 191"/>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93" name="Picture 192"/>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94" name="Straight Connector 193"/>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96" name="Group 195"/>
          <p:cNvGrpSpPr/>
          <p:nvPr/>
        </p:nvGrpSpPr>
        <p:grpSpPr>
          <a:xfrm>
            <a:off x="995702" y="5533684"/>
            <a:ext cx="314790" cy="314790"/>
            <a:chOff x="4342538" y="5246557"/>
            <a:chExt cx="314790" cy="314790"/>
          </a:xfrm>
        </p:grpSpPr>
        <p:sp>
          <p:nvSpPr>
            <p:cNvPr id="197" name="Oval 19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98" name="Picture 19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99" name="Straight Connector 198"/>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74961" y="5400122"/>
            <a:ext cx="1271176" cy="830997"/>
          </a:xfrm>
          <a:prstGeom prst="rect">
            <a:avLst/>
          </a:prstGeom>
          <a:noFill/>
        </p:spPr>
        <p:txBody>
          <a:bodyPr wrap="square" rtlCol="0">
            <a:spAutoFit/>
          </a:bodyPr>
          <a:lstStyle/>
          <a:p>
            <a:r>
              <a:rPr lang="en-US" sz="2400" b="1" smtClean="0">
                <a:latin typeface="Calibri" charset="0"/>
                <a:ea typeface="Calibri" charset="0"/>
                <a:cs typeface="Calibri" charset="0"/>
              </a:rPr>
              <a:t>Node sensor</a:t>
            </a:r>
            <a:endParaRPr lang="en-US" sz="2400" b="1">
              <a:latin typeface="Calibri" charset="0"/>
              <a:ea typeface="Calibri" charset="0"/>
              <a:cs typeface="Calibri" charset="0"/>
            </a:endParaRPr>
          </a:p>
        </p:txBody>
      </p:sp>
      <p:sp>
        <p:nvSpPr>
          <p:cNvPr id="201" name="TextBox 200"/>
          <p:cNvSpPr txBox="1"/>
          <p:nvPr/>
        </p:nvSpPr>
        <p:spPr>
          <a:xfrm>
            <a:off x="1074425" y="3716140"/>
            <a:ext cx="1133370" cy="830997"/>
          </a:xfrm>
          <a:prstGeom prst="rect">
            <a:avLst/>
          </a:prstGeom>
          <a:noFill/>
        </p:spPr>
        <p:txBody>
          <a:bodyPr wrap="square" rtlCol="0">
            <a:spAutoFit/>
          </a:bodyPr>
          <a:lstStyle/>
          <a:p>
            <a:r>
              <a:rPr lang="en-US" sz="2400" b="1" smtClean="0">
                <a:latin typeface="Calibri" charset="0"/>
                <a:ea typeface="Calibri" charset="0"/>
                <a:cs typeface="Calibri" charset="0"/>
              </a:rPr>
              <a:t>Edge sensor</a:t>
            </a:r>
            <a:endParaRPr lang="en-US" sz="2400" b="1">
              <a:latin typeface="Calibri" charset="0"/>
              <a:ea typeface="Calibri" charset="0"/>
              <a:cs typeface="Calibri" charset="0"/>
            </a:endParaRPr>
          </a:p>
        </p:txBody>
      </p:sp>
      <p:sp>
        <p:nvSpPr>
          <p:cNvPr id="202" name="TextBox 201"/>
          <p:cNvSpPr txBox="1"/>
          <p:nvPr/>
        </p:nvSpPr>
        <p:spPr>
          <a:xfrm>
            <a:off x="1310493" y="4576171"/>
            <a:ext cx="2192716" cy="461665"/>
          </a:xfrm>
          <a:prstGeom prst="rect">
            <a:avLst/>
          </a:prstGeom>
          <a:noFill/>
        </p:spPr>
        <p:txBody>
          <a:bodyPr wrap="none" rtlCol="0">
            <a:spAutoFit/>
          </a:bodyPr>
          <a:lstStyle/>
          <a:p>
            <a:r>
              <a:rPr lang="en-US" sz="2400" b="1" smtClean="0">
                <a:latin typeface="Calibri" charset="0"/>
                <a:ea typeface="Calibri" charset="0"/>
                <a:cs typeface="Calibri" charset="0"/>
              </a:rPr>
              <a:t>Missing sensors</a:t>
            </a:r>
            <a:endParaRPr lang="en-US" sz="2400" b="1">
              <a:latin typeface="Calibri" charset="0"/>
              <a:ea typeface="Calibri" charset="0"/>
              <a:cs typeface="Calibri" charset="0"/>
            </a:endParaRPr>
          </a:p>
        </p:txBody>
      </p:sp>
      <p:cxnSp>
        <p:nvCxnSpPr>
          <p:cNvPr id="203" name="Straight Connector 202"/>
          <p:cNvCxnSpPr/>
          <p:nvPr/>
        </p:nvCxnSpPr>
        <p:spPr>
          <a:xfrm flipH="1">
            <a:off x="1134269" y="4847851"/>
            <a:ext cx="212709" cy="9743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966739" y="4745448"/>
            <a:ext cx="343754" cy="14534"/>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4274098" y="2027370"/>
            <a:ext cx="1357423" cy="830997"/>
          </a:xfrm>
          <a:prstGeom prst="rect">
            <a:avLst/>
          </a:prstGeom>
          <a:noFill/>
        </p:spPr>
        <p:txBody>
          <a:bodyPr wrap="square" rtlCol="0">
            <a:spAutoFit/>
          </a:bodyPr>
          <a:lstStyle/>
          <a:p>
            <a:pPr algn="ctr"/>
            <a:r>
              <a:rPr lang="en-US" sz="2400" smtClean="0">
                <a:latin typeface="Calibri" charset="0"/>
                <a:ea typeface="Calibri" charset="0"/>
                <a:cs typeface="Calibri" charset="0"/>
              </a:rPr>
              <a:t>Current</a:t>
            </a:r>
          </a:p>
          <a:p>
            <a:pPr algn="ctr"/>
            <a:r>
              <a:rPr lang="en-US" sz="2400">
                <a:latin typeface="Calibri" charset="0"/>
                <a:ea typeface="Calibri" charset="0"/>
                <a:cs typeface="Calibri" charset="0"/>
              </a:rPr>
              <a:t>t</a:t>
            </a:r>
            <a:r>
              <a:rPr lang="en-US" sz="2400" smtClean="0">
                <a:latin typeface="Calibri" charset="0"/>
                <a:ea typeface="Calibri" charset="0"/>
                <a:cs typeface="Calibri" charset="0"/>
              </a:rPr>
              <a:t>ime tick</a:t>
            </a:r>
            <a:endParaRPr lang="en-US" sz="2400">
              <a:latin typeface="Calibri" charset="0"/>
              <a:ea typeface="Calibri" charset="0"/>
              <a:cs typeface="Calibri" charset="0"/>
            </a:endParaRPr>
          </a:p>
        </p:txBody>
      </p:sp>
      <p:sp>
        <p:nvSpPr>
          <p:cNvPr id="206" name="TextBox 205"/>
          <p:cNvSpPr txBox="1"/>
          <p:nvPr/>
        </p:nvSpPr>
        <p:spPr>
          <a:xfrm>
            <a:off x="5401504" y="1715473"/>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sp>
        <p:nvSpPr>
          <p:cNvPr id="207" name="TextBox 206"/>
          <p:cNvSpPr txBox="1"/>
          <p:nvPr/>
        </p:nvSpPr>
        <p:spPr>
          <a:xfrm>
            <a:off x="6974354" y="2157349"/>
            <a:ext cx="1534457" cy="830997"/>
          </a:xfrm>
          <a:prstGeom prst="rect">
            <a:avLst/>
          </a:prstGeom>
          <a:noFill/>
        </p:spPr>
        <p:txBody>
          <a:bodyPr wrap="square" rtlCol="0">
            <a:spAutoFit/>
          </a:bodyPr>
          <a:lstStyle/>
          <a:p>
            <a:pPr algn="ctr"/>
            <a:r>
              <a:rPr lang="en-US" sz="2400" smtClean="0">
                <a:latin typeface="Calibri" charset="0"/>
                <a:ea typeface="Calibri" charset="0"/>
                <a:cs typeface="Calibri" charset="0"/>
              </a:rPr>
              <a:t>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pic>
        <p:nvPicPr>
          <p:cNvPr id="208" name="Picture 20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246054" y="5128078"/>
            <a:ext cx="440515" cy="440515"/>
          </a:xfrm>
          <a:prstGeom prst="rect">
            <a:avLst/>
          </a:prstGeom>
        </p:spPr>
      </p:pic>
      <p:cxnSp>
        <p:nvCxnSpPr>
          <p:cNvPr id="92" name="Straight Connector 91"/>
          <p:cNvCxnSpPr/>
          <p:nvPr/>
        </p:nvCxnSpPr>
        <p:spPr>
          <a:xfrm flipH="1">
            <a:off x="6758704" y="2873855"/>
            <a:ext cx="576584" cy="336063"/>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p:cNvSpPr txBox="1"/>
              <p:nvPr/>
            </p:nvSpPr>
            <p:spPr>
              <a:xfrm>
                <a:off x="5372348"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5372348" y="3120915"/>
                <a:ext cx="1670650" cy="461665"/>
              </a:xfrm>
              <a:prstGeom prst="rect">
                <a:avLst/>
              </a:prstGeom>
              <a:blipFill rotWithShape="0">
                <a:blip r:embed="rId23"/>
                <a:stretch>
                  <a:fillRect l="-365" r="-730"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5372348" y="3685460"/>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𝟐</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48" name="TextBox 147"/>
              <p:cNvSpPr txBox="1">
                <a:spLocks noRot="1" noChangeAspect="1" noMove="1" noResize="1" noEditPoints="1" noAdjustHandles="1" noChangeArrowheads="1" noChangeShapeType="1" noTextEdit="1"/>
              </p:cNvSpPr>
              <p:nvPr/>
            </p:nvSpPr>
            <p:spPr>
              <a:xfrm>
                <a:off x="5372348" y="3685460"/>
                <a:ext cx="1670650" cy="461665"/>
              </a:xfrm>
              <a:prstGeom prst="rect">
                <a:avLst/>
              </a:prstGeom>
              <a:blipFill rotWithShape="0">
                <a:blip r:embed="rId24"/>
                <a:stretch>
                  <a:fillRect l="-365" r="-730" b="-18667"/>
                </a:stretch>
              </a:blipFill>
            </p:spPr>
            <p:txBody>
              <a:bodyPr/>
              <a:lstStyle/>
              <a:p>
                <a:r>
                  <a:rPr lang="en-US">
                    <a:noFill/>
                  </a:rPr>
                  <a:t> </a:t>
                </a:r>
              </a:p>
            </p:txBody>
          </p:sp>
        </mc:Fallback>
      </mc:AlternateContent>
      <p:cxnSp>
        <p:nvCxnSpPr>
          <p:cNvPr id="149" name="Straight Connector 148"/>
          <p:cNvCxnSpPr/>
          <p:nvPr/>
        </p:nvCxnSpPr>
        <p:spPr>
          <a:xfrm>
            <a:off x="6219879" y="3813277"/>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50" name="Oval 149"/>
          <p:cNvSpPr/>
          <p:nvPr/>
        </p:nvSpPr>
        <p:spPr>
          <a:xfrm>
            <a:off x="6128439" y="37218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51" name="TextBox 150"/>
              <p:cNvSpPr txBox="1"/>
              <p:nvPr/>
            </p:nvSpPr>
            <p:spPr>
              <a:xfrm>
                <a:off x="5372347" y="4257825"/>
                <a:ext cx="1854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𝟑</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𝟏𝟎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51" name="TextBox 150"/>
              <p:cNvSpPr txBox="1">
                <a:spLocks noRot="1" noChangeAspect="1" noMove="1" noResize="1" noEditPoints="1" noAdjustHandles="1" noChangeArrowheads="1" noChangeShapeType="1" noTextEdit="1"/>
              </p:cNvSpPr>
              <p:nvPr/>
            </p:nvSpPr>
            <p:spPr>
              <a:xfrm>
                <a:off x="5372347" y="4257825"/>
                <a:ext cx="1854995" cy="461665"/>
              </a:xfrm>
              <a:prstGeom prst="rect">
                <a:avLst/>
              </a:prstGeom>
              <a:blipFill rotWithShape="0">
                <a:blip r:embed="rId25"/>
                <a:stretch>
                  <a:fillRect l="-328" r="-328" b="-17105"/>
                </a:stretch>
              </a:blipFill>
            </p:spPr>
            <p:txBody>
              <a:bodyPr/>
              <a:lstStyle/>
              <a:p>
                <a:r>
                  <a:rPr lang="en-US">
                    <a:noFill/>
                  </a:rPr>
                  <a:t> </a:t>
                </a:r>
              </a:p>
            </p:txBody>
          </p:sp>
        </mc:Fallback>
      </mc:AlternateContent>
      <p:grpSp>
        <p:nvGrpSpPr>
          <p:cNvPr id="152" name="Group 151"/>
          <p:cNvGrpSpPr/>
          <p:nvPr/>
        </p:nvGrpSpPr>
        <p:grpSpPr>
          <a:xfrm>
            <a:off x="6128150" y="4311535"/>
            <a:ext cx="182880" cy="417986"/>
            <a:chOff x="6102993" y="3151354"/>
            <a:chExt cx="182880" cy="417986"/>
          </a:xfrm>
        </p:grpSpPr>
        <p:cxnSp>
          <p:nvCxnSpPr>
            <p:cNvPr id="156" name="Straight Connector 155"/>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mc:AlternateContent xmlns:mc="http://schemas.openxmlformats.org/markup-compatibility/2006" xmlns:a14="http://schemas.microsoft.com/office/drawing/2010/main">
        <mc:Choice Requires="a14">
          <p:sp>
            <p:nvSpPr>
              <p:cNvPr id="158" name="TextBox 157"/>
              <p:cNvSpPr txBox="1"/>
              <p:nvPr/>
            </p:nvSpPr>
            <p:spPr>
              <a:xfrm>
                <a:off x="5378338" y="4835254"/>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libri" charset="0"/>
                          <a:cs typeface="Calibri" charset="0"/>
                        </a:rPr>
                        <m:t>(</m:t>
                      </m:r>
                      <m:r>
                        <a:rPr lang="en-US" sz="2400" b="1" i="1" smtClean="0">
                          <a:latin typeface="Cambria Math" charset="0"/>
                          <a:ea typeface="Calibri" charset="0"/>
                          <a:cs typeface="Calibri" charset="0"/>
                        </a:rPr>
                        <m:t>𝟒</m:t>
                      </m:r>
                      <m:r>
                        <a:rPr lang="en-US" sz="2400" b="1" i="1" smtClean="0">
                          <a:latin typeface="Cambria Math" charset="0"/>
                          <a:ea typeface="Calibri" charset="0"/>
                          <a:cs typeface="Calibri" charset="0"/>
                        </a:rPr>
                        <m:t>,  ,</m:t>
                      </m:r>
                      <m:r>
                        <a:rPr lang="en-US" sz="2400" b="1" i="1" smtClean="0">
                          <a:latin typeface="Cambria Math" charset="0"/>
                          <a:ea typeface="Calibri" charset="0"/>
                          <a:cs typeface="Calibri" charset="0"/>
                        </a:rPr>
                        <m:t>𝟎</m:t>
                      </m:r>
                      <m:r>
                        <a:rPr lang="en-US" sz="2400" b="1" i="1" smtClean="0">
                          <a:latin typeface="Cambria Math" charset="0"/>
                          <a:ea typeface="Calibri" charset="0"/>
                          <a:cs typeface="Calibri" charset="0"/>
                        </a:rPr>
                        <m:t>)</m:t>
                      </m:r>
                    </m:oMath>
                  </m:oMathPara>
                </a14:m>
                <a:endParaRPr lang="en-US" sz="2400" b="1">
                  <a:latin typeface="Calibri" charset="0"/>
                  <a:ea typeface="Calibri" charset="0"/>
                  <a:cs typeface="Calibri" charset="0"/>
                </a:endParaRPr>
              </a:p>
            </p:txBody>
          </p:sp>
        </mc:Choice>
        <mc:Fallback xmlns="">
          <p:sp>
            <p:nvSpPr>
              <p:cNvPr id="158" name="TextBox 157"/>
              <p:cNvSpPr txBox="1">
                <a:spLocks noRot="1" noChangeAspect="1" noMove="1" noResize="1" noEditPoints="1" noAdjustHandles="1" noChangeArrowheads="1" noChangeShapeType="1" noTextEdit="1"/>
              </p:cNvSpPr>
              <p:nvPr/>
            </p:nvSpPr>
            <p:spPr>
              <a:xfrm>
                <a:off x="5378338" y="4835254"/>
                <a:ext cx="1670650" cy="461665"/>
              </a:xfrm>
              <a:prstGeom prst="rect">
                <a:avLst/>
              </a:prstGeom>
              <a:blipFill rotWithShape="0">
                <a:blip r:embed="rId26"/>
                <a:stretch>
                  <a:fillRect l="-365" r="-730"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9336075" y="3120915"/>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charset="0"/>
                          <a:ea typeface="Calibri" charset="0"/>
                          <a:cs typeface="Calibri" charset="0"/>
                        </a:rPr>
                        <m:t>(</m:t>
                      </m:r>
                      <m:r>
                        <a:rPr lang="en-US" sz="2400" b="1" i="1" smtClean="0">
                          <a:solidFill>
                            <a:schemeClr val="tx1"/>
                          </a:solidFill>
                          <a:latin typeface="Cambria Math" charset="0"/>
                          <a:ea typeface="Calibri" charset="0"/>
                          <a:cs typeface="Calibri" charset="0"/>
                        </a:rPr>
                        <m:t>𝟏</m:t>
                      </m:r>
                      <m:r>
                        <a:rPr lang="en-US" sz="2400" b="1" i="1" smtClean="0">
                          <a:solidFill>
                            <a:schemeClr val="tx1"/>
                          </a:solidFill>
                          <a:latin typeface="Cambria Math" charset="0"/>
                          <a:ea typeface="Calibri" charset="0"/>
                          <a:cs typeface="Calibri" charset="0"/>
                        </a:rPr>
                        <m:t>,  ,</m:t>
                      </m:r>
                      <m:r>
                        <a:rPr lang="en-US" sz="2400" b="1" i="1" smtClean="0">
                          <a:solidFill>
                            <a:schemeClr val="tx1"/>
                          </a:solidFill>
                          <a:latin typeface="Cambria Math" charset="0"/>
                          <a:ea typeface="Calibri" charset="0"/>
                          <a:cs typeface="Calibri" charset="0"/>
                        </a:rPr>
                        <m:t>𝟏</m:t>
                      </m:r>
                      <m:r>
                        <a:rPr lang="en-US" sz="2400" b="1" i="1" smtClean="0">
                          <a:solidFill>
                            <a:schemeClr val="tx1"/>
                          </a:solidFill>
                          <a:latin typeface="Cambria Math" charset="0"/>
                          <a:ea typeface="Calibri" charset="0"/>
                          <a:cs typeface="Calibri" charset="0"/>
                        </a:rPr>
                        <m:t>)</m:t>
                      </m:r>
                    </m:oMath>
                  </m:oMathPara>
                </a14:m>
                <a:endParaRPr lang="en-US" sz="2400" b="1">
                  <a:solidFill>
                    <a:schemeClr val="tx1"/>
                  </a:solidFill>
                  <a:latin typeface="Calibri" charset="0"/>
                  <a:ea typeface="Calibri" charset="0"/>
                  <a:cs typeface="Calibri" charset="0"/>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9336075" y="3120915"/>
                <a:ext cx="1670650" cy="461665"/>
              </a:xfrm>
              <a:prstGeom prst="rect">
                <a:avLst/>
              </a:prstGeom>
              <a:blipFill rotWithShape="0">
                <a:blip r:embed="rId27"/>
                <a:stretch>
                  <a:fillRect l="-730" r="-365"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9336075" y="3685460"/>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charset="0"/>
                          <a:ea typeface="Calibri" charset="0"/>
                          <a:cs typeface="Calibri" charset="0"/>
                        </a:rPr>
                        <m:t>(</m:t>
                      </m:r>
                      <m:r>
                        <a:rPr lang="en-US" sz="2400" b="1" i="1" smtClean="0">
                          <a:solidFill>
                            <a:schemeClr val="tx1"/>
                          </a:solidFill>
                          <a:latin typeface="Cambria Math" charset="0"/>
                          <a:ea typeface="Calibri" charset="0"/>
                          <a:cs typeface="Calibri" charset="0"/>
                        </a:rPr>
                        <m:t>𝟐</m:t>
                      </m:r>
                      <m:r>
                        <a:rPr lang="en-US" sz="2400" b="1" i="1" smtClean="0">
                          <a:solidFill>
                            <a:schemeClr val="tx1"/>
                          </a:solidFill>
                          <a:latin typeface="Cambria Math" charset="0"/>
                          <a:ea typeface="Calibri" charset="0"/>
                          <a:cs typeface="Calibri" charset="0"/>
                        </a:rPr>
                        <m:t>,  ,</m:t>
                      </m:r>
                      <m:r>
                        <a:rPr lang="en-US" sz="2400" b="1" i="1" smtClean="0">
                          <a:solidFill>
                            <a:schemeClr val="tx1"/>
                          </a:solidFill>
                          <a:latin typeface="Cambria Math" charset="0"/>
                          <a:ea typeface="Calibri" charset="0"/>
                          <a:cs typeface="Calibri" charset="0"/>
                        </a:rPr>
                        <m:t>𝟏</m:t>
                      </m:r>
                      <m:r>
                        <a:rPr lang="en-US" sz="2400" b="1" i="1" smtClean="0">
                          <a:solidFill>
                            <a:schemeClr val="tx1"/>
                          </a:solidFill>
                          <a:latin typeface="Cambria Math" charset="0"/>
                          <a:ea typeface="Calibri" charset="0"/>
                          <a:cs typeface="Calibri" charset="0"/>
                        </a:rPr>
                        <m:t>)</m:t>
                      </m:r>
                    </m:oMath>
                  </m:oMathPara>
                </a14:m>
                <a:endParaRPr lang="en-US" sz="2400" b="1">
                  <a:solidFill>
                    <a:schemeClr val="tx1"/>
                  </a:solidFill>
                  <a:latin typeface="Calibri" charset="0"/>
                  <a:ea typeface="Calibri" charset="0"/>
                  <a:cs typeface="Calibri" charset="0"/>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9336075" y="3685460"/>
                <a:ext cx="1670650" cy="461665"/>
              </a:xfrm>
              <a:prstGeom prst="rect">
                <a:avLst/>
              </a:prstGeom>
              <a:blipFill rotWithShape="0">
                <a:blip r:embed="rId24"/>
                <a:stretch>
                  <a:fillRect l="-730" r="-365" b="-18667"/>
                </a:stretch>
              </a:blipFill>
            </p:spPr>
            <p:txBody>
              <a:bodyPr/>
              <a:lstStyle/>
              <a:p>
                <a:r>
                  <a:rPr lang="en-US">
                    <a:noFill/>
                  </a:rPr>
                  <a:t> </a:t>
                </a:r>
              </a:p>
            </p:txBody>
          </p:sp>
        </mc:Fallback>
      </mc:AlternateContent>
      <p:cxnSp>
        <p:nvCxnSpPr>
          <p:cNvPr id="165" name="Straight Connector 164"/>
          <p:cNvCxnSpPr/>
          <p:nvPr/>
        </p:nvCxnSpPr>
        <p:spPr>
          <a:xfrm>
            <a:off x="10183606" y="3813277"/>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10092166" y="3721837"/>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mc:AlternateContent xmlns:mc="http://schemas.openxmlformats.org/markup-compatibility/2006" xmlns:a14="http://schemas.microsoft.com/office/drawing/2010/main">
        <mc:Choice Requires="a14">
          <p:sp>
            <p:nvSpPr>
              <p:cNvPr id="167" name="TextBox 166"/>
              <p:cNvSpPr txBox="1"/>
              <p:nvPr/>
            </p:nvSpPr>
            <p:spPr>
              <a:xfrm>
                <a:off x="9336074" y="4257825"/>
                <a:ext cx="18549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charset="0"/>
                          <a:ea typeface="Calibri" charset="0"/>
                          <a:cs typeface="Calibri" charset="0"/>
                        </a:rPr>
                        <m:t>(</m:t>
                      </m:r>
                      <m:r>
                        <a:rPr lang="en-US" sz="2400" b="1" i="1" smtClean="0">
                          <a:solidFill>
                            <a:schemeClr val="tx1"/>
                          </a:solidFill>
                          <a:latin typeface="Cambria Math" charset="0"/>
                          <a:ea typeface="Calibri" charset="0"/>
                          <a:cs typeface="Calibri" charset="0"/>
                        </a:rPr>
                        <m:t>𝟑</m:t>
                      </m:r>
                      <m:r>
                        <a:rPr lang="en-US" sz="2400" b="1" i="1" smtClean="0">
                          <a:solidFill>
                            <a:schemeClr val="tx1"/>
                          </a:solidFill>
                          <a:latin typeface="Cambria Math" charset="0"/>
                          <a:ea typeface="Calibri" charset="0"/>
                          <a:cs typeface="Calibri" charset="0"/>
                        </a:rPr>
                        <m:t>,  ,</m:t>
                      </m:r>
                      <m:r>
                        <a:rPr lang="en-US" sz="2400" b="1" i="1" smtClean="0">
                          <a:solidFill>
                            <a:schemeClr val="tx1"/>
                          </a:solidFill>
                          <a:latin typeface="Cambria Math" charset="0"/>
                          <a:ea typeface="Calibri" charset="0"/>
                          <a:cs typeface="Calibri" charset="0"/>
                        </a:rPr>
                        <m:t>𝟏𝟎</m:t>
                      </m:r>
                      <m:r>
                        <a:rPr lang="en-US" sz="2400" b="1" i="1" smtClean="0">
                          <a:solidFill>
                            <a:schemeClr val="tx1"/>
                          </a:solidFill>
                          <a:latin typeface="Cambria Math" charset="0"/>
                          <a:ea typeface="Calibri" charset="0"/>
                          <a:cs typeface="Calibri" charset="0"/>
                        </a:rPr>
                        <m:t>)</m:t>
                      </m:r>
                    </m:oMath>
                  </m:oMathPara>
                </a14:m>
                <a:endParaRPr lang="en-US" sz="2400" b="1">
                  <a:solidFill>
                    <a:schemeClr val="tx1"/>
                  </a:solidFill>
                  <a:latin typeface="Calibri" charset="0"/>
                  <a:ea typeface="Calibri" charset="0"/>
                  <a:cs typeface="Calibri" charset="0"/>
                </a:endParaRPr>
              </a:p>
            </p:txBody>
          </p:sp>
        </mc:Choice>
        <mc:Fallback xmlns="">
          <p:sp>
            <p:nvSpPr>
              <p:cNvPr id="167" name="TextBox 166"/>
              <p:cNvSpPr txBox="1">
                <a:spLocks noRot="1" noChangeAspect="1" noMove="1" noResize="1" noEditPoints="1" noAdjustHandles="1" noChangeArrowheads="1" noChangeShapeType="1" noTextEdit="1"/>
              </p:cNvSpPr>
              <p:nvPr/>
            </p:nvSpPr>
            <p:spPr>
              <a:xfrm>
                <a:off x="9336074" y="4257825"/>
                <a:ext cx="1854995" cy="461665"/>
              </a:xfrm>
              <a:prstGeom prst="rect">
                <a:avLst/>
              </a:prstGeom>
              <a:blipFill rotWithShape="0">
                <a:blip r:embed="rId25"/>
                <a:stretch>
                  <a:fillRect l="-658" r="-329" b="-17105"/>
                </a:stretch>
              </a:blipFill>
            </p:spPr>
            <p:txBody>
              <a:bodyPr/>
              <a:lstStyle/>
              <a:p>
                <a:r>
                  <a:rPr lang="en-US">
                    <a:noFill/>
                  </a:rPr>
                  <a:t> </a:t>
                </a:r>
              </a:p>
            </p:txBody>
          </p:sp>
        </mc:Fallback>
      </mc:AlternateContent>
      <p:grpSp>
        <p:nvGrpSpPr>
          <p:cNvPr id="168" name="Group 167"/>
          <p:cNvGrpSpPr/>
          <p:nvPr/>
        </p:nvGrpSpPr>
        <p:grpSpPr>
          <a:xfrm>
            <a:off x="10091877" y="4311535"/>
            <a:ext cx="182880" cy="417986"/>
            <a:chOff x="6102993" y="3151354"/>
            <a:chExt cx="182880" cy="417986"/>
          </a:xfrm>
        </p:grpSpPr>
        <p:cxnSp>
          <p:nvCxnSpPr>
            <p:cNvPr id="169" name="Straight Connector 168"/>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mc:AlternateContent xmlns:mc="http://schemas.openxmlformats.org/markup-compatibility/2006" xmlns:a14="http://schemas.microsoft.com/office/drawing/2010/main">
        <mc:Choice Requires="a14">
          <p:sp>
            <p:nvSpPr>
              <p:cNvPr id="171" name="TextBox 170"/>
              <p:cNvSpPr txBox="1"/>
              <p:nvPr/>
            </p:nvSpPr>
            <p:spPr>
              <a:xfrm>
                <a:off x="9342065" y="4835254"/>
                <a:ext cx="167065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charset="0"/>
                          <a:ea typeface="Calibri" charset="0"/>
                          <a:cs typeface="Calibri" charset="0"/>
                        </a:rPr>
                        <m:t>(</m:t>
                      </m:r>
                      <m:r>
                        <a:rPr lang="en-US" sz="2400" b="1" i="1" smtClean="0">
                          <a:solidFill>
                            <a:schemeClr val="tx1"/>
                          </a:solidFill>
                          <a:latin typeface="Cambria Math" charset="0"/>
                          <a:ea typeface="Calibri" charset="0"/>
                          <a:cs typeface="Calibri" charset="0"/>
                        </a:rPr>
                        <m:t>𝟒</m:t>
                      </m:r>
                      <m:r>
                        <a:rPr lang="en-US" sz="2400" b="1" i="1" smtClean="0">
                          <a:solidFill>
                            <a:schemeClr val="tx1"/>
                          </a:solidFill>
                          <a:latin typeface="Cambria Math" charset="0"/>
                          <a:ea typeface="Calibri" charset="0"/>
                          <a:cs typeface="Calibri" charset="0"/>
                        </a:rPr>
                        <m:t>,  ,</m:t>
                      </m:r>
                      <m:r>
                        <a:rPr lang="en-US" sz="2400" b="1" i="1" smtClean="0">
                          <a:solidFill>
                            <a:schemeClr val="tx1"/>
                          </a:solidFill>
                          <a:latin typeface="Cambria Math" charset="0"/>
                          <a:ea typeface="Calibri" charset="0"/>
                          <a:cs typeface="Calibri" charset="0"/>
                        </a:rPr>
                        <m:t>𝟎</m:t>
                      </m:r>
                      <m:r>
                        <a:rPr lang="en-US" sz="2400" b="1" i="1" smtClean="0">
                          <a:solidFill>
                            <a:schemeClr val="tx1"/>
                          </a:solidFill>
                          <a:latin typeface="Cambria Math" charset="0"/>
                          <a:ea typeface="Calibri" charset="0"/>
                          <a:cs typeface="Calibri" charset="0"/>
                        </a:rPr>
                        <m:t>)</m:t>
                      </m:r>
                    </m:oMath>
                  </m:oMathPara>
                </a14:m>
                <a:endParaRPr lang="en-US" sz="2400" b="1">
                  <a:solidFill>
                    <a:schemeClr val="tx1"/>
                  </a:solidFill>
                  <a:latin typeface="Calibri" charset="0"/>
                  <a:ea typeface="Calibri" charset="0"/>
                  <a:cs typeface="Calibri" charset="0"/>
                </a:endParaRPr>
              </a:p>
            </p:txBody>
          </p:sp>
        </mc:Choice>
        <mc:Fallback xmlns="">
          <p:sp>
            <p:nvSpPr>
              <p:cNvPr id="171" name="TextBox 170"/>
              <p:cNvSpPr txBox="1">
                <a:spLocks noRot="1" noChangeAspect="1" noMove="1" noResize="1" noEditPoints="1" noAdjustHandles="1" noChangeArrowheads="1" noChangeShapeType="1" noTextEdit="1"/>
              </p:cNvSpPr>
              <p:nvPr/>
            </p:nvSpPr>
            <p:spPr>
              <a:xfrm>
                <a:off x="9342065" y="4835254"/>
                <a:ext cx="1670650" cy="461665"/>
              </a:xfrm>
              <a:prstGeom prst="rect">
                <a:avLst/>
              </a:prstGeom>
              <a:blipFill rotWithShape="0">
                <a:blip r:embed="rId26"/>
                <a:stretch>
                  <a:fillRect l="-364" r="-364" b="-17105"/>
                </a:stretch>
              </a:blipFill>
            </p:spPr>
            <p:txBody>
              <a:bodyPr/>
              <a:lstStyle/>
              <a:p>
                <a:r>
                  <a:rPr lang="en-US">
                    <a:noFill/>
                  </a:rPr>
                  <a:t> </a:t>
                </a:r>
              </a:p>
            </p:txBody>
          </p:sp>
        </mc:Fallback>
      </mc:AlternateContent>
      <p:sp>
        <p:nvSpPr>
          <p:cNvPr id="4" name="Rectangle 3"/>
          <p:cNvSpPr/>
          <p:nvPr/>
        </p:nvSpPr>
        <p:spPr>
          <a:xfrm>
            <a:off x="9436207" y="3120915"/>
            <a:ext cx="1570518" cy="112462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9362032" y="4766384"/>
            <a:ext cx="1570518" cy="62835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211" name="Oval 210"/>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212" name="Oval 211"/>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213" name="Oval 212"/>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214" name="Oval 213"/>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nvGrpSpPr>
          <p:cNvPr id="5" name="Group 4"/>
          <p:cNvGrpSpPr/>
          <p:nvPr/>
        </p:nvGrpSpPr>
        <p:grpSpPr>
          <a:xfrm>
            <a:off x="6006009" y="3263628"/>
            <a:ext cx="388461" cy="277207"/>
            <a:chOff x="6006009" y="3263628"/>
            <a:chExt cx="388461" cy="277207"/>
          </a:xfrm>
        </p:grpSpPr>
        <p:cxnSp>
          <p:nvCxnSpPr>
            <p:cNvPr id="84" name="Straight Connector 83"/>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grpSp>
        <p:nvGrpSpPr>
          <p:cNvPr id="88" name="Group 87"/>
          <p:cNvGrpSpPr/>
          <p:nvPr/>
        </p:nvGrpSpPr>
        <p:grpSpPr>
          <a:xfrm>
            <a:off x="6006009" y="4939547"/>
            <a:ext cx="388461" cy="277207"/>
            <a:chOff x="6006009" y="3263628"/>
            <a:chExt cx="388461" cy="277207"/>
          </a:xfrm>
        </p:grpSpPr>
        <p:cxnSp>
          <p:nvCxnSpPr>
            <p:cNvPr id="89" name="Straight Connector 88"/>
            <p:cNvCxnSpPr/>
            <p:nvPr/>
          </p:nvCxnSpPr>
          <p:spPr>
            <a:xfrm>
              <a:off x="6006009" y="3263628"/>
              <a:ext cx="297021" cy="194865"/>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6211590" y="33579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spTree>
    <p:extLst>
      <p:ext uri="{BB962C8B-B14F-4D97-AF65-F5344CB8AC3E}">
        <p14:creationId xmlns:p14="http://schemas.microsoft.com/office/powerpoint/2010/main" val="19567034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608937" y="2352135"/>
            <a:ext cx="4913345" cy="553234"/>
            <a:chOff x="932819" y="3662728"/>
            <a:chExt cx="4913345" cy="553234"/>
          </a:xfrm>
        </p:grpSpPr>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T2. Detecting </a:t>
              </a:r>
              <a:r>
                <a:rPr lang="en-US" b="1"/>
                <a:t>Ratings Fraud</a:t>
              </a:r>
            </a:p>
          </p:txBody>
        </p:sp>
      </p:grpSp>
      <p:grpSp>
        <p:nvGrpSpPr>
          <p:cNvPr id="26" name="Group 25"/>
          <p:cNvGrpSpPr/>
          <p:nvPr/>
        </p:nvGrpSpPr>
        <p:grpSpPr>
          <a:xfrm>
            <a:off x="569155" y="3017663"/>
            <a:ext cx="7914445" cy="730248"/>
            <a:chOff x="893037" y="4167836"/>
            <a:chExt cx="7914445" cy="730248"/>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457116" cy="73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T3. Detecting Anomalous Dynamic Subgraphs</a:t>
              </a:r>
            </a:p>
          </p:txBody>
        </p:sp>
      </p:grpSp>
      <p:sp>
        <p:nvSpPr>
          <p:cNvPr id="34" name="TextBox 33"/>
          <p:cNvSpPr txBox="1"/>
          <p:nvPr/>
        </p:nvSpPr>
        <p:spPr>
          <a:xfrm>
            <a:off x="1026484" y="3585901"/>
            <a:ext cx="3401187"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b="1">
                <a:solidFill>
                  <a:srgbClr val="FF0000"/>
                </a:solidFill>
              </a:rPr>
              <a:t>Method (Overview)</a:t>
            </a:r>
            <a:endParaRPr lang="en-US" sz="2800" b="1" smtClean="0">
              <a:solidFill>
                <a:srgbClr val="FF0000"/>
              </a:solidFill>
            </a:endParaRPr>
          </a:p>
          <a:p>
            <a:pPr marL="285750" indent="-285750">
              <a:buFont typeface="Arial" charset="0"/>
              <a:buChar char="•"/>
            </a:pPr>
            <a:r>
              <a:rPr lang="en-US" sz="2800"/>
              <a:t>Theoretical Results</a:t>
            </a:r>
          </a:p>
          <a:p>
            <a:pPr marL="285750" indent="-285750">
              <a:buFont typeface="Arial" charset="0"/>
              <a:buChar char="•"/>
            </a:pPr>
            <a:r>
              <a:rPr lang="en-US" sz="2800" smtClean="0"/>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1" name="Straight Connector 2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40" name="Group 39"/>
          <p:cNvGrpSpPr/>
          <p:nvPr/>
        </p:nvGrpSpPr>
        <p:grpSpPr>
          <a:xfrm>
            <a:off x="540795" y="1681747"/>
            <a:ext cx="6859037" cy="451430"/>
            <a:chOff x="826697" y="3157620"/>
            <a:chExt cx="6859037" cy="451430"/>
          </a:xfrm>
        </p:grpSpPr>
        <p:sp>
          <p:nvSpPr>
            <p:cNvPr id="41" name="Content Placeholder 2"/>
            <p:cNvSpPr txBox="1">
              <a:spLocks/>
            </p:cNvSpPr>
            <p:nvPr/>
          </p:nvSpPr>
          <p:spPr>
            <a:xfrm>
              <a:off x="1282598" y="3157620"/>
              <a:ext cx="6403136" cy="451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T1. Detecting Camouflaged Link Fraud</a:t>
              </a:r>
            </a:p>
          </p:txBody>
        </p:sp>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6697" y="3172446"/>
              <a:ext cx="436604" cy="436604"/>
            </a:xfrm>
            <a:prstGeom prst="rect">
              <a:avLst/>
            </a:prstGeom>
          </p:spPr>
        </p:pic>
      </p:grpSp>
      <p:pic>
        <p:nvPicPr>
          <p:cNvPr id="32" name="Picture 3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2775" y="1186777"/>
            <a:ext cx="4569225" cy="1634571"/>
          </a:xfrm>
          <a:prstGeom prst="rect">
            <a:avLst/>
          </a:prstGeom>
        </p:spPr>
      </p:pic>
    </p:spTree>
    <p:extLst>
      <p:ext uri="{BB962C8B-B14F-4D97-AF65-F5344CB8AC3E}">
        <p14:creationId xmlns:p14="http://schemas.microsoft.com/office/powerpoint/2010/main" val="13523327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Intuition: Change Scoring</a:t>
            </a:r>
            <a:endParaRPr lang="en-US"/>
          </a:p>
        </p:txBody>
      </p:sp>
      <p:cxnSp>
        <p:nvCxnSpPr>
          <p:cNvPr id="86" name="Straight Connector 85"/>
          <p:cNvCxnSpPr/>
          <p:nvPr/>
        </p:nvCxnSpPr>
        <p:spPr>
          <a:xfrm>
            <a:off x="8069722" y="3187466"/>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p:cxnSp>
        <p:nvCxnSpPr>
          <p:cNvPr id="164" name="Straight Connector 163"/>
          <p:cNvCxnSpPr/>
          <p:nvPr/>
        </p:nvCxnSpPr>
        <p:spPr>
          <a:xfrm>
            <a:off x="3829449" y="3187466"/>
            <a:ext cx="1246034"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3111029" y="3315547"/>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1a. Sensor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sp>
        <p:nvSpPr>
          <p:cNvPr id="185" name="TextBox 184"/>
          <p:cNvSpPr txBox="1"/>
          <p:nvPr/>
        </p:nvSpPr>
        <p:spPr>
          <a:xfrm>
            <a:off x="7453400" y="3347631"/>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1b. Group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sp>
        <p:nvSpPr>
          <p:cNvPr id="27" name="Left Brace 26"/>
          <p:cNvSpPr/>
          <p:nvPr/>
        </p:nvSpPr>
        <p:spPr>
          <a:xfrm rot="16200000">
            <a:off x="8466744" y="1627542"/>
            <a:ext cx="265552" cy="69134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Calibri" charset="0"/>
              <a:ea typeface="Calibri" charset="0"/>
              <a:cs typeface="Calibri" charset="0"/>
            </a:endParaRPr>
          </a:p>
        </p:txBody>
      </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90" name="Picture 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91" name="Straight Connector 9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95"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88" name="Oval 87"/>
          <p:cNvSpPr/>
          <p:nvPr/>
        </p:nvSpPr>
        <p:spPr>
          <a:xfrm>
            <a:off x="2361480" y="266342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98" name="Oval 97"/>
          <p:cNvSpPr/>
          <p:nvPr/>
        </p:nvSpPr>
        <p:spPr>
          <a:xfrm>
            <a:off x="2357269" y="383191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0" name="Oval 99"/>
          <p:cNvSpPr/>
          <p:nvPr/>
        </p:nvSpPr>
        <p:spPr>
          <a:xfrm>
            <a:off x="2288689" y="569678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09" name="Picture 10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10" name="Picture 10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11" name="Picture 1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grpSp>
        <p:nvGrpSpPr>
          <p:cNvPr id="112" name="Group 111"/>
          <p:cNvGrpSpPr/>
          <p:nvPr/>
        </p:nvGrpSpPr>
        <p:grpSpPr>
          <a:xfrm>
            <a:off x="2121248" y="2057909"/>
            <a:ext cx="638181" cy="572381"/>
            <a:chOff x="1137325" y="2332458"/>
            <a:chExt cx="638181" cy="572381"/>
          </a:xfrm>
        </p:grpSpPr>
        <p:sp>
          <p:nvSpPr>
            <p:cNvPr id="113" name="TextBox 112"/>
            <p:cNvSpPr txBox="1"/>
            <p:nvPr/>
          </p:nvSpPr>
          <p:spPr>
            <a:xfrm>
              <a:off x="1137325" y="2332458"/>
              <a:ext cx="638181" cy="461665"/>
            </a:xfrm>
            <a:prstGeom prst="rect">
              <a:avLst/>
            </a:prstGeom>
            <a:noFill/>
          </p:spPr>
          <p:txBody>
            <a:bodyPr wrap="square" rtlCol="0">
              <a:spAutoFit/>
            </a:bodyPr>
            <a:lstStyle/>
            <a:p>
              <a:pPr algn="ctr"/>
              <a:r>
                <a:rPr lang="en-US" sz="2400" b="1" i="1">
                  <a:solidFill>
                    <a:srgbClr val="00B050"/>
                  </a:solidFill>
                  <a:latin typeface="Calibri" charset="0"/>
                  <a:ea typeface="Calibri" charset="0"/>
                  <a:cs typeface="Calibri" charset="0"/>
                </a:rPr>
                <a:t>t</a:t>
              </a:r>
              <a:r>
                <a:rPr lang="en-US" sz="2400" b="1" i="1" smtClean="0">
                  <a:solidFill>
                    <a:srgbClr val="00B050"/>
                  </a:solidFill>
                  <a:latin typeface="Calibri" charset="0"/>
                  <a:ea typeface="Calibri" charset="0"/>
                  <a:cs typeface="Calibri" charset="0"/>
                </a:rPr>
                <a:t>=3</a:t>
              </a:r>
              <a:endParaRPr lang="en-US" sz="2400" b="1" i="1">
                <a:solidFill>
                  <a:srgbClr val="00B050"/>
                </a:solidFill>
                <a:latin typeface="Calibri" charset="0"/>
                <a:ea typeface="Calibri" charset="0"/>
                <a:cs typeface="Calibri" charset="0"/>
              </a:endParaRPr>
            </a:p>
          </p:txBody>
        </p:sp>
        <p:cxnSp>
          <p:nvCxnSpPr>
            <p:cNvPr id="114" name="Straight Connector 113"/>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995703" y="2997823"/>
            <a:ext cx="314790" cy="314790"/>
            <a:chOff x="4342538" y="5246557"/>
            <a:chExt cx="314790" cy="314790"/>
          </a:xfrm>
        </p:grpSpPr>
        <p:sp>
          <p:nvSpPr>
            <p:cNvPr id="125" name="Oval 124"/>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6" name="Picture 1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27" name="Group 126"/>
          <p:cNvGrpSpPr/>
          <p:nvPr/>
        </p:nvGrpSpPr>
        <p:grpSpPr>
          <a:xfrm>
            <a:off x="1044874" y="3478440"/>
            <a:ext cx="314790" cy="314790"/>
            <a:chOff x="4342538" y="5246557"/>
            <a:chExt cx="314790" cy="314790"/>
          </a:xfrm>
        </p:grpSpPr>
        <p:sp>
          <p:nvSpPr>
            <p:cNvPr id="128" name="Oval 127"/>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9" name="Picture 12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0" name="Straight Connector 129"/>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2" name="Group 131"/>
          <p:cNvGrpSpPr/>
          <p:nvPr/>
        </p:nvGrpSpPr>
        <p:grpSpPr>
          <a:xfrm>
            <a:off x="995702" y="5533684"/>
            <a:ext cx="314790" cy="314790"/>
            <a:chOff x="4342538" y="5246557"/>
            <a:chExt cx="314790" cy="314790"/>
          </a:xfrm>
        </p:grpSpPr>
        <p:sp>
          <p:nvSpPr>
            <p:cNvPr id="133" name="Oval 132"/>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4" name="Picture 13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5" name="Straight Connector 134"/>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38479" y="2578902"/>
            <a:ext cx="513474" cy="461665"/>
          </a:xfrm>
          <a:prstGeom prst="rect">
            <a:avLst/>
          </a:prstGeom>
          <a:noFill/>
        </p:spPr>
        <p:txBody>
          <a:bodyPr wrap="none" rtlCol="0">
            <a:spAutoFit/>
          </a:bodyPr>
          <a:lstStyle/>
          <a:p>
            <a:r>
              <a:rPr lang="en-US" sz="2400" b="1">
                <a:latin typeface="Calibri" charset="0"/>
                <a:ea typeface="Calibri" charset="0"/>
                <a:cs typeface="Calibri" charset="0"/>
              </a:rPr>
              <a:t>PA</a:t>
            </a:r>
          </a:p>
        </p:txBody>
      </p:sp>
      <p:sp>
        <p:nvSpPr>
          <p:cNvPr id="163" name="TextBox 162"/>
          <p:cNvSpPr txBox="1"/>
          <p:nvPr/>
        </p:nvSpPr>
        <p:spPr>
          <a:xfrm>
            <a:off x="963024" y="3741422"/>
            <a:ext cx="966611" cy="461665"/>
          </a:xfrm>
          <a:prstGeom prst="rect">
            <a:avLst/>
          </a:prstGeom>
          <a:noFill/>
        </p:spPr>
        <p:txBody>
          <a:bodyPr wrap="none" rtlCol="0">
            <a:spAutoFit/>
          </a:bodyPr>
          <a:lstStyle/>
          <a:p>
            <a:r>
              <a:rPr lang="en-US" sz="2400" b="1">
                <a:latin typeface="Calibri" charset="0"/>
                <a:ea typeface="Calibri" charset="0"/>
                <a:cs typeface="Calibri" charset="0"/>
              </a:rPr>
              <a:t>PA-NY</a:t>
            </a:r>
          </a:p>
        </p:txBody>
      </p:sp>
      <p:sp>
        <p:nvSpPr>
          <p:cNvPr id="166" name="TextBox 165"/>
          <p:cNvSpPr txBox="1"/>
          <p:nvPr/>
        </p:nvSpPr>
        <p:spPr>
          <a:xfrm>
            <a:off x="900163" y="5826116"/>
            <a:ext cx="534121" cy="461665"/>
          </a:xfrm>
          <a:prstGeom prst="rect">
            <a:avLst/>
          </a:prstGeom>
          <a:noFill/>
        </p:spPr>
        <p:txBody>
          <a:bodyPr wrap="none" rtlCol="0">
            <a:spAutoFit/>
          </a:bodyPr>
          <a:lstStyle/>
          <a:p>
            <a:r>
              <a:rPr lang="en-US" sz="2400" b="1" smtClean="0">
                <a:latin typeface="Calibri" charset="0"/>
                <a:ea typeface="Calibri" charset="0"/>
                <a:cs typeface="Calibri" charset="0"/>
              </a:rPr>
              <a:t>CA</a:t>
            </a:r>
            <a:endParaRPr lang="en-US" sz="2400" b="1">
              <a:latin typeface="Calibri" charset="0"/>
              <a:ea typeface="Calibri" charset="0"/>
              <a:cs typeface="Calibri" charset="0"/>
            </a:endParaRPr>
          </a:p>
        </p:txBody>
      </p:sp>
      <p:grpSp>
        <p:nvGrpSpPr>
          <p:cNvPr id="6" name="Group 5"/>
          <p:cNvGrpSpPr/>
          <p:nvPr/>
        </p:nvGrpSpPr>
        <p:grpSpPr>
          <a:xfrm>
            <a:off x="5159013" y="1834600"/>
            <a:ext cx="2966112" cy="3080873"/>
            <a:chOff x="5030676" y="1659357"/>
            <a:chExt cx="2966112" cy="3080873"/>
          </a:xfrm>
        </p:grpSpPr>
        <p:sp>
          <p:nvSpPr>
            <p:cNvPr id="5" name="Rectangle 4"/>
            <p:cNvSpPr/>
            <p:nvPr/>
          </p:nvSpPr>
          <p:spPr>
            <a:xfrm>
              <a:off x="5030676" y="1659357"/>
              <a:ext cx="2829956" cy="30808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4" name="TextBox 3"/>
            <p:cNvSpPr txBox="1"/>
            <p:nvPr/>
          </p:nvSpPr>
          <p:spPr>
            <a:xfrm>
              <a:off x="5045040" y="1693242"/>
              <a:ext cx="2951748" cy="3046988"/>
            </a:xfrm>
            <a:prstGeom prst="rect">
              <a:avLst/>
            </a:prstGeom>
            <a:noFill/>
          </p:spPr>
          <p:txBody>
            <a:bodyPr wrap="square" rtlCol="0">
              <a:spAutoFit/>
            </a:bodyPr>
            <a:lstStyle/>
            <a:p>
              <a:r>
                <a:rPr lang="en-US" sz="2400" i="1" smtClean="0">
                  <a:solidFill>
                    <a:schemeClr val="accent6">
                      <a:lumMod val="75000"/>
                    </a:schemeClr>
                  </a:solidFill>
                  <a:latin typeface="Calibri" charset="0"/>
                  <a:ea typeface="Calibri" charset="0"/>
                  <a:cs typeface="Calibri" charset="0"/>
                </a:rPr>
                <a:t>• </a:t>
              </a:r>
              <a:r>
                <a:rPr lang="en-US" sz="2400" i="1" smtClean="0">
                  <a:latin typeface="Calibri" charset="0"/>
                  <a:ea typeface="Calibri" charset="0"/>
                  <a:cs typeface="Calibri" charset="0"/>
                </a:rPr>
                <a:t>“</a:t>
              </a:r>
              <a:r>
                <a:rPr lang="en-US" sz="2400" b="1" i="1" smtClean="0">
                  <a:latin typeface="Calibri" charset="0"/>
                  <a:ea typeface="Calibri" charset="0"/>
                  <a:cs typeface="Calibri" charset="0"/>
                </a:rPr>
                <a:t>PA</a:t>
              </a:r>
              <a:r>
                <a:rPr lang="en-US" sz="2400" i="1" smtClean="0">
                  <a:latin typeface="Calibri" charset="0"/>
                  <a:ea typeface="Calibri" charset="0"/>
                  <a:cs typeface="Calibri" charset="0"/>
                </a:rPr>
                <a:t>: sudden change at time 3”</a:t>
              </a:r>
            </a:p>
            <a:p>
              <a:endParaRPr lang="en-US" sz="2400" i="1">
                <a:latin typeface="Calibri" charset="0"/>
                <a:ea typeface="Calibri" charset="0"/>
                <a:cs typeface="Calibri" charset="0"/>
              </a:endParaRPr>
            </a:p>
            <a:p>
              <a:r>
                <a:rPr lang="en-US" sz="2400" i="1" smtClean="0">
                  <a:solidFill>
                    <a:schemeClr val="accent6">
                      <a:lumMod val="75000"/>
                    </a:schemeClr>
                  </a:solidFill>
                  <a:latin typeface="Calibri" charset="0"/>
                  <a:ea typeface="Calibri" charset="0"/>
                  <a:cs typeface="Calibri" charset="0"/>
                </a:rPr>
                <a:t>• </a:t>
              </a:r>
              <a:r>
                <a:rPr lang="en-US" sz="2400" i="1" smtClean="0">
                  <a:latin typeface="Calibri" charset="0"/>
                  <a:ea typeface="Calibri" charset="0"/>
                  <a:cs typeface="Calibri" charset="0"/>
                </a:rPr>
                <a:t>“</a:t>
              </a:r>
              <a:r>
                <a:rPr lang="en-US" sz="2400" b="1" i="1">
                  <a:latin typeface="Calibri" charset="0"/>
                  <a:ea typeface="Calibri" charset="0"/>
                  <a:cs typeface="Calibri" charset="0"/>
                </a:rPr>
                <a:t>PA-NY</a:t>
              </a:r>
              <a:r>
                <a:rPr lang="en-US" sz="2400" i="1" smtClean="0">
                  <a:latin typeface="Calibri" charset="0"/>
                  <a:ea typeface="Calibri" charset="0"/>
                  <a:cs typeface="Calibri" charset="0"/>
                </a:rPr>
                <a:t>: </a:t>
              </a:r>
              <a:r>
                <a:rPr lang="en-US" sz="2400" i="1">
                  <a:latin typeface="Calibri" charset="0"/>
                  <a:ea typeface="Calibri" charset="0"/>
                  <a:cs typeface="Calibri" charset="0"/>
                </a:rPr>
                <a:t>sudden change at time 3” </a:t>
              </a:r>
              <a:r>
                <a:rPr lang="en-US" sz="2400" i="1" smtClean="0">
                  <a:latin typeface="Calibri" charset="0"/>
                  <a:ea typeface="Calibri" charset="0"/>
                  <a:cs typeface="Calibri" charset="0"/>
                </a:rPr>
                <a:t/>
              </a:r>
              <a:br>
                <a:rPr lang="en-US" sz="2400" i="1" smtClean="0">
                  <a:latin typeface="Calibri" charset="0"/>
                  <a:ea typeface="Calibri" charset="0"/>
                  <a:cs typeface="Calibri" charset="0"/>
                </a:rPr>
              </a:br>
              <a:endParaRPr lang="en-US" sz="2400" i="1" smtClean="0">
                <a:latin typeface="Calibri" charset="0"/>
                <a:ea typeface="Calibri" charset="0"/>
                <a:cs typeface="Calibri" charset="0"/>
              </a:endParaRPr>
            </a:p>
            <a:p>
              <a:r>
                <a:rPr lang="en-US" sz="2400" i="1" smtClean="0">
                  <a:solidFill>
                    <a:schemeClr val="accent6">
                      <a:lumMod val="75000"/>
                    </a:schemeClr>
                  </a:solidFill>
                  <a:latin typeface="Calibri" charset="0"/>
                  <a:ea typeface="Calibri" charset="0"/>
                  <a:cs typeface="Calibri" charset="0"/>
                </a:rPr>
                <a:t>• </a:t>
              </a:r>
              <a:r>
                <a:rPr lang="en-US" sz="2400" i="1" smtClean="0">
                  <a:latin typeface="Calibri" charset="0"/>
                  <a:ea typeface="Calibri" charset="0"/>
                  <a:cs typeface="Calibri" charset="0"/>
                </a:rPr>
                <a:t>“</a:t>
              </a:r>
              <a:r>
                <a:rPr lang="en-US" sz="2400" b="1" i="1" smtClean="0">
                  <a:latin typeface="Calibri" charset="0"/>
                  <a:ea typeface="Calibri" charset="0"/>
                  <a:cs typeface="Calibri" charset="0"/>
                </a:rPr>
                <a:t>CA</a:t>
              </a:r>
              <a:r>
                <a:rPr lang="en-US" sz="2400" i="1" smtClean="0">
                  <a:latin typeface="Calibri" charset="0"/>
                  <a:ea typeface="Calibri" charset="0"/>
                  <a:cs typeface="Calibri" charset="0"/>
                </a:rPr>
                <a:t>: no sudden changes”</a:t>
              </a:r>
              <a:endParaRPr lang="en-US" sz="2400" i="1">
                <a:latin typeface="Calibri" charset="0"/>
                <a:ea typeface="Calibri" charset="0"/>
                <a:cs typeface="Calibri" charset="0"/>
              </a:endParaRPr>
            </a:p>
          </p:txBody>
        </p:sp>
      </p:grpSp>
      <p:grpSp>
        <p:nvGrpSpPr>
          <p:cNvPr id="171" name="Group 170"/>
          <p:cNvGrpSpPr/>
          <p:nvPr/>
        </p:nvGrpSpPr>
        <p:grpSpPr>
          <a:xfrm>
            <a:off x="9564490" y="1834600"/>
            <a:ext cx="2491740" cy="3080873"/>
            <a:chOff x="5030676" y="1659357"/>
            <a:chExt cx="2966112" cy="3080873"/>
          </a:xfrm>
        </p:grpSpPr>
        <p:sp>
          <p:nvSpPr>
            <p:cNvPr id="172" name="Rectangle 171"/>
            <p:cNvSpPr/>
            <p:nvPr/>
          </p:nvSpPr>
          <p:spPr>
            <a:xfrm>
              <a:off x="5030676" y="1659357"/>
              <a:ext cx="2829957" cy="30808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73" name="TextBox 172"/>
            <p:cNvSpPr txBox="1"/>
            <p:nvPr/>
          </p:nvSpPr>
          <p:spPr>
            <a:xfrm>
              <a:off x="5045040" y="1693242"/>
              <a:ext cx="2951748" cy="2308324"/>
            </a:xfrm>
            <a:prstGeom prst="rect">
              <a:avLst/>
            </a:prstGeom>
            <a:noFill/>
          </p:spPr>
          <p:txBody>
            <a:bodyPr wrap="square" rtlCol="0">
              <a:spAutoFit/>
            </a:bodyPr>
            <a:lstStyle/>
            <a:p>
              <a:endParaRPr lang="en-US" sz="2400" i="1" smtClean="0">
                <a:solidFill>
                  <a:schemeClr val="accent6">
                    <a:lumMod val="75000"/>
                  </a:schemeClr>
                </a:solidFill>
                <a:latin typeface="Calibri" charset="0"/>
                <a:ea typeface="Calibri" charset="0"/>
                <a:cs typeface="Calibri" charset="0"/>
              </a:endParaRPr>
            </a:p>
            <a:p>
              <a:endParaRPr lang="en-US" sz="2400" i="1" smtClean="0">
                <a:solidFill>
                  <a:schemeClr val="accent6">
                    <a:lumMod val="75000"/>
                  </a:schemeClr>
                </a:solidFill>
                <a:latin typeface="Calibri" charset="0"/>
                <a:ea typeface="Calibri" charset="0"/>
                <a:cs typeface="Calibri" charset="0"/>
              </a:endParaRPr>
            </a:p>
            <a:p>
              <a:endParaRPr lang="en-US" sz="2400" i="1">
                <a:solidFill>
                  <a:schemeClr val="accent6">
                    <a:lumMod val="75000"/>
                  </a:schemeClr>
                </a:solidFill>
                <a:latin typeface="Calibri" charset="0"/>
                <a:ea typeface="Calibri" charset="0"/>
                <a:cs typeface="Calibri" charset="0"/>
              </a:endParaRPr>
            </a:p>
            <a:p>
              <a:r>
                <a:rPr lang="en-US" sz="2400" i="1" smtClean="0">
                  <a:solidFill>
                    <a:schemeClr val="accent6">
                      <a:lumMod val="75000"/>
                    </a:schemeClr>
                  </a:solidFill>
                  <a:latin typeface="Calibri" charset="0"/>
                  <a:ea typeface="Calibri" charset="0"/>
                  <a:cs typeface="Calibri" charset="0"/>
                </a:rPr>
                <a:t>• </a:t>
              </a:r>
              <a:r>
                <a:rPr lang="en-US" sz="2400" i="1" smtClean="0">
                  <a:latin typeface="Calibri" charset="0"/>
                  <a:ea typeface="Calibri" charset="0"/>
                  <a:cs typeface="Calibri" charset="0"/>
                </a:rPr>
                <a:t>“</a:t>
              </a:r>
              <a:r>
                <a:rPr lang="en-US" sz="2400" b="1" i="1">
                  <a:latin typeface="Calibri" charset="0"/>
                  <a:ea typeface="Calibri" charset="0"/>
                  <a:cs typeface="Calibri" charset="0"/>
                </a:rPr>
                <a:t>PA</a:t>
              </a:r>
              <a:r>
                <a:rPr lang="en-US" sz="2400" b="1" i="1" smtClean="0">
                  <a:latin typeface="Calibri" charset="0"/>
                  <a:ea typeface="Calibri" charset="0"/>
                  <a:cs typeface="Calibri" charset="0"/>
                </a:rPr>
                <a:t> &amp; PA-NY</a:t>
              </a:r>
              <a:r>
                <a:rPr lang="en-US" sz="2400" i="1" smtClean="0">
                  <a:latin typeface="Calibri" charset="0"/>
                  <a:ea typeface="Calibri" charset="0"/>
                  <a:cs typeface="Calibri" charset="0"/>
                </a:rPr>
                <a:t>: sudden change at time 3”</a:t>
              </a:r>
              <a:endParaRPr lang="en-US" sz="2400" i="1">
                <a:latin typeface="Calibri" charset="0"/>
                <a:ea typeface="Calibri" charset="0"/>
                <a:cs typeface="Calibri" charset="0"/>
              </a:endParaRPr>
            </a:p>
          </p:txBody>
        </p:sp>
      </p:grpSp>
      <p:sp>
        <p:nvSpPr>
          <p:cNvPr id="7" name="TextBox 6"/>
          <p:cNvSpPr txBox="1"/>
          <p:nvPr/>
        </p:nvSpPr>
        <p:spPr>
          <a:xfrm>
            <a:off x="5688428" y="5888007"/>
            <a:ext cx="5274714" cy="830997"/>
          </a:xfrm>
          <a:prstGeom prst="rect">
            <a:avLst/>
          </a:prstGeom>
          <a:noFill/>
        </p:spPr>
        <p:txBody>
          <a:bodyPr wrap="none" rtlCol="0">
            <a:spAutoFit/>
          </a:bodyPr>
          <a:lstStyle/>
          <a:p>
            <a:r>
              <a:rPr lang="en-US" sz="2400" b="1">
                <a:latin typeface="Calibri" charset="0"/>
                <a:ea typeface="Calibri" charset="0"/>
                <a:cs typeface="Calibri" charset="0"/>
              </a:rPr>
              <a:t>Answer</a:t>
            </a:r>
            <a:r>
              <a:rPr lang="en-US" sz="2400">
                <a:latin typeface="Calibri" charset="0"/>
                <a:ea typeface="Calibri" charset="0"/>
                <a:cs typeface="Calibri" charset="0"/>
              </a:rPr>
              <a:t>: Information </a:t>
            </a:r>
            <a:r>
              <a:rPr lang="en-US" sz="2400" smtClean="0">
                <a:latin typeface="Calibri" charset="0"/>
                <a:ea typeface="Calibri" charset="0"/>
                <a:cs typeface="Calibri" charset="0"/>
              </a:rPr>
              <a:t>theory (bits saved)!</a:t>
            </a:r>
            <a:endParaRPr lang="en-US" sz="2400">
              <a:latin typeface="Calibri" charset="0"/>
              <a:ea typeface="Calibri" charset="0"/>
              <a:cs typeface="Calibri" charset="0"/>
            </a:endParaRPr>
          </a:p>
          <a:p>
            <a:endParaRPr lang="en-US" sz="2400"/>
          </a:p>
        </p:txBody>
      </p:sp>
      <p:grpSp>
        <p:nvGrpSpPr>
          <p:cNvPr id="8" name="Group 7"/>
          <p:cNvGrpSpPr/>
          <p:nvPr/>
        </p:nvGrpSpPr>
        <p:grpSpPr>
          <a:xfrm>
            <a:off x="5075482" y="5318628"/>
            <a:ext cx="7349470" cy="543979"/>
            <a:chOff x="5075482" y="5267828"/>
            <a:chExt cx="7349470" cy="543979"/>
          </a:xfrm>
        </p:grpSpPr>
        <p:sp>
          <p:nvSpPr>
            <p:cNvPr id="186" name="TextBox 185"/>
            <p:cNvSpPr txBox="1"/>
            <p:nvPr/>
          </p:nvSpPr>
          <p:spPr>
            <a:xfrm>
              <a:off x="5688428" y="5300837"/>
              <a:ext cx="6736524" cy="461665"/>
            </a:xfrm>
            <a:prstGeom prst="rect">
              <a:avLst/>
            </a:prstGeom>
            <a:noFill/>
          </p:spPr>
          <p:txBody>
            <a:bodyPr wrap="square" rtlCol="0">
              <a:spAutoFit/>
            </a:bodyPr>
            <a:lstStyle/>
            <a:p>
              <a:r>
                <a:rPr lang="en-US" sz="2400" i="1" smtClean="0">
                  <a:latin typeface="Calibri" charset="0"/>
                  <a:ea typeface="Calibri" charset="0"/>
                  <a:cs typeface="Calibri" charset="0"/>
                </a:rPr>
                <a:t>How can we </a:t>
              </a:r>
              <a:r>
                <a:rPr lang="en-US" sz="2400" b="1" i="1" smtClean="0">
                  <a:latin typeface="Calibri" charset="0"/>
                  <a:ea typeface="Calibri" charset="0"/>
                  <a:cs typeface="Calibri" charset="0"/>
                </a:rPr>
                <a:t>quantify</a:t>
              </a:r>
              <a:r>
                <a:rPr lang="en-US" sz="2400" i="1" smtClean="0">
                  <a:latin typeface="Calibri" charset="0"/>
                  <a:ea typeface="Calibri" charset="0"/>
                  <a:cs typeface="Calibri" charset="0"/>
                </a:rPr>
                <a:t> and </a:t>
              </a:r>
              <a:r>
                <a:rPr lang="en-US" sz="2400" b="1" i="1" smtClean="0">
                  <a:latin typeface="Calibri" charset="0"/>
                  <a:ea typeface="Calibri" charset="0"/>
                  <a:cs typeface="Calibri" charset="0"/>
                </a:rPr>
                <a:t>compare</a:t>
              </a:r>
              <a:r>
                <a:rPr lang="en-US" sz="2400" i="1" smtClean="0">
                  <a:latin typeface="Calibri" charset="0"/>
                  <a:ea typeface="Calibri" charset="0"/>
                  <a:cs typeface="Calibri" charset="0"/>
                </a:rPr>
                <a:t> changes?</a:t>
              </a:r>
            </a:p>
          </p:txBody>
        </p:sp>
        <p:pic>
          <p:nvPicPr>
            <p:cNvPr id="174" name="Picture 1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06869" y="5323492"/>
              <a:ext cx="449475" cy="449475"/>
            </a:xfrm>
            <a:prstGeom prst="rect">
              <a:avLst/>
            </a:prstGeom>
          </p:spPr>
        </p:pic>
        <p:sp>
          <p:nvSpPr>
            <p:cNvPr id="175" name="Rectangle 174"/>
            <p:cNvSpPr/>
            <p:nvPr/>
          </p:nvSpPr>
          <p:spPr>
            <a:xfrm>
              <a:off x="5075482" y="5267828"/>
              <a:ext cx="6379917" cy="543979"/>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Oval 57"/>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59" name="Oval 58"/>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0" name="Oval 59"/>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1" name="Oval 60"/>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2" name="Oval 61"/>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Tree>
    <p:extLst>
      <p:ext uri="{BB962C8B-B14F-4D97-AF65-F5344CB8AC3E}">
        <p14:creationId xmlns:p14="http://schemas.microsoft.com/office/powerpoint/2010/main" val="20295837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 Overview: Change Scoring</a:t>
            </a:r>
            <a:endParaRPr lang="en-US"/>
          </a:p>
        </p:txBody>
      </p:sp>
      <p:sp>
        <p:nvSpPr>
          <p:cNvPr id="93" name="TextBox 92"/>
          <p:cNvSpPr txBox="1"/>
          <p:nvPr/>
        </p:nvSpPr>
        <p:spPr>
          <a:xfrm>
            <a:off x="9074193" y="2144797"/>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sp>
        <p:nvSpPr>
          <p:cNvPr id="94" name="TextBox 93"/>
          <p:cNvSpPr txBox="1"/>
          <p:nvPr/>
        </p:nvSpPr>
        <p:spPr>
          <a:xfrm>
            <a:off x="10723658" y="2215588"/>
            <a:ext cx="1534457" cy="1200329"/>
          </a:xfrm>
          <a:prstGeom prst="rect">
            <a:avLst/>
          </a:prstGeom>
          <a:noFill/>
        </p:spPr>
        <p:txBody>
          <a:bodyPr wrap="square" rtlCol="0">
            <a:spAutoFit/>
          </a:bodyPr>
          <a:lstStyle/>
          <a:p>
            <a:pPr algn="ctr"/>
            <a:r>
              <a:rPr lang="en-US" sz="2400" smtClean="0">
                <a:latin typeface="Calibri" charset="0"/>
                <a:ea typeface="Calibri" charset="0"/>
                <a:cs typeface="Calibri" charset="0"/>
              </a:rPr>
              <a:t>Group 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cxnSp>
        <p:nvCxnSpPr>
          <p:cNvPr id="96" name="Straight Connector 95"/>
          <p:cNvCxnSpPr/>
          <p:nvPr/>
        </p:nvCxnSpPr>
        <p:spPr>
          <a:xfrm>
            <a:off x="10001248" y="3303242"/>
            <a:ext cx="150398" cy="344777"/>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0801030" y="3283973"/>
            <a:ext cx="248190" cy="400007"/>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mc:AlternateContent xmlns:mc="http://schemas.openxmlformats.org/markup-compatibility/2006" xmlns:a14="http://schemas.microsoft.com/office/drawing/2010/main">
        <mc:Choice Requires="a14">
          <p:sp>
            <p:nvSpPr>
              <p:cNvPr id="103" name="TextBox 102"/>
              <p:cNvSpPr txBox="1"/>
              <p:nvPr/>
            </p:nvSpPr>
            <p:spPr>
              <a:xfrm>
                <a:off x="9717305" y="3683330"/>
                <a:ext cx="1327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mbria Math" charset="0"/>
                          <a:cs typeface="Cambria Math" charset="0"/>
                        </a:rPr>
                        <m:t>(     ,</m:t>
                      </m:r>
                      <m:r>
                        <a:rPr lang="en-US" sz="2400" b="1" i="1" smtClean="0">
                          <a:latin typeface="Cambria Math" charset="0"/>
                          <a:ea typeface="Cambria Math" charset="0"/>
                          <a:cs typeface="Cambria Math" charset="0"/>
                        </a:rPr>
                        <m:t>𝟏𝟎</m:t>
                      </m:r>
                      <m:r>
                        <a:rPr lang="en-US" sz="2400" b="1" i="1" smtClean="0">
                          <a:latin typeface="Cambria Math" charset="0"/>
                          <a:ea typeface="Cambria Math" charset="0"/>
                          <a:cs typeface="Cambria Math" charset="0"/>
                        </a:rPr>
                        <m:t>)</m:t>
                      </m:r>
                    </m:oMath>
                  </m:oMathPara>
                </a14:m>
                <a:endParaRPr lang="en-US" sz="2400" b="1">
                  <a:latin typeface="Cambria Math" charset="0"/>
                  <a:ea typeface="Cambria Math" charset="0"/>
                  <a:cs typeface="Cambria Math"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9717305" y="3683330"/>
                <a:ext cx="1327608" cy="461665"/>
              </a:xfrm>
              <a:prstGeom prst="rect">
                <a:avLst/>
              </a:prstGeom>
              <a:blipFill rotWithShape="0">
                <a:blip r:embed="rId4"/>
                <a:stretch>
                  <a:fillRect l="-459" t="-100000" r="-1376" b="-132895"/>
                </a:stretch>
              </a:blipFill>
            </p:spPr>
            <p:txBody>
              <a:bodyPr/>
              <a:lstStyle/>
              <a:p>
                <a:r>
                  <a:rPr lang="en-US">
                    <a:noFill/>
                  </a:rPr>
                  <a:t> </a:t>
                </a:r>
              </a:p>
            </p:txBody>
          </p:sp>
        </mc:Fallback>
      </mc:AlternateContent>
      <p:grpSp>
        <p:nvGrpSpPr>
          <p:cNvPr id="106" name="Group 105"/>
          <p:cNvGrpSpPr/>
          <p:nvPr/>
        </p:nvGrpSpPr>
        <p:grpSpPr>
          <a:xfrm>
            <a:off x="10043805" y="3720651"/>
            <a:ext cx="182880" cy="417986"/>
            <a:chOff x="6102993" y="3151354"/>
            <a:chExt cx="182880" cy="417986"/>
          </a:xfrm>
        </p:grpSpPr>
        <p:cxnSp>
          <p:nvCxnSpPr>
            <p:cNvPr id="107" name="Straight Connector 106"/>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cxnSp>
        <p:nvCxnSpPr>
          <p:cNvPr id="142" name="Straight Connector 141"/>
          <p:cNvCxnSpPr/>
          <p:nvPr/>
        </p:nvCxnSpPr>
        <p:spPr>
          <a:xfrm>
            <a:off x="5922717" y="4236435"/>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5375493" y="4222793"/>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929496" y="3619341"/>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5929496" y="3000704"/>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6080217" y="2472169"/>
            <a:ext cx="314790" cy="314790"/>
            <a:chOff x="4342538" y="5246557"/>
            <a:chExt cx="314790" cy="314790"/>
          </a:xfrm>
        </p:grpSpPr>
        <p:sp>
          <p:nvSpPr>
            <p:cNvPr id="148" name="Oval 147"/>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49" name="Picture 1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50" name="Group 149"/>
          <p:cNvGrpSpPr/>
          <p:nvPr/>
        </p:nvGrpSpPr>
        <p:grpSpPr>
          <a:xfrm>
            <a:off x="6129388" y="2952786"/>
            <a:ext cx="314790" cy="314790"/>
            <a:chOff x="4342538" y="5246557"/>
            <a:chExt cx="314790" cy="314790"/>
          </a:xfrm>
        </p:grpSpPr>
        <p:sp>
          <p:nvSpPr>
            <p:cNvPr id="151" name="Oval 150"/>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52" name="Picture 1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56" name="Straight Connector 155"/>
          <p:cNvCxnSpPr/>
          <p:nvPr/>
        </p:nvCxnSpPr>
        <p:spPr>
          <a:xfrm flipH="1">
            <a:off x="5947453" y="3169893"/>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994960" y="2775216"/>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4515111" y="1285709"/>
            <a:ext cx="3445001" cy="830997"/>
          </a:xfrm>
          <a:prstGeom prst="rect">
            <a:avLst/>
          </a:prstGeom>
          <a:noFill/>
        </p:spPr>
        <p:txBody>
          <a:bodyPr wrap="square" rtlCol="0">
            <a:spAutoFit/>
          </a:bodyPr>
          <a:lstStyle/>
          <a:p>
            <a:pPr algn="ctr"/>
            <a:r>
              <a:rPr lang="en-US" sz="2400" smtClean="0">
                <a:latin typeface="Calibri" charset="0"/>
                <a:ea typeface="Calibri" charset="0"/>
                <a:cs typeface="Calibri" charset="0"/>
              </a:rPr>
              <a:t>Sensor-level change scores (for time t)</a:t>
            </a:r>
            <a:endParaRPr lang="en-US" sz="2400">
              <a:latin typeface="Calibri" charset="0"/>
              <a:ea typeface="Calibri" charset="0"/>
              <a:cs typeface="Calibri" charset="0"/>
            </a:endParaRPr>
          </a:p>
        </p:txBody>
      </p:sp>
      <p:cxnSp>
        <p:nvCxnSpPr>
          <p:cNvPr id="169" name="Straight Connector 168"/>
          <p:cNvCxnSpPr/>
          <p:nvPr/>
        </p:nvCxnSpPr>
        <p:spPr>
          <a:xfrm>
            <a:off x="6918811" y="2122077"/>
            <a:ext cx="183952" cy="343805"/>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 name="TextBox 180"/>
              <p:cNvSpPr txBox="1"/>
              <p:nvPr/>
            </p:nvSpPr>
            <p:spPr>
              <a:xfrm>
                <a:off x="6409411" y="2808612"/>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𝟓</m:t>
                      </m:r>
                    </m:oMath>
                  </m:oMathPara>
                </a14:m>
                <a:endParaRPr lang="en-US" sz="2400" b="1">
                  <a:latin typeface="Cambria Math" charset="0"/>
                  <a:ea typeface="Cambria Math" charset="0"/>
                  <a:cs typeface="Cambria Math" charset="0"/>
                </a:endParaRPr>
              </a:p>
            </p:txBody>
          </p:sp>
        </mc:Choice>
        <mc:Fallback xmlns="">
          <p:sp>
            <p:nvSpPr>
              <p:cNvPr id="181" name="TextBox 180"/>
              <p:cNvSpPr txBox="1">
                <a:spLocks noRot="1" noChangeAspect="1" noMove="1" noResize="1" noEditPoints="1" noAdjustHandles="1" noChangeArrowheads="1" noChangeShapeType="1" noTextEdit="1"/>
              </p:cNvSpPr>
              <p:nvPr/>
            </p:nvSpPr>
            <p:spPr>
              <a:xfrm>
                <a:off x="6409411" y="2808612"/>
                <a:ext cx="1019253"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6403663" y="2345609"/>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smtClean="0">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𝟓</m:t>
                      </m:r>
                    </m:oMath>
                  </m:oMathPara>
                </a14:m>
                <a:endParaRPr lang="en-US" sz="2400" b="1">
                  <a:latin typeface="Cambria Math" charset="0"/>
                  <a:ea typeface="Cambria Math" charset="0"/>
                  <a:cs typeface="Cambria Math" charset="0"/>
                </a:endParaRPr>
              </a:p>
            </p:txBody>
          </p:sp>
        </mc:Choice>
        <mc:Fallback xmlns="">
          <p:sp>
            <p:nvSpPr>
              <p:cNvPr id="182" name="TextBox 181"/>
              <p:cNvSpPr txBox="1">
                <a:spLocks noRot="1" noChangeAspect="1" noMove="1" noResize="1" noEditPoints="1" noAdjustHandles="1" noChangeArrowheads="1" noChangeShapeType="1" noTextEdit="1"/>
              </p:cNvSpPr>
              <p:nvPr/>
            </p:nvSpPr>
            <p:spPr>
              <a:xfrm>
                <a:off x="6403663" y="2345609"/>
                <a:ext cx="1019253"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p:cNvSpPr txBox="1"/>
              <p:nvPr/>
            </p:nvSpPr>
            <p:spPr>
              <a:xfrm>
                <a:off x="5548275" y="5237431"/>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smtClean="0">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𝟎</m:t>
                      </m:r>
                    </m:oMath>
                  </m:oMathPara>
                </a14:m>
                <a:endParaRPr lang="en-US" sz="2400" b="1">
                  <a:latin typeface="Cambria Math" charset="0"/>
                  <a:ea typeface="Cambria Math" charset="0"/>
                  <a:cs typeface="Cambria Math"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5548275" y="5237431"/>
                <a:ext cx="1019253" cy="461665"/>
              </a:xfrm>
              <a:prstGeom prst="rect">
                <a:avLst/>
              </a:prstGeom>
              <a:blipFill rotWithShape="0">
                <a:blip r:embed="rId8"/>
                <a:stretch>
                  <a:fillRect/>
                </a:stretch>
              </a:blipFill>
            </p:spPr>
            <p:txBody>
              <a:bodyPr/>
              <a:lstStyle/>
              <a:p>
                <a:r>
                  <a:rPr lang="en-US">
                    <a:noFill/>
                  </a:rPr>
                  <a:t> </a:t>
                </a:r>
              </a:p>
            </p:txBody>
          </p:sp>
        </mc:Fallback>
      </mc:AlternateContent>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90" name="Picture 8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91" name="Straight Connector 9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95" name="Content Placeholder 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98" name="Oval 97"/>
          <p:cNvSpPr/>
          <p:nvPr/>
        </p:nvSpPr>
        <p:spPr>
          <a:xfrm>
            <a:off x="2361480" y="266342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0" name="Oval 99"/>
          <p:cNvSpPr/>
          <p:nvPr/>
        </p:nvSpPr>
        <p:spPr>
          <a:xfrm>
            <a:off x="2357269" y="383191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9" name="Oval 108"/>
          <p:cNvSpPr/>
          <p:nvPr/>
        </p:nvSpPr>
        <p:spPr>
          <a:xfrm>
            <a:off x="2288689" y="569678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0" name="Picture 1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11" name="Picture 1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12" name="Picture 11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grpSp>
        <p:nvGrpSpPr>
          <p:cNvPr id="113" name="Group 112"/>
          <p:cNvGrpSpPr/>
          <p:nvPr/>
        </p:nvGrpSpPr>
        <p:grpSpPr>
          <a:xfrm>
            <a:off x="2121248" y="2057909"/>
            <a:ext cx="586079" cy="572381"/>
            <a:chOff x="1137325" y="2332458"/>
            <a:chExt cx="586079" cy="572381"/>
          </a:xfrm>
        </p:grpSpPr>
        <p:sp>
          <p:nvSpPr>
            <p:cNvPr id="114" name="TextBox 113"/>
            <p:cNvSpPr txBox="1"/>
            <p:nvPr/>
          </p:nvSpPr>
          <p:spPr>
            <a:xfrm>
              <a:off x="1137325" y="2332458"/>
              <a:ext cx="586079"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a:t>
              </a:r>
              <a:endParaRPr lang="en-US" sz="2400" b="1" i="1">
                <a:solidFill>
                  <a:srgbClr val="00B050"/>
                </a:solidFill>
                <a:latin typeface="Calibri" charset="0"/>
                <a:ea typeface="Calibri" charset="0"/>
                <a:cs typeface="Calibri" charset="0"/>
              </a:endParaRPr>
            </a:p>
          </p:txBody>
        </p:sp>
        <p:cxnSp>
          <p:nvCxnSpPr>
            <p:cNvPr id="115" name="Straight Connector 114"/>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0" name="Straight Connector 119"/>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995703" y="2997823"/>
            <a:ext cx="314790" cy="314790"/>
            <a:chOff x="4342538" y="5246557"/>
            <a:chExt cx="314790" cy="314790"/>
          </a:xfrm>
        </p:grpSpPr>
        <p:sp>
          <p:nvSpPr>
            <p:cNvPr id="126" name="Oval 125"/>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7" name="Picture 1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28" name="Group 127"/>
          <p:cNvGrpSpPr/>
          <p:nvPr/>
        </p:nvGrpSpPr>
        <p:grpSpPr>
          <a:xfrm>
            <a:off x="1044874" y="3478440"/>
            <a:ext cx="314790" cy="314790"/>
            <a:chOff x="4342538" y="5246557"/>
            <a:chExt cx="314790" cy="314790"/>
          </a:xfrm>
        </p:grpSpPr>
        <p:sp>
          <p:nvSpPr>
            <p:cNvPr id="129" name="Oval 128"/>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1" name="Straight Connector 130"/>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995702" y="5533684"/>
            <a:ext cx="314790" cy="314790"/>
            <a:chOff x="4342538" y="5246557"/>
            <a:chExt cx="314790" cy="314790"/>
          </a:xfrm>
        </p:grpSpPr>
        <p:sp>
          <p:nvSpPr>
            <p:cNvPr id="134" name="Oval 133"/>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5" name="Picture 1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53" name="Straight Connector 152"/>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7941385" y="3603586"/>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3797364" y="3603586"/>
            <a:ext cx="1246034"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3159154" y="3763751"/>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1a. Sensor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grpSp>
        <p:nvGrpSpPr>
          <p:cNvPr id="175" name="Group 174"/>
          <p:cNvGrpSpPr/>
          <p:nvPr/>
        </p:nvGrpSpPr>
        <p:grpSpPr>
          <a:xfrm>
            <a:off x="6020936" y="4996679"/>
            <a:ext cx="314790" cy="314790"/>
            <a:chOff x="4342538" y="5246557"/>
            <a:chExt cx="314790" cy="314790"/>
          </a:xfrm>
        </p:grpSpPr>
        <p:sp>
          <p:nvSpPr>
            <p:cNvPr id="177" name="Oval 17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78" name="Picture 1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79" name="Straight Connector 178"/>
          <p:cNvCxnSpPr/>
          <p:nvPr/>
        </p:nvCxnSpPr>
        <p:spPr>
          <a:xfrm flipV="1">
            <a:off x="6318146" y="4756543"/>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7325063" y="3763751"/>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1b. Group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sp>
        <p:nvSpPr>
          <p:cNvPr id="187" name="TextBox 186"/>
          <p:cNvSpPr txBox="1"/>
          <p:nvPr/>
        </p:nvSpPr>
        <p:spPr>
          <a:xfrm>
            <a:off x="5205326" y="5922698"/>
            <a:ext cx="6024632" cy="461665"/>
          </a:xfrm>
          <a:prstGeom prst="rect">
            <a:avLst/>
          </a:prstGeom>
          <a:noFill/>
        </p:spPr>
        <p:txBody>
          <a:bodyPr wrap="square" rtlCol="0">
            <a:spAutoFit/>
          </a:bodyPr>
          <a:lstStyle/>
          <a:p>
            <a:pPr algn="ctr"/>
            <a:r>
              <a:rPr lang="en-US" sz="2400" smtClean="0">
                <a:latin typeface="Calibri" charset="0"/>
                <a:ea typeface="Calibri" charset="0"/>
                <a:cs typeface="Calibri" charset="0"/>
              </a:rPr>
              <a:t>Information theoretic framework</a:t>
            </a:r>
          </a:p>
        </p:txBody>
      </p:sp>
      <p:sp>
        <p:nvSpPr>
          <p:cNvPr id="188" name="Left Brace 187"/>
          <p:cNvSpPr/>
          <p:nvPr/>
        </p:nvSpPr>
        <p:spPr>
          <a:xfrm rot="16200000">
            <a:off x="8224029" y="2372851"/>
            <a:ext cx="265552" cy="69134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Calibri" charset="0"/>
              <a:ea typeface="Calibri" charset="0"/>
              <a:cs typeface="Calibri" charset="0"/>
            </a:endParaRPr>
          </a:p>
        </p:txBody>
      </p:sp>
      <p:sp>
        <p:nvSpPr>
          <p:cNvPr id="84" name="Oval 83"/>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5" name="Oval 84"/>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6" name="Oval 85"/>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7" name="Oval 86"/>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8" name="Oval 87"/>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58" name="Oval 157"/>
          <p:cNvSpPr/>
          <p:nvPr/>
        </p:nvSpPr>
        <p:spPr>
          <a:xfrm>
            <a:off x="6414554" y="459093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59" name="Oval 158"/>
          <p:cNvSpPr/>
          <p:nvPr/>
        </p:nvSpPr>
        <p:spPr>
          <a:xfrm>
            <a:off x="5835171" y="291096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0" name="Oval 159"/>
          <p:cNvSpPr/>
          <p:nvPr/>
        </p:nvSpPr>
        <p:spPr>
          <a:xfrm>
            <a:off x="5835171" y="3529601"/>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1" name="Oval 160"/>
          <p:cNvSpPr/>
          <p:nvPr/>
        </p:nvSpPr>
        <p:spPr>
          <a:xfrm>
            <a:off x="5835171" y="4146695"/>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2" name="Oval 161"/>
          <p:cNvSpPr/>
          <p:nvPr/>
        </p:nvSpPr>
        <p:spPr>
          <a:xfrm>
            <a:off x="5285403" y="4590939"/>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9" name="Rectangle 78"/>
          <p:cNvSpPr/>
          <p:nvPr/>
        </p:nvSpPr>
        <p:spPr>
          <a:xfrm>
            <a:off x="3707707" y="1219011"/>
            <a:ext cx="4140923" cy="443763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8511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 Overview: Change Scoring</a:t>
            </a:r>
            <a:endParaRPr lang="en-US"/>
          </a:p>
        </p:txBody>
      </p:sp>
      <p:sp>
        <p:nvSpPr>
          <p:cNvPr id="93" name="TextBox 92"/>
          <p:cNvSpPr txBox="1"/>
          <p:nvPr/>
        </p:nvSpPr>
        <p:spPr>
          <a:xfrm>
            <a:off x="9074193" y="2144797"/>
            <a:ext cx="1780555" cy="1200329"/>
          </a:xfrm>
          <a:prstGeom prst="rect">
            <a:avLst/>
          </a:prstGeom>
          <a:noFill/>
        </p:spPr>
        <p:txBody>
          <a:bodyPr wrap="square" rtlCol="0">
            <a:spAutoFit/>
          </a:bodyPr>
          <a:lstStyle/>
          <a:p>
            <a:pPr algn="ctr"/>
            <a:r>
              <a:rPr lang="en-US" sz="2400" smtClean="0">
                <a:latin typeface="Calibri" charset="0"/>
                <a:ea typeface="Calibri" charset="0"/>
                <a:cs typeface="Calibri" charset="0"/>
              </a:rPr>
              <a:t>Location of change (‘culprits’)</a:t>
            </a:r>
            <a:endParaRPr lang="en-US" sz="2400">
              <a:latin typeface="Calibri" charset="0"/>
              <a:ea typeface="Calibri" charset="0"/>
              <a:cs typeface="Calibri" charset="0"/>
            </a:endParaRPr>
          </a:p>
        </p:txBody>
      </p:sp>
      <p:sp>
        <p:nvSpPr>
          <p:cNvPr id="94" name="TextBox 93"/>
          <p:cNvSpPr txBox="1"/>
          <p:nvPr/>
        </p:nvSpPr>
        <p:spPr>
          <a:xfrm>
            <a:off x="10723658" y="2215588"/>
            <a:ext cx="1534457" cy="1200329"/>
          </a:xfrm>
          <a:prstGeom prst="rect">
            <a:avLst/>
          </a:prstGeom>
          <a:noFill/>
        </p:spPr>
        <p:txBody>
          <a:bodyPr wrap="square" rtlCol="0">
            <a:spAutoFit/>
          </a:bodyPr>
          <a:lstStyle/>
          <a:p>
            <a:pPr algn="ctr"/>
            <a:r>
              <a:rPr lang="en-US" sz="2400" smtClean="0">
                <a:latin typeface="Calibri" charset="0"/>
                <a:ea typeface="Calibri" charset="0"/>
                <a:cs typeface="Calibri" charset="0"/>
              </a:rPr>
              <a:t>Group change</a:t>
            </a:r>
          </a:p>
          <a:p>
            <a:pPr algn="ctr"/>
            <a:r>
              <a:rPr lang="en-US" sz="2400" smtClean="0">
                <a:latin typeface="Calibri" charset="0"/>
                <a:ea typeface="Calibri" charset="0"/>
                <a:cs typeface="Calibri" charset="0"/>
              </a:rPr>
              <a:t>score</a:t>
            </a:r>
            <a:endParaRPr lang="en-US" sz="2400">
              <a:latin typeface="Calibri" charset="0"/>
              <a:ea typeface="Calibri" charset="0"/>
              <a:cs typeface="Calibri" charset="0"/>
            </a:endParaRPr>
          </a:p>
        </p:txBody>
      </p:sp>
      <p:cxnSp>
        <p:nvCxnSpPr>
          <p:cNvPr id="96" name="Straight Connector 95"/>
          <p:cNvCxnSpPr/>
          <p:nvPr/>
        </p:nvCxnSpPr>
        <p:spPr>
          <a:xfrm>
            <a:off x="10001248" y="3303242"/>
            <a:ext cx="150398" cy="344777"/>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0801030" y="3283973"/>
            <a:ext cx="248190" cy="400007"/>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556" y="171341"/>
            <a:ext cx="440515" cy="440515"/>
          </a:xfrm>
          <a:prstGeom prst="rect">
            <a:avLst/>
          </a:prstGeom>
        </p:spPr>
      </p:pic>
      <mc:AlternateContent xmlns:mc="http://schemas.openxmlformats.org/markup-compatibility/2006" xmlns:a14="http://schemas.microsoft.com/office/drawing/2010/main">
        <mc:Choice Requires="a14">
          <p:sp>
            <p:nvSpPr>
              <p:cNvPr id="103" name="TextBox 102"/>
              <p:cNvSpPr txBox="1"/>
              <p:nvPr/>
            </p:nvSpPr>
            <p:spPr>
              <a:xfrm>
                <a:off x="9717305" y="3683330"/>
                <a:ext cx="13276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charset="0"/>
                          <a:ea typeface="Cambria Math" charset="0"/>
                          <a:cs typeface="Cambria Math" charset="0"/>
                        </a:rPr>
                        <m:t>(     ,</m:t>
                      </m:r>
                      <m:r>
                        <a:rPr lang="en-US" sz="2400" b="1" i="1" smtClean="0">
                          <a:latin typeface="Cambria Math" charset="0"/>
                          <a:ea typeface="Cambria Math" charset="0"/>
                          <a:cs typeface="Cambria Math" charset="0"/>
                        </a:rPr>
                        <m:t>𝟏𝟎</m:t>
                      </m:r>
                      <m:r>
                        <a:rPr lang="en-US" sz="2400" b="1" i="1" smtClean="0">
                          <a:latin typeface="Cambria Math" charset="0"/>
                          <a:ea typeface="Cambria Math" charset="0"/>
                          <a:cs typeface="Cambria Math" charset="0"/>
                        </a:rPr>
                        <m:t>)</m:t>
                      </m:r>
                    </m:oMath>
                  </m:oMathPara>
                </a14:m>
                <a:endParaRPr lang="en-US" sz="2400" b="1">
                  <a:latin typeface="Cambria Math" charset="0"/>
                  <a:ea typeface="Cambria Math" charset="0"/>
                  <a:cs typeface="Cambria Math"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9717305" y="3683330"/>
                <a:ext cx="1327608" cy="461665"/>
              </a:xfrm>
              <a:prstGeom prst="rect">
                <a:avLst/>
              </a:prstGeom>
              <a:blipFill rotWithShape="0">
                <a:blip r:embed="rId4"/>
                <a:stretch>
                  <a:fillRect l="-459" t="-100000" r="-1376" b="-132895"/>
                </a:stretch>
              </a:blipFill>
            </p:spPr>
            <p:txBody>
              <a:bodyPr/>
              <a:lstStyle/>
              <a:p>
                <a:r>
                  <a:rPr lang="en-US">
                    <a:noFill/>
                  </a:rPr>
                  <a:t> </a:t>
                </a:r>
              </a:p>
            </p:txBody>
          </p:sp>
        </mc:Fallback>
      </mc:AlternateContent>
      <p:grpSp>
        <p:nvGrpSpPr>
          <p:cNvPr id="106" name="Group 105"/>
          <p:cNvGrpSpPr/>
          <p:nvPr/>
        </p:nvGrpSpPr>
        <p:grpSpPr>
          <a:xfrm>
            <a:off x="10043805" y="3720651"/>
            <a:ext cx="182880" cy="417986"/>
            <a:chOff x="6102993" y="3151354"/>
            <a:chExt cx="182880" cy="417986"/>
          </a:xfrm>
        </p:grpSpPr>
        <p:cxnSp>
          <p:nvCxnSpPr>
            <p:cNvPr id="107" name="Straight Connector 106"/>
            <p:cNvCxnSpPr/>
            <p:nvPr/>
          </p:nvCxnSpPr>
          <p:spPr>
            <a:xfrm>
              <a:off x="6194433" y="3242794"/>
              <a:ext cx="0" cy="326546"/>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6102993" y="315135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grpSp>
      <p:cxnSp>
        <p:nvCxnSpPr>
          <p:cNvPr id="142" name="Straight Connector 141"/>
          <p:cNvCxnSpPr/>
          <p:nvPr/>
        </p:nvCxnSpPr>
        <p:spPr>
          <a:xfrm>
            <a:off x="5922717" y="4236435"/>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5375493" y="4222793"/>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5929496" y="3619341"/>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5929496" y="3000704"/>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6080217" y="2472169"/>
            <a:ext cx="314790" cy="314790"/>
            <a:chOff x="4342538" y="5246557"/>
            <a:chExt cx="314790" cy="314790"/>
          </a:xfrm>
        </p:grpSpPr>
        <p:sp>
          <p:nvSpPr>
            <p:cNvPr id="148" name="Oval 147"/>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49" name="Picture 1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50" name="Group 149"/>
          <p:cNvGrpSpPr/>
          <p:nvPr/>
        </p:nvGrpSpPr>
        <p:grpSpPr>
          <a:xfrm>
            <a:off x="6129388" y="2952786"/>
            <a:ext cx="314790" cy="314790"/>
            <a:chOff x="4342538" y="5246557"/>
            <a:chExt cx="314790" cy="314790"/>
          </a:xfrm>
        </p:grpSpPr>
        <p:sp>
          <p:nvSpPr>
            <p:cNvPr id="151" name="Oval 150"/>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52" name="Picture 1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56" name="Straight Connector 155"/>
          <p:cNvCxnSpPr/>
          <p:nvPr/>
        </p:nvCxnSpPr>
        <p:spPr>
          <a:xfrm flipH="1">
            <a:off x="5947453" y="3169893"/>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5994960" y="2775216"/>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4515111" y="1285709"/>
            <a:ext cx="3445001" cy="830997"/>
          </a:xfrm>
          <a:prstGeom prst="rect">
            <a:avLst/>
          </a:prstGeom>
          <a:noFill/>
        </p:spPr>
        <p:txBody>
          <a:bodyPr wrap="square" rtlCol="0">
            <a:spAutoFit/>
          </a:bodyPr>
          <a:lstStyle/>
          <a:p>
            <a:pPr algn="ctr"/>
            <a:r>
              <a:rPr lang="en-US" sz="2400" smtClean="0">
                <a:latin typeface="Calibri" charset="0"/>
                <a:ea typeface="Calibri" charset="0"/>
                <a:cs typeface="Calibri" charset="0"/>
              </a:rPr>
              <a:t>Sensor-level change scores (for time t)</a:t>
            </a:r>
            <a:endParaRPr lang="en-US" sz="2400">
              <a:latin typeface="Calibri" charset="0"/>
              <a:ea typeface="Calibri" charset="0"/>
              <a:cs typeface="Calibri" charset="0"/>
            </a:endParaRPr>
          </a:p>
        </p:txBody>
      </p:sp>
      <p:cxnSp>
        <p:nvCxnSpPr>
          <p:cNvPr id="169" name="Straight Connector 168"/>
          <p:cNvCxnSpPr/>
          <p:nvPr/>
        </p:nvCxnSpPr>
        <p:spPr>
          <a:xfrm>
            <a:off x="6918811" y="2122077"/>
            <a:ext cx="183952" cy="343805"/>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1" name="TextBox 180"/>
              <p:cNvSpPr txBox="1"/>
              <p:nvPr/>
            </p:nvSpPr>
            <p:spPr>
              <a:xfrm>
                <a:off x="6409411" y="2808612"/>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𝟓</m:t>
                      </m:r>
                    </m:oMath>
                  </m:oMathPara>
                </a14:m>
                <a:endParaRPr lang="en-US" sz="2400" b="1">
                  <a:latin typeface="Cambria Math" charset="0"/>
                  <a:ea typeface="Cambria Math" charset="0"/>
                  <a:cs typeface="Cambria Math" charset="0"/>
                </a:endParaRPr>
              </a:p>
            </p:txBody>
          </p:sp>
        </mc:Choice>
        <mc:Fallback xmlns="">
          <p:sp>
            <p:nvSpPr>
              <p:cNvPr id="181" name="TextBox 180"/>
              <p:cNvSpPr txBox="1">
                <a:spLocks noRot="1" noChangeAspect="1" noMove="1" noResize="1" noEditPoints="1" noAdjustHandles="1" noChangeArrowheads="1" noChangeShapeType="1" noTextEdit="1"/>
              </p:cNvSpPr>
              <p:nvPr/>
            </p:nvSpPr>
            <p:spPr>
              <a:xfrm>
                <a:off x="6409411" y="2808612"/>
                <a:ext cx="1019253"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6403663" y="2345609"/>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smtClean="0">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𝟓</m:t>
                      </m:r>
                    </m:oMath>
                  </m:oMathPara>
                </a14:m>
                <a:endParaRPr lang="en-US" sz="2400" b="1">
                  <a:latin typeface="Cambria Math" charset="0"/>
                  <a:ea typeface="Cambria Math" charset="0"/>
                  <a:cs typeface="Cambria Math" charset="0"/>
                </a:endParaRPr>
              </a:p>
            </p:txBody>
          </p:sp>
        </mc:Choice>
        <mc:Fallback xmlns="">
          <p:sp>
            <p:nvSpPr>
              <p:cNvPr id="182" name="TextBox 181"/>
              <p:cNvSpPr txBox="1">
                <a:spLocks noRot="1" noChangeAspect="1" noMove="1" noResize="1" noEditPoints="1" noAdjustHandles="1" noChangeArrowheads="1" noChangeShapeType="1" noTextEdit="1"/>
              </p:cNvSpPr>
              <p:nvPr/>
            </p:nvSpPr>
            <p:spPr>
              <a:xfrm>
                <a:off x="6403663" y="2345609"/>
                <a:ext cx="1019253"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p:cNvSpPr txBox="1"/>
              <p:nvPr/>
            </p:nvSpPr>
            <p:spPr>
              <a:xfrm>
                <a:off x="5548275" y="5237431"/>
                <a:ext cx="10192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sz="2400" b="1" smtClean="0">
                          <a:latin typeface="Cambria Math" charset="0"/>
                          <a:ea typeface="Cambria Math" charset="0"/>
                          <a:cs typeface="Cambria Math" charset="0"/>
                        </a:rPr>
                        <m:t>Δ</m:t>
                      </m:r>
                      <m:r>
                        <a:rPr lang="en-US" sz="2400" b="1"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𝟎</m:t>
                      </m:r>
                    </m:oMath>
                  </m:oMathPara>
                </a14:m>
                <a:endParaRPr lang="en-US" sz="2400" b="1">
                  <a:latin typeface="Cambria Math" charset="0"/>
                  <a:ea typeface="Cambria Math" charset="0"/>
                  <a:cs typeface="Cambria Math"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5548275" y="5237431"/>
                <a:ext cx="1019253" cy="461665"/>
              </a:xfrm>
              <a:prstGeom prst="rect">
                <a:avLst/>
              </a:prstGeom>
              <a:blipFill rotWithShape="0">
                <a:blip r:embed="rId8"/>
                <a:stretch>
                  <a:fillRect/>
                </a:stretch>
              </a:blipFill>
            </p:spPr>
            <p:txBody>
              <a:bodyPr/>
              <a:lstStyle/>
              <a:p>
                <a:r>
                  <a:rPr lang="en-US">
                    <a:noFill/>
                  </a:rPr>
                  <a:t> </a:t>
                </a:r>
              </a:p>
            </p:txBody>
          </p:sp>
        </mc:Fallback>
      </mc:AlternateContent>
      <p:pic>
        <p:nvPicPr>
          <p:cNvPr id="89" name="Picture 8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90" name="Picture 8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91" name="Straight Connector 9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95" name="Content Placeholder 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98" name="Oval 97"/>
          <p:cNvSpPr/>
          <p:nvPr/>
        </p:nvSpPr>
        <p:spPr>
          <a:xfrm>
            <a:off x="2361480" y="266342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0" name="Oval 99"/>
          <p:cNvSpPr/>
          <p:nvPr/>
        </p:nvSpPr>
        <p:spPr>
          <a:xfrm>
            <a:off x="2357269" y="383191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9" name="Oval 108"/>
          <p:cNvSpPr/>
          <p:nvPr/>
        </p:nvSpPr>
        <p:spPr>
          <a:xfrm>
            <a:off x="2288689" y="569678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0" name="Picture 10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81919" y="2555267"/>
            <a:ext cx="3410467" cy="852617"/>
          </a:xfrm>
          <a:prstGeom prst="rect">
            <a:avLst/>
          </a:prstGeom>
        </p:spPr>
      </p:pic>
      <p:pic>
        <p:nvPicPr>
          <p:cNvPr id="111" name="Picture 1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09106" y="3461236"/>
            <a:ext cx="3364992" cy="841248"/>
          </a:xfrm>
          <a:prstGeom prst="rect">
            <a:avLst/>
          </a:prstGeom>
        </p:spPr>
      </p:pic>
      <p:pic>
        <p:nvPicPr>
          <p:cNvPr id="112" name="Picture 11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90818" y="5394828"/>
            <a:ext cx="3401568" cy="850392"/>
          </a:xfrm>
          <a:prstGeom prst="rect">
            <a:avLst/>
          </a:prstGeom>
        </p:spPr>
      </p:pic>
      <p:grpSp>
        <p:nvGrpSpPr>
          <p:cNvPr id="113" name="Group 112"/>
          <p:cNvGrpSpPr/>
          <p:nvPr/>
        </p:nvGrpSpPr>
        <p:grpSpPr>
          <a:xfrm>
            <a:off x="2121248" y="2057909"/>
            <a:ext cx="586079" cy="572381"/>
            <a:chOff x="1137325" y="2332458"/>
            <a:chExt cx="586079" cy="572381"/>
          </a:xfrm>
        </p:grpSpPr>
        <p:sp>
          <p:nvSpPr>
            <p:cNvPr id="114" name="TextBox 113"/>
            <p:cNvSpPr txBox="1"/>
            <p:nvPr/>
          </p:nvSpPr>
          <p:spPr>
            <a:xfrm>
              <a:off x="1137325" y="2332458"/>
              <a:ext cx="586079"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a:t>
              </a:r>
              <a:endParaRPr lang="en-US" sz="2400" b="1" i="1">
                <a:solidFill>
                  <a:srgbClr val="00B050"/>
                </a:solidFill>
                <a:latin typeface="Calibri" charset="0"/>
                <a:ea typeface="Calibri" charset="0"/>
                <a:cs typeface="Calibri" charset="0"/>
              </a:endParaRPr>
            </a:p>
          </p:txBody>
        </p:sp>
        <p:cxnSp>
          <p:nvCxnSpPr>
            <p:cNvPr id="115" name="Straight Connector 114"/>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0" name="Straight Connector 119"/>
          <p:cNvCxnSpPr/>
          <p:nvPr/>
        </p:nvCxnSpPr>
        <p:spPr>
          <a:xfrm>
            <a:off x="838203" y="476208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290979" y="474844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844982" y="414499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44982" y="352635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995703" y="2997823"/>
            <a:ext cx="314790" cy="314790"/>
            <a:chOff x="4342538" y="5246557"/>
            <a:chExt cx="314790" cy="314790"/>
          </a:xfrm>
        </p:grpSpPr>
        <p:sp>
          <p:nvSpPr>
            <p:cNvPr id="126" name="Oval 125"/>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7" name="Picture 1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28" name="Group 127"/>
          <p:cNvGrpSpPr/>
          <p:nvPr/>
        </p:nvGrpSpPr>
        <p:grpSpPr>
          <a:xfrm>
            <a:off x="1044874" y="3478440"/>
            <a:ext cx="314790" cy="314790"/>
            <a:chOff x="4342538" y="5246557"/>
            <a:chExt cx="314790" cy="314790"/>
          </a:xfrm>
        </p:grpSpPr>
        <p:sp>
          <p:nvSpPr>
            <p:cNvPr id="129" name="Oval 128"/>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0" name="Picture 1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31" name="Straight Connector 130"/>
          <p:cNvCxnSpPr/>
          <p:nvPr/>
        </p:nvCxnSpPr>
        <p:spPr>
          <a:xfrm flipH="1">
            <a:off x="913713" y="329670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862939" y="369554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995702" y="5533684"/>
            <a:ext cx="314790" cy="314790"/>
            <a:chOff x="4342538" y="5246557"/>
            <a:chExt cx="314790" cy="314790"/>
          </a:xfrm>
        </p:grpSpPr>
        <p:sp>
          <p:nvSpPr>
            <p:cNvPr id="134" name="Oval 133"/>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35" name="Picture 1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53" name="Straight Connector 152"/>
          <p:cNvCxnSpPr/>
          <p:nvPr/>
        </p:nvCxnSpPr>
        <p:spPr>
          <a:xfrm flipV="1">
            <a:off x="1292912" y="529354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7941385" y="3603586"/>
            <a:ext cx="1371600"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3797364" y="3603586"/>
            <a:ext cx="1246034" cy="0"/>
          </a:xfrm>
          <a:prstGeom prst="line">
            <a:avLst/>
          </a:prstGeom>
          <a:ln w="762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3159154" y="3763751"/>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1a. Sensor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grpSp>
        <p:nvGrpSpPr>
          <p:cNvPr id="175" name="Group 174"/>
          <p:cNvGrpSpPr/>
          <p:nvPr/>
        </p:nvGrpSpPr>
        <p:grpSpPr>
          <a:xfrm>
            <a:off x="6020936" y="4996679"/>
            <a:ext cx="314790" cy="314790"/>
            <a:chOff x="4342538" y="5246557"/>
            <a:chExt cx="314790" cy="314790"/>
          </a:xfrm>
        </p:grpSpPr>
        <p:sp>
          <p:nvSpPr>
            <p:cNvPr id="177" name="Oval 176"/>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78" name="Picture 1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79" name="Straight Connector 178"/>
          <p:cNvCxnSpPr/>
          <p:nvPr/>
        </p:nvCxnSpPr>
        <p:spPr>
          <a:xfrm flipV="1">
            <a:off x="6318146" y="4756543"/>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7325063" y="3763751"/>
            <a:ext cx="2535724" cy="830997"/>
          </a:xfrm>
          <a:prstGeom prst="rect">
            <a:avLst/>
          </a:prstGeom>
          <a:noFill/>
        </p:spPr>
        <p:txBody>
          <a:bodyPr wrap="square" rtlCol="0">
            <a:spAutoFit/>
          </a:bodyPr>
          <a:lstStyle/>
          <a:p>
            <a:pPr algn="ctr"/>
            <a:r>
              <a:rPr lang="en-US" sz="2400" b="1" smtClean="0">
                <a:latin typeface="Calibri" charset="0"/>
                <a:ea typeface="Calibri" charset="0"/>
                <a:cs typeface="Calibri" charset="0"/>
              </a:rPr>
              <a:t>1b. Group </a:t>
            </a:r>
          </a:p>
          <a:p>
            <a:pPr algn="ctr"/>
            <a:r>
              <a:rPr lang="en-US" sz="2400" b="1" smtClean="0">
                <a:latin typeface="Calibri" charset="0"/>
                <a:ea typeface="Calibri" charset="0"/>
                <a:cs typeface="Calibri" charset="0"/>
              </a:rPr>
              <a:t>scoring</a:t>
            </a:r>
            <a:endParaRPr lang="en-US" sz="2400" b="1">
              <a:latin typeface="Calibri" charset="0"/>
              <a:ea typeface="Calibri" charset="0"/>
              <a:cs typeface="Calibri" charset="0"/>
            </a:endParaRPr>
          </a:p>
        </p:txBody>
      </p:sp>
      <p:sp>
        <p:nvSpPr>
          <p:cNvPr id="187" name="TextBox 186"/>
          <p:cNvSpPr txBox="1"/>
          <p:nvPr/>
        </p:nvSpPr>
        <p:spPr>
          <a:xfrm>
            <a:off x="5205326" y="5922698"/>
            <a:ext cx="6024632" cy="461665"/>
          </a:xfrm>
          <a:prstGeom prst="rect">
            <a:avLst/>
          </a:prstGeom>
          <a:noFill/>
        </p:spPr>
        <p:txBody>
          <a:bodyPr wrap="square" rtlCol="0">
            <a:spAutoFit/>
          </a:bodyPr>
          <a:lstStyle/>
          <a:p>
            <a:pPr algn="ctr"/>
            <a:r>
              <a:rPr lang="en-US" sz="2400" smtClean="0">
                <a:latin typeface="Calibri" charset="0"/>
                <a:ea typeface="Calibri" charset="0"/>
                <a:cs typeface="Calibri" charset="0"/>
              </a:rPr>
              <a:t>Information theoretic framework</a:t>
            </a:r>
          </a:p>
        </p:txBody>
      </p:sp>
      <p:sp>
        <p:nvSpPr>
          <p:cNvPr id="188" name="Left Brace 187"/>
          <p:cNvSpPr/>
          <p:nvPr/>
        </p:nvSpPr>
        <p:spPr>
          <a:xfrm rot="16200000">
            <a:off x="8224029" y="2372851"/>
            <a:ext cx="265552" cy="691342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Calibri" charset="0"/>
              <a:ea typeface="Calibri" charset="0"/>
              <a:cs typeface="Calibri" charset="0"/>
            </a:endParaRPr>
          </a:p>
        </p:txBody>
      </p:sp>
      <p:sp>
        <p:nvSpPr>
          <p:cNvPr id="84" name="Oval 83"/>
          <p:cNvSpPr/>
          <p:nvPr/>
        </p:nvSpPr>
        <p:spPr>
          <a:xfrm>
            <a:off x="1332925" y="511489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5" name="Oval 84"/>
          <p:cNvSpPr/>
          <p:nvPr/>
        </p:nvSpPr>
        <p:spPr>
          <a:xfrm>
            <a:off x="753542" y="343491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6" name="Oval 85"/>
          <p:cNvSpPr/>
          <p:nvPr/>
        </p:nvSpPr>
        <p:spPr>
          <a:xfrm>
            <a:off x="753542" y="405355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7" name="Oval 86"/>
          <p:cNvSpPr/>
          <p:nvPr/>
        </p:nvSpPr>
        <p:spPr>
          <a:xfrm>
            <a:off x="753542" y="467064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88" name="Oval 87"/>
          <p:cNvSpPr/>
          <p:nvPr/>
        </p:nvSpPr>
        <p:spPr>
          <a:xfrm>
            <a:off x="203774" y="511489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58" name="Oval 157"/>
          <p:cNvSpPr/>
          <p:nvPr/>
        </p:nvSpPr>
        <p:spPr>
          <a:xfrm>
            <a:off x="6414554" y="459093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59" name="Oval 158"/>
          <p:cNvSpPr/>
          <p:nvPr/>
        </p:nvSpPr>
        <p:spPr>
          <a:xfrm>
            <a:off x="5835171" y="2910964"/>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0" name="Oval 159"/>
          <p:cNvSpPr/>
          <p:nvPr/>
        </p:nvSpPr>
        <p:spPr>
          <a:xfrm>
            <a:off x="5835171" y="3529601"/>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1" name="Oval 160"/>
          <p:cNvSpPr/>
          <p:nvPr/>
        </p:nvSpPr>
        <p:spPr>
          <a:xfrm>
            <a:off x="5835171" y="4146695"/>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62" name="Oval 161"/>
          <p:cNvSpPr/>
          <p:nvPr/>
        </p:nvSpPr>
        <p:spPr>
          <a:xfrm>
            <a:off x="5285403" y="4590939"/>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9" name="Rectangle 78"/>
          <p:cNvSpPr/>
          <p:nvPr/>
        </p:nvSpPr>
        <p:spPr>
          <a:xfrm>
            <a:off x="7861513" y="1240642"/>
            <a:ext cx="4140923" cy="443763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1601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0420350" cy="1124696"/>
          </a:xfrm>
        </p:spPr>
        <p:txBody>
          <a:bodyPr>
            <a:normAutofit/>
          </a:bodyPr>
          <a:lstStyle/>
          <a:p>
            <a:r>
              <a:rPr lang="en-US" err="1" smtClean="0"/>
              <a:t>ChangeDAR</a:t>
            </a:r>
            <a:r>
              <a:rPr lang="en-US" smtClean="0"/>
              <a:t>: `</a:t>
            </a:r>
            <a:r>
              <a:rPr lang="en-US" err="1" smtClean="0"/>
              <a:t>Bitsave</a:t>
            </a:r>
            <a:r>
              <a:rPr lang="en-US" smtClean="0"/>
              <a:t>’ Scores</a:t>
            </a:r>
            <a:endParaRPr lang="en-US"/>
          </a:p>
        </p:txBody>
      </p:sp>
      <p:sp>
        <p:nvSpPr>
          <p:cNvPr id="6" name="Content Placeholder 5"/>
          <p:cNvSpPr>
            <a:spLocks noGrp="1"/>
          </p:cNvSpPr>
          <p:nvPr>
            <p:ph idx="1"/>
          </p:nvPr>
        </p:nvSpPr>
        <p:spPr>
          <a:xfrm>
            <a:off x="5519971" y="3661195"/>
            <a:ext cx="4913469" cy="504024"/>
          </a:xfrm>
        </p:spPr>
        <p:txBody>
          <a:bodyPr/>
          <a:lstStyle/>
          <a:p>
            <a:pPr marL="0" indent="0">
              <a:buNone/>
            </a:pPr>
            <a:r>
              <a:rPr lang="en-US" b="1" err="1" smtClean="0">
                <a:latin typeface="Cambria Math" charset="0"/>
                <a:ea typeface="Cambria Math" charset="0"/>
                <a:cs typeface="Cambria Math" charset="0"/>
              </a:rPr>
              <a:t>Δ</a:t>
            </a:r>
            <a:r>
              <a:rPr lang="en-US" b="1" baseline="-25000" err="1" smtClean="0">
                <a:latin typeface="Cambria Math" charset="0"/>
                <a:ea typeface="Cambria Math" charset="0"/>
                <a:cs typeface="Cambria Math" charset="0"/>
              </a:rPr>
              <a:t>e</a:t>
            </a:r>
            <a:r>
              <a:rPr lang="en-US" b="1" smtClean="0">
                <a:latin typeface="Cambria Math" charset="0"/>
                <a:ea typeface="Cambria Math" charset="0"/>
                <a:cs typeface="Cambria Math" charset="0"/>
              </a:rPr>
              <a:t>(t)</a:t>
            </a:r>
            <a:r>
              <a:rPr lang="en-US" b="1" smtClean="0"/>
              <a:t>: </a:t>
            </a:r>
            <a:r>
              <a:rPr lang="en-US" smtClean="0"/>
              <a:t>analogous, for edge e</a:t>
            </a:r>
            <a:endParaRPr lang="en-US"/>
          </a:p>
        </p:txBody>
      </p:sp>
      <p:sp>
        <p:nvSpPr>
          <p:cNvPr id="69" name="Content Placeholder 5"/>
          <p:cNvSpPr txBox="1">
            <a:spLocks/>
          </p:cNvSpPr>
          <p:nvPr/>
        </p:nvSpPr>
        <p:spPr>
          <a:xfrm>
            <a:off x="5519971" y="2263427"/>
            <a:ext cx="4913469" cy="2092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latin typeface="Cambria Math" charset="0"/>
                <a:ea typeface="Cambria Math" charset="0"/>
                <a:cs typeface="Cambria Math" charset="0"/>
              </a:rPr>
              <a:t>Δ</a:t>
            </a:r>
            <a:r>
              <a:rPr lang="en-US" b="1" baseline="-25000" smtClean="0">
                <a:latin typeface="Cambria Math" charset="0"/>
                <a:ea typeface="Cambria Math" charset="0"/>
                <a:cs typeface="Cambria Math" charset="0"/>
              </a:rPr>
              <a:t>v</a:t>
            </a:r>
            <a:r>
              <a:rPr lang="en-US" b="1" smtClean="0">
                <a:latin typeface="Cambria Math" charset="0"/>
                <a:ea typeface="Cambria Math" charset="0"/>
                <a:cs typeface="Cambria Math" charset="0"/>
              </a:rPr>
              <a:t>(t)</a:t>
            </a:r>
            <a:r>
              <a:rPr lang="en-US" b="1" smtClean="0"/>
              <a:t>: </a:t>
            </a:r>
            <a:r>
              <a:rPr lang="en-US" smtClean="0"/>
              <a:t>change score at node </a:t>
            </a:r>
            <a:r>
              <a:rPr lang="en-US" i="1" smtClean="0"/>
              <a:t>v</a:t>
            </a:r>
            <a:r>
              <a:rPr lang="en-US" smtClean="0"/>
              <a:t> at time </a:t>
            </a:r>
            <a:r>
              <a:rPr lang="en-US" i="1" smtClean="0"/>
              <a:t>t</a:t>
            </a:r>
            <a:endParaRPr lang="en-US"/>
          </a:p>
        </p:txBody>
      </p:sp>
      <p:pic>
        <p:nvPicPr>
          <p:cNvPr id="67" name="Picture 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135" y="168202"/>
            <a:ext cx="504538" cy="504538"/>
          </a:xfrm>
          <a:prstGeom prst="rect">
            <a:avLst/>
          </a:prstGeom>
        </p:spPr>
      </p:pic>
      <p:pic>
        <p:nvPicPr>
          <p:cNvPr id="65" name="Picture 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71" name="Straight Connector 7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73"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74" name="Group 73"/>
          <p:cNvGrpSpPr/>
          <p:nvPr/>
        </p:nvGrpSpPr>
        <p:grpSpPr>
          <a:xfrm>
            <a:off x="130652" y="1219010"/>
            <a:ext cx="10636007" cy="829933"/>
            <a:chOff x="130652" y="1219010"/>
            <a:chExt cx="10636007" cy="829933"/>
          </a:xfrm>
        </p:grpSpPr>
        <p:sp>
          <p:nvSpPr>
            <p:cNvPr id="75"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do I find the best </a:t>
              </a:r>
              <a:r>
                <a:rPr lang="en-US" b="1" i="1" smtClean="0"/>
                <a:t>group</a:t>
              </a:r>
              <a:r>
                <a:rPr lang="en-US" i="1" smtClean="0"/>
                <a:t> of changes?</a:t>
              </a:r>
              <a:endParaRPr lang="en-US" b="1"/>
            </a:p>
          </p:txBody>
        </p:sp>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77" name="Rectangle 76"/>
            <p:cNvSpPr/>
            <p:nvPr/>
          </p:nvSpPr>
          <p:spPr>
            <a:xfrm>
              <a:off x="130652" y="1219010"/>
              <a:ext cx="7006748"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Oval 58"/>
          <p:cNvSpPr/>
          <p:nvPr/>
        </p:nvSpPr>
        <p:spPr>
          <a:xfrm>
            <a:off x="3938859" y="2698627"/>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0" name="Oval 59"/>
          <p:cNvSpPr/>
          <p:nvPr/>
        </p:nvSpPr>
        <p:spPr>
          <a:xfrm>
            <a:off x="3934648" y="3867114"/>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61" name="Oval 60"/>
          <p:cNvSpPr/>
          <p:nvPr/>
        </p:nvSpPr>
        <p:spPr>
          <a:xfrm>
            <a:off x="3866068" y="5731989"/>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62" name="Picture 6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59298" y="2590471"/>
            <a:ext cx="3410467" cy="852617"/>
          </a:xfrm>
          <a:prstGeom prst="rect">
            <a:avLst/>
          </a:prstGeom>
        </p:spPr>
      </p:pic>
      <p:pic>
        <p:nvPicPr>
          <p:cNvPr id="63" name="Picture 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86485" y="3496440"/>
            <a:ext cx="3364992" cy="841248"/>
          </a:xfrm>
          <a:prstGeom prst="rect">
            <a:avLst/>
          </a:prstGeom>
        </p:spPr>
      </p:pic>
      <p:pic>
        <p:nvPicPr>
          <p:cNvPr id="64" name="Picture 6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68197" y="5430032"/>
            <a:ext cx="3401568" cy="850392"/>
          </a:xfrm>
          <a:prstGeom prst="rect">
            <a:avLst/>
          </a:prstGeom>
        </p:spPr>
      </p:pic>
      <p:grpSp>
        <p:nvGrpSpPr>
          <p:cNvPr id="107" name="Group 106"/>
          <p:cNvGrpSpPr/>
          <p:nvPr/>
        </p:nvGrpSpPr>
        <p:grpSpPr>
          <a:xfrm>
            <a:off x="3698627" y="2093113"/>
            <a:ext cx="586079" cy="572381"/>
            <a:chOff x="1137325" y="2332458"/>
            <a:chExt cx="586079" cy="572381"/>
          </a:xfrm>
        </p:grpSpPr>
        <p:sp>
          <p:nvSpPr>
            <p:cNvPr id="108" name="TextBox 107"/>
            <p:cNvSpPr txBox="1"/>
            <p:nvPr/>
          </p:nvSpPr>
          <p:spPr>
            <a:xfrm>
              <a:off x="1137325" y="2332458"/>
              <a:ext cx="586079"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a:t>
              </a:r>
              <a:endParaRPr lang="en-US" sz="2400" b="1" i="1">
                <a:solidFill>
                  <a:srgbClr val="00B050"/>
                </a:solidFill>
                <a:latin typeface="Calibri" charset="0"/>
                <a:ea typeface="Calibri" charset="0"/>
                <a:cs typeface="Calibri" charset="0"/>
              </a:endParaRPr>
            </a:p>
          </p:txBody>
        </p:sp>
        <p:cxnSp>
          <p:nvCxnSpPr>
            <p:cNvPr id="109" name="Straight Connector 108"/>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p:nvPr/>
        </p:nvCxnSpPr>
        <p:spPr>
          <a:xfrm>
            <a:off x="2415582" y="4797293"/>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868358" y="4783651"/>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422361" y="4180199"/>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2422361" y="3561562"/>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14" name="Group 113"/>
          <p:cNvGrpSpPr/>
          <p:nvPr/>
        </p:nvGrpSpPr>
        <p:grpSpPr>
          <a:xfrm>
            <a:off x="2573082" y="3033027"/>
            <a:ext cx="314790" cy="314790"/>
            <a:chOff x="4342538" y="5246557"/>
            <a:chExt cx="314790" cy="314790"/>
          </a:xfrm>
        </p:grpSpPr>
        <p:sp>
          <p:nvSpPr>
            <p:cNvPr id="115" name="Oval 114"/>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6" name="Picture 1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117" name="Group 116"/>
          <p:cNvGrpSpPr/>
          <p:nvPr/>
        </p:nvGrpSpPr>
        <p:grpSpPr>
          <a:xfrm>
            <a:off x="2622253" y="3513644"/>
            <a:ext cx="314790" cy="314790"/>
            <a:chOff x="4342538" y="5246557"/>
            <a:chExt cx="314790" cy="314790"/>
          </a:xfrm>
        </p:grpSpPr>
        <p:sp>
          <p:nvSpPr>
            <p:cNvPr id="118" name="Oval 117"/>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19" name="Picture 11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20" name="Straight Connector 119"/>
          <p:cNvCxnSpPr/>
          <p:nvPr/>
        </p:nvCxnSpPr>
        <p:spPr>
          <a:xfrm flipH="1">
            <a:off x="2491092" y="3331908"/>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2440318" y="3730751"/>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2573081" y="5568888"/>
            <a:ext cx="314790" cy="314790"/>
            <a:chOff x="4342538" y="5246557"/>
            <a:chExt cx="314790" cy="314790"/>
          </a:xfrm>
        </p:grpSpPr>
        <p:sp>
          <p:nvSpPr>
            <p:cNvPr id="123" name="Oval 122"/>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24" name="Picture 1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25" name="Straight Connector 124"/>
          <p:cNvCxnSpPr/>
          <p:nvPr/>
        </p:nvCxnSpPr>
        <p:spPr>
          <a:xfrm flipV="1">
            <a:off x="2870291" y="5328752"/>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2910304" y="515009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27" name="Oval 126"/>
          <p:cNvSpPr/>
          <p:nvPr/>
        </p:nvSpPr>
        <p:spPr>
          <a:xfrm>
            <a:off x="2330921" y="347012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28" name="Oval 127"/>
          <p:cNvSpPr/>
          <p:nvPr/>
        </p:nvSpPr>
        <p:spPr>
          <a:xfrm>
            <a:off x="2330921" y="4088759"/>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29" name="Oval 128"/>
          <p:cNvSpPr/>
          <p:nvPr/>
        </p:nvSpPr>
        <p:spPr>
          <a:xfrm>
            <a:off x="2330921" y="4705853"/>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30" name="Oval 129"/>
          <p:cNvSpPr/>
          <p:nvPr/>
        </p:nvSpPr>
        <p:spPr>
          <a:xfrm>
            <a:off x="1781153" y="5150097"/>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31" name="Rounded Rectangle 130"/>
          <p:cNvSpPr/>
          <p:nvPr/>
        </p:nvSpPr>
        <p:spPr>
          <a:xfrm>
            <a:off x="2188214" y="2913377"/>
            <a:ext cx="928580" cy="106379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0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T2. Time Series</a:t>
            </a:r>
            <a:endParaRPr lang="en-US"/>
          </a:p>
        </p:txBody>
      </p:sp>
      <p:pic>
        <p:nvPicPr>
          <p:cNvPr id="34" name="Picture 3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72249" y="4191314"/>
            <a:ext cx="3567746" cy="1249761"/>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6609" y="298784"/>
            <a:ext cx="583613" cy="583613"/>
          </a:xfrm>
          <a:prstGeom prst="rect">
            <a:avLst/>
          </a:prstGeom>
        </p:spPr>
      </p:pic>
      <p:sp>
        <p:nvSpPr>
          <p:cNvPr id="18" name="TextBox 17"/>
          <p:cNvSpPr txBox="1"/>
          <p:nvPr/>
        </p:nvSpPr>
        <p:spPr>
          <a:xfrm>
            <a:off x="7171074" y="3291418"/>
            <a:ext cx="4367832" cy="523220"/>
          </a:xfrm>
          <a:prstGeom prst="rect">
            <a:avLst/>
          </a:prstGeom>
          <a:noFill/>
        </p:spPr>
        <p:txBody>
          <a:bodyPr wrap="square" rtlCol="0">
            <a:spAutoFit/>
          </a:bodyPr>
          <a:lstStyle/>
          <a:p>
            <a:pPr algn="ctr"/>
            <a:r>
              <a:rPr lang="en-US" sz="2800" b="1" smtClean="0"/>
              <a:t>Abnormal Heart Rhythms</a:t>
            </a:r>
          </a:p>
        </p:txBody>
      </p:sp>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80348" y="3960779"/>
            <a:ext cx="1692176" cy="1729726"/>
          </a:xfrm>
          <a:prstGeom prst="rect">
            <a:avLst/>
          </a:prstGeom>
        </p:spPr>
      </p:pic>
      <p:sp>
        <p:nvSpPr>
          <p:cNvPr id="22" name="TextBox 21"/>
          <p:cNvSpPr txBox="1"/>
          <p:nvPr/>
        </p:nvSpPr>
        <p:spPr>
          <a:xfrm>
            <a:off x="6779959" y="5708961"/>
            <a:ext cx="4937311" cy="523220"/>
          </a:xfrm>
          <a:prstGeom prst="rect">
            <a:avLst/>
          </a:prstGeom>
          <a:noFill/>
        </p:spPr>
        <p:txBody>
          <a:bodyPr wrap="square" rtlCol="0">
            <a:spAutoFit/>
          </a:bodyPr>
          <a:lstStyle/>
          <a:p>
            <a:pPr algn="ctr"/>
            <a:r>
              <a:rPr lang="en-US" sz="2800" b="1" smtClean="0"/>
              <a:t>Power Grid Failures</a:t>
            </a:r>
            <a:endParaRPr lang="en-US" sz="2800"/>
          </a:p>
        </p:txBody>
      </p:sp>
      <p:pic>
        <p:nvPicPr>
          <p:cNvPr id="25" name="Picture 24"/>
          <p:cNvPicPr>
            <a:picLocks noChangeAspect="1"/>
          </p:cNvPicPr>
          <p:nvPr/>
        </p:nvPicPr>
        <p:blipFill>
          <a:blip r:embed="rId6"/>
          <a:stretch>
            <a:fillRect/>
          </a:stretch>
        </p:blipFill>
        <p:spPr>
          <a:xfrm>
            <a:off x="746070" y="1721120"/>
            <a:ext cx="1568855" cy="1568855"/>
          </a:xfrm>
          <a:prstGeom prst="rect">
            <a:avLst/>
          </a:prstGeom>
        </p:spPr>
      </p:pic>
      <p:grpSp>
        <p:nvGrpSpPr>
          <p:cNvPr id="28" name="Group 27"/>
          <p:cNvGrpSpPr/>
          <p:nvPr/>
        </p:nvGrpSpPr>
        <p:grpSpPr>
          <a:xfrm>
            <a:off x="2455910" y="1698276"/>
            <a:ext cx="2807493" cy="1568855"/>
            <a:chOff x="6416718" y="1847146"/>
            <a:chExt cx="2807493" cy="1568855"/>
          </a:xfrm>
        </p:grpSpPr>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16718" y="1880840"/>
              <a:ext cx="2807493" cy="1535161"/>
            </a:xfrm>
            <a:prstGeom prst="rect">
              <a:avLst/>
            </a:prstGeom>
          </p:spPr>
        </p:pic>
        <p:sp>
          <p:nvSpPr>
            <p:cNvPr id="23" name="Rectangle 22"/>
            <p:cNvSpPr/>
            <p:nvPr/>
          </p:nvSpPr>
          <p:spPr>
            <a:xfrm>
              <a:off x="7523747" y="1847146"/>
              <a:ext cx="802106" cy="1568855"/>
            </a:xfrm>
            <a:prstGeom prst="rect">
              <a:avLst/>
            </a:prstGeom>
            <a:noFill/>
            <a:ln w="412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36953" y="1656331"/>
            <a:ext cx="1623321" cy="1633627"/>
          </a:xfrm>
          <a:prstGeom prst="rect">
            <a:avLst/>
          </a:prstGeom>
        </p:spPr>
      </p:pic>
      <p:sp>
        <p:nvSpPr>
          <p:cNvPr id="27" name="TextBox 26"/>
          <p:cNvSpPr txBox="1"/>
          <p:nvPr/>
        </p:nvSpPr>
        <p:spPr>
          <a:xfrm>
            <a:off x="1169890" y="3289975"/>
            <a:ext cx="4546629" cy="523220"/>
          </a:xfrm>
          <a:prstGeom prst="rect">
            <a:avLst/>
          </a:prstGeom>
          <a:noFill/>
        </p:spPr>
        <p:txBody>
          <a:bodyPr wrap="none" rtlCol="0">
            <a:spAutoFit/>
          </a:bodyPr>
          <a:lstStyle/>
          <a:p>
            <a:r>
              <a:rPr lang="en-US" sz="2800" b="1" smtClean="0"/>
              <a:t>Electrocardiogram (ECG) Data</a:t>
            </a:r>
            <a:endParaRPr lang="en-US" sz="2800" b="1"/>
          </a:p>
        </p:txBody>
      </p:sp>
      <p:sp>
        <p:nvSpPr>
          <p:cNvPr id="37" name="TextBox 36"/>
          <p:cNvSpPr txBox="1"/>
          <p:nvPr/>
        </p:nvSpPr>
        <p:spPr>
          <a:xfrm>
            <a:off x="809163" y="5690505"/>
            <a:ext cx="4937311" cy="523220"/>
          </a:xfrm>
          <a:prstGeom prst="rect">
            <a:avLst/>
          </a:prstGeom>
          <a:noFill/>
        </p:spPr>
        <p:txBody>
          <a:bodyPr wrap="square" rtlCol="0">
            <a:spAutoFit/>
          </a:bodyPr>
          <a:lstStyle/>
          <a:p>
            <a:pPr algn="ctr"/>
            <a:r>
              <a:rPr lang="en-US" sz="2800" b="1" smtClean="0"/>
              <a:t>Power Grid Sensor Data</a:t>
            </a:r>
            <a:endParaRPr lang="en-US" sz="2800"/>
          </a:p>
        </p:txBody>
      </p:sp>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46070" y="4191313"/>
            <a:ext cx="1284436" cy="1249761"/>
          </a:xfrm>
          <a:prstGeom prst="rect">
            <a:avLst/>
          </a:prstGeom>
        </p:spPr>
      </p:pic>
      <p:cxnSp>
        <p:nvCxnSpPr>
          <p:cNvPr id="39" name="Straight Connector 38"/>
          <p:cNvCxnSpPr/>
          <p:nvPr/>
        </p:nvCxnSpPr>
        <p:spPr>
          <a:xfrm>
            <a:off x="0" y="3926541"/>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Down Arrow 40"/>
          <p:cNvSpPr/>
          <p:nvPr/>
        </p:nvSpPr>
        <p:spPr>
          <a:xfrm rot="16200000">
            <a:off x="6416348" y="2430684"/>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p:cNvSpPr/>
          <p:nvPr/>
        </p:nvSpPr>
        <p:spPr>
          <a:xfrm rot="16200000">
            <a:off x="6416347" y="4511107"/>
            <a:ext cx="399753" cy="503791"/>
          </a:xfrm>
          <a:prstGeom prst="downArrow">
            <a:avLst/>
          </a:prstGeom>
          <a:solidFill>
            <a:srgbClr val="94C0FF"/>
          </a:solidFill>
          <a:ln>
            <a:solidFill>
              <a:srgbClr val="001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449355" y="2891453"/>
            <a:ext cx="4367832" cy="523220"/>
          </a:xfrm>
          <a:prstGeom prst="rect">
            <a:avLst/>
          </a:prstGeom>
          <a:noFill/>
        </p:spPr>
        <p:txBody>
          <a:bodyPr wrap="square" rtlCol="0">
            <a:spAutoFit/>
          </a:bodyPr>
          <a:lstStyle/>
          <a:p>
            <a:pPr algn="ctr"/>
            <a:r>
              <a:rPr lang="en-US" sz="2800" smtClean="0"/>
              <a:t>detect</a:t>
            </a:r>
          </a:p>
        </p:txBody>
      </p:sp>
      <p:sp>
        <p:nvSpPr>
          <p:cNvPr id="45" name="TextBox 44"/>
          <p:cNvSpPr txBox="1"/>
          <p:nvPr/>
        </p:nvSpPr>
        <p:spPr>
          <a:xfrm>
            <a:off x="4457707" y="4967692"/>
            <a:ext cx="4367832" cy="523220"/>
          </a:xfrm>
          <a:prstGeom prst="rect">
            <a:avLst/>
          </a:prstGeom>
          <a:noFill/>
        </p:spPr>
        <p:txBody>
          <a:bodyPr wrap="square" rtlCol="0">
            <a:spAutoFit/>
          </a:bodyPr>
          <a:lstStyle/>
          <a:p>
            <a:pPr algn="ctr"/>
            <a:r>
              <a:rPr lang="en-US" sz="2800" smtClean="0"/>
              <a:t>detect</a:t>
            </a:r>
          </a:p>
        </p:txBody>
      </p:sp>
    </p:spTree>
    <p:extLst>
      <p:ext uri="{BB962C8B-B14F-4D97-AF65-F5344CB8AC3E}">
        <p14:creationId xmlns:p14="http://schemas.microsoft.com/office/powerpoint/2010/main" val="16051569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49000" cy="1124696"/>
          </a:xfrm>
        </p:spPr>
        <p:txBody>
          <a:bodyPr>
            <a:normAutofit/>
          </a:bodyPr>
          <a:lstStyle/>
          <a:p>
            <a:r>
              <a:rPr lang="en-US" smtClean="0"/>
              <a:t>Prize-Collecting Steiner Tree</a:t>
            </a:r>
            <a:endParaRPr lang="en-US"/>
          </a:p>
        </p:txBody>
      </p:sp>
      <p:grpSp>
        <p:nvGrpSpPr>
          <p:cNvPr id="3" name="Group 2"/>
          <p:cNvGrpSpPr/>
          <p:nvPr/>
        </p:nvGrpSpPr>
        <p:grpSpPr>
          <a:xfrm>
            <a:off x="954192" y="1511159"/>
            <a:ext cx="6917162" cy="4713356"/>
            <a:chOff x="954192" y="1511159"/>
            <a:chExt cx="6917162" cy="4713356"/>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9669" y="1511159"/>
              <a:ext cx="760343" cy="760343"/>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0636" y="4995018"/>
              <a:ext cx="760343" cy="760343"/>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2522" y="4384431"/>
              <a:ext cx="760343" cy="760343"/>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7154" y="1907385"/>
              <a:ext cx="760343" cy="760343"/>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0630" y="3742082"/>
              <a:ext cx="760343" cy="760343"/>
            </a:xfrm>
            <a:prstGeom prst="rect">
              <a:avLst/>
            </a:prstGeom>
          </p:spPr>
        </p:pic>
        <p:cxnSp>
          <p:nvCxnSpPr>
            <p:cNvPr id="7" name="Straight Connector 6"/>
            <p:cNvCxnSpPr/>
            <p:nvPr/>
          </p:nvCxnSpPr>
          <p:spPr>
            <a:xfrm>
              <a:off x="3589780" y="2126974"/>
              <a:ext cx="1459298" cy="299545"/>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28199" y="3071052"/>
              <a:ext cx="984196" cy="2004592"/>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2049811" y="4295824"/>
              <a:ext cx="1600483" cy="971866"/>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101389" y="4995018"/>
              <a:ext cx="1368854" cy="347002"/>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988108" y="2629722"/>
              <a:ext cx="731748" cy="1170926"/>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39868" y="2606481"/>
              <a:ext cx="651140" cy="461665"/>
            </a:xfrm>
            <a:prstGeom prst="rect">
              <a:avLst/>
            </a:prstGeom>
            <a:noFill/>
          </p:spPr>
          <p:txBody>
            <a:bodyPr wrap="none" rtlCol="0">
              <a:spAutoFit/>
            </a:bodyPr>
            <a:lstStyle/>
            <a:p>
              <a:r>
                <a:rPr lang="en-US" sz="2400" b="1" smtClean="0"/>
                <a:t>$30</a:t>
              </a:r>
              <a:endParaRPr lang="en-US" sz="2400" b="1"/>
            </a:p>
          </p:txBody>
        </p:sp>
        <p:sp>
          <p:nvSpPr>
            <p:cNvPr id="40" name="TextBox 39"/>
            <p:cNvSpPr txBox="1"/>
            <p:nvPr/>
          </p:nvSpPr>
          <p:spPr>
            <a:xfrm>
              <a:off x="4970963" y="3930229"/>
              <a:ext cx="745717" cy="461665"/>
            </a:xfrm>
            <a:prstGeom prst="rect">
              <a:avLst/>
            </a:prstGeom>
            <a:noFill/>
          </p:spPr>
          <p:txBody>
            <a:bodyPr wrap="none" rtlCol="0">
              <a:spAutoFit/>
            </a:bodyPr>
            <a:lstStyle/>
            <a:p>
              <a:r>
                <a:rPr lang="en-US" sz="2400" b="1" smtClean="0"/>
                <a:t>-$10</a:t>
              </a:r>
              <a:endParaRPr lang="en-US" sz="2400" b="1"/>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5947" y="3658002"/>
              <a:ext cx="379574" cy="379574"/>
            </a:xfrm>
            <a:prstGeom prst="rect">
              <a:avLst/>
            </a:prstGeom>
          </p:spPr>
        </p:pic>
        <p:sp>
          <p:nvSpPr>
            <p:cNvPr id="44" name="TextBox 43"/>
            <p:cNvSpPr txBox="1"/>
            <p:nvPr/>
          </p:nvSpPr>
          <p:spPr>
            <a:xfrm>
              <a:off x="4415003" y="1714321"/>
              <a:ext cx="745717" cy="461665"/>
            </a:xfrm>
            <a:prstGeom prst="rect">
              <a:avLst/>
            </a:prstGeom>
            <a:noFill/>
          </p:spPr>
          <p:txBody>
            <a:bodyPr wrap="none" rtlCol="0">
              <a:spAutoFit/>
            </a:bodyPr>
            <a:lstStyle/>
            <a:p>
              <a:r>
                <a:rPr lang="en-US" sz="2400" b="1" smtClean="0"/>
                <a:t>-$10</a:t>
              </a:r>
              <a:endParaRPr lang="en-US" sz="2400" b="1"/>
            </a:p>
          </p:txBody>
        </p: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623" y="1740297"/>
              <a:ext cx="379574" cy="379574"/>
            </a:xfrm>
            <a:prstGeom prst="rect">
              <a:avLst/>
            </a:prstGeom>
          </p:spPr>
        </p:pic>
        <p:sp>
          <p:nvSpPr>
            <p:cNvPr id="46" name="TextBox 45"/>
            <p:cNvSpPr txBox="1"/>
            <p:nvPr/>
          </p:nvSpPr>
          <p:spPr>
            <a:xfrm>
              <a:off x="1662538" y="2832935"/>
              <a:ext cx="745717" cy="461665"/>
            </a:xfrm>
            <a:prstGeom prst="rect">
              <a:avLst/>
            </a:prstGeom>
            <a:noFill/>
          </p:spPr>
          <p:txBody>
            <a:bodyPr wrap="none" rtlCol="0">
              <a:spAutoFit/>
            </a:bodyPr>
            <a:lstStyle/>
            <a:p>
              <a:r>
                <a:rPr lang="en-US" sz="2400" b="1" smtClean="0"/>
                <a:t>-$15</a:t>
              </a:r>
              <a:endParaRPr lang="en-US" sz="2400" b="1"/>
            </a:p>
          </p:txBody>
        </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3158" y="2858911"/>
              <a:ext cx="379574" cy="379574"/>
            </a:xfrm>
            <a:prstGeom prst="rect">
              <a:avLst/>
            </a:prstGeom>
          </p:spPr>
        </p:pic>
        <p:sp>
          <p:nvSpPr>
            <p:cNvPr id="48" name="TextBox 47"/>
            <p:cNvSpPr txBox="1"/>
            <p:nvPr/>
          </p:nvSpPr>
          <p:spPr>
            <a:xfrm>
              <a:off x="5728689" y="5283570"/>
              <a:ext cx="745717" cy="461665"/>
            </a:xfrm>
            <a:prstGeom prst="rect">
              <a:avLst/>
            </a:prstGeom>
            <a:noFill/>
          </p:spPr>
          <p:txBody>
            <a:bodyPr wrap="none" rtlCol="0">
              <a:spAutoFit/>
            </a:bodyPr>
            <a:lstStyle/>
            <a:p>
              <a:r>
                <a:rPr lang="en-US" sz="2400" b="1" smtClean="0"/>
                <a:t>-$15</a:t>
              </a:r>
              <a:endParaRPr lang="en-US" sz="2400" b="1"/>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9309" y="5309546"/>
              <a:ext cx="379574" cy="379574"/>
            </a:xfrm>
            <a:prstGeom prst="rect">
              <a:avLst/>
            </a:prstGeom>
          </p:spPr>
        </p:pic>
        <p:sp>
          <p:nvSpPr>
            <p:cNvPr id="50" name="TextBox 49"/>
            <p:cNvSpPr txBox="1"/>
            <p:nvPr/>
          </p:nvSpPr>
          <p:spPr>
            <a:xfrm>
              <a:off x="2491804" y="4899125"/>
              <a:ext cx="745717" cy="461665"/>
            </a:xfrm>
            <a:prstGeom prst="rect">
              <a:avLst/>
            </a:prstGeom>
            <a:noFill/>
          </p:spPr>
          <p:txBody>
            <a:bodyPr wrap="none" rtlCol="0">
              <a:spAutoFit/>
            </a:bodyPr>
            <a:lstStyle/>
            <a:p>
              <a:r>
                <a:rPr lang="en-US" sz="2400" b="1" smtClean="0"/>
                <a:t>-$10</a:t>
              </a:r>
              <a:endParaRPr lang="en-US" sz="2400" b="1"/>
            </a:p>
          </p:txBody>
        </p:sp>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1522" y="4936644"/>
              <a:ext cx="379574" cy="379574"/>
            </a:xfrm>
            <a:prstGeom prst="rect">
              <a:avLst/>
            </a:prstGeom>
          </p:spPr>
        </p:pic>
        <p:pic>
          <p:nvPicPr>
            <p:cNvPr id="52" name="Picture 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22938" y="2651556"/>
              <a:ext cx="371517" cy="371517"/>
            </a:xfrm>
            <a:prstGeom prst="rect">
              <a:avLst/>
            </a:prstGeom>
          </p:spPr>
        </p:pic>
        <p:sp>
          <p:nvSpPr>
            <p:cNvPr id="53" name="TextBox 52"/>
            <p:cNvSpPr txBox="1"/>
            <p:nvPr/>
          </p:nvSpPr>
          <p:spPr>
            <a:xfrm>
              <a:off x="7220214" y="5170780"/>
              <a:ext cx="651140" cy="461665"/>
            </a:xfrm>
            <a:prstGeom prst="rect">
              <a:avLst/>
            </a:prstGeom>
            <a:noFill/>
          </p:spPr>
          <p:txBody>
            <a:bodyPr wrap="none" rtlCol="0">
              <a:spAutoFit/>
            </a:bodyPr>
            <a:lstStyle/>
            <a:p>
              <a:r>
                <a:rPr lang="en-US" sz="2400" b="1" smtClean="0"/>
                <a:t>$10</a:t>
              </a:r>
              <a:endParaRPr lang="en-US" sz="2400" b="1"/>
            </a:p>
          </p:txBody>
        </p:sp>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3284" y="5215855"/>
              <a:ext cx="371517" cy="371517"/>
            </a:xfrm>
            <a:prstGeom prst="rect">
              <a:avLst/>
            </a:prstGeom>
          </p:spPr>
        </p:pic>
        <p:sp>
          <p:nvSpPr>
            <p:cNvPr id="55" name="TextBox 54"/>
            <p:cNvSpPr txBox="1"/>
            <p:nvPr/>
          </p:nvSpPr>
          <p:spPr>
            <a:xfrm>
              <a:off x="4008903" y="5762850"/>
              <a:ext cx="651140" cy="461665"/>
            </a:xfrm>
            <a:prstGeom prst="rect">
              <a:avLst/>
            </a:prstGeom>
            <a:noFill/>
          </p:spPr>
          <p:txBody>
            <a:bodyPr wrap="none" rtlCol="0">
              <a:spAutoFit/>
            </a:bodyPr>
            <a:lstStyle/>
            <a:p>
              <a:r>
                <a:rPr lang="en-US" sz="2400" b="1" smtClean="0"/>
                <a:t>$20</a:t>
              </a:r>
              <a:endParaRPr lang="en-US" sz="2400" b="1"/>
            </a:p>
          </p:txBody>
        </p:sp>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1973" y="5807925"/>
              <a:ext cx="371517" cy="371517"/>
            </a:xfrm>
            <a:prstGeom prst="rect">
              <a:avLst/>
            </a:prstGeom>
          </p:spPr>
        </p:pic>
        <p:sp>
          <p:nvSpPr>
            <p:cNvPr id="57" name="TextBox 56"/>
            <p:cNvSpPr txBox="1"/>
            <p:nvPr/>
          </p:nvSpPr>
          <p:spPr>
            <a:xfrm>
              <a:off x="1271122" y="4482792"/>
              <a:ext cx="651140" cy="461665"/>
            </a:xfrm>
            <a:prstGeom prst="rect">
              <a:avLst/>
            </a:prstGeom>
            <a:noFill/>
          </p:spPr>
          <p:txBody>
            <a:bodyPr wrap="none" rtlCol="0">
              <a:spAutoFit/>
            </a:bodyPr>
            <a:lstStyle/>
            <a:p>
              <a:r>
                <a:rPr lang="en-US" sz="2400" b="1" smtClean="0"/>
                <a:t>$20</a:t>
              </a:r>
              <a:endParaRPr lang="en-US" sz="2400" b="1"/>
            </a:p>
          </p:txBody>
        </p:sp>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4192" y="4527867"/>
              <a:ext cx="371517" cy="371517"/>
            </a:xfrm>
            <a:prstGeom prst="rect">
              <a:avLst/>
            </a:prstGeom>
          </p:spPr>
        </p:pic>
        <p:sp>
          <p:nvSpPr>
            <p:cNvPr id="59" name="TextBox 58"/>
            <p:cNvSpPr txBox="1"/>
            <p:nvPr/>
          </p:nvSpPr>
          <p:spPr>
            <a:xfrm>
              <a:off x="3144191" y="2262716"/>
              <a:ext cx="651140" cy="461665"/>
            </a:xfrm>
            <a:prstGeom prst="rect">
              <a:avLst/>
            </a:prstGeom>
            <a:noFill/>
          </p:spPr>
          <p:txBody>
            <a:bodyPr wrap="none" rtlCol="0">
              <a:spAutoFit/>
            </a:bodyPr>
            <a:lstStyle/>
            <a:p>
              <a:r>
                <a:rPr lang="en-US" sz="2400" b="1" smtClean="0"/>
                <a:t>$20</a:t>
              </a:r>
              <a:endParaRPr lang="en-US" sz="2400" b="1"/>
            </a:p>
          </p:txBody>
        </p:sp>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7261" y="2307791"/>
              <a:ext cx="371517" cy="371517"/>
            </a:xfrm>
            <a:prstGeom prst="rect">
              <a:avLst/>
            </a:prstGeom>
          </p:spPr>
        </p:pic>
      </p:grpSp>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2364" y="1557263"/>
            <a:ext cx="379574" cy="379574"/>
          </a:xfrm>
          <a:prstGeom prst="rect">
            <a:avLst/>
          </a:prstGeom>
        </p:spPr>
      </p:pic>
      <p:sp>
        <p:nvSpPr>
          <p:cNvPr id="62" name="TextBox 61"/>
          <p:cNvSpPr txBox="1"/>
          <p:nvPr/>
        </p:nvSpPr>
        <p:spPr>
          <a:xfrm>
            <a:off x="7653357" y="1516217"/>
            <a:ext cx="740716" cy="461665"/>
          </a:xfrm>
          <a:prstGeom prst="rect">
            <a:avLst/>
          </a:prstGeom>
          <a:noFill/>
        </p:spPr>
        <p:txBody>
          <a:bodyPr wrap="none" rtlCol="0">
            <a:spAutoFit/>
          </a:bodyPr>
          <a:lstStyle/>
          <a:p>
            <a:r>
              <a:rPr lang="en-US" sz="2400" b="1" smtClean="0"/>
              <a:t>Cost</a:t>
            </a:r>
            <a:endParaRPr lang="en-US" sz="2400" b="1"/>
          </a:p>
        </p:txBody>
      </p:sp>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0421" y="2106169"/>
            <a:ext cx="371517" cy="371517"/>
          </a:xfrm>
          <a:prstGeom prst="rect">
            <a:avLst/>
          </a:prstGeom>
        </p:spPr>
      </p:pic>
      <p:sp>
        <p:nvSpPr>
          <p:cNvPr id="64" name="TextBox 63"/>
          <p:cNvSpPr txBox="1"/>
          <p:nvPr/>
        </p:nvSpPr>
        <p:spPr>
          <a:xfrm>
            <a:off x="7653357" y="2037924"/>
            <a:ext cx="1292085" cy="461665"/>
          </a:xfrm>
          <a:prstGeom prst="rect">
            <a:avLst/>
          </a:prstGeom>
          <a:noFill/>
        </p:spPr>
        <p:txBody>
          <a:bodyPr wrap="none" rtlCol="0">
            <a:spAutoFit/>
          </a:bodyPr>
          <a:lstStyle/>
          <a:p>
            <a:r>
              <a:rPr lang="en-US" sz="2400" b="1" smtClean="0"/>
              <a:t>Revenue</a:t>
            </a:r>
            <a:endParaRPr lang="en-US" sz="2400" b="1"/>
          </a:p>
        </p:txBody>
      </p:sp>
      <p:sp>
        <p:nvSpPr>
          <p:cNvPr id="65" name="TextBox 64"/>
          <p:cNvSpPr txBox="1"/>
          <p:nvPr/>
        </p:nvSpPr>
        <p:spPr>
          <a:xfrm>
            <a:off x="8711739" y="4926949"/>
            <a:ext cx="2987354" cy="830997"/>
          </a:xfrm>
          <a:prstGeom prst="rect">
            <a:avLst/>
          </a:prstGeom>
          <a:noFill/>
        </p:spPr>
        <p:txBody>
          <a:bodyPr wrap="square" rtlCol="0">
            <a:spAutoFit/>
          </a:bodyPr>
          <a:lstStyle/>
          <a:p>
            <a:r>
              <a:rPr lang="en-US" sz="2400" b="1" smtClean="0"/>
              <a:t>Which roads should we build?</a:t>
            </a:r>
            <a:endParaRPr lang="en-US" sz="2400" b="1"/>
          </a:p>
        </p:txBody>
      </p:sp>
      <p:sp>
        <p:nvSpPr>
          <p:cNvPr id="66" name="TextBox 65"/>
          <p:cNvSpPr txBox="1"/>
          <p:nvPr/>
        </p:nvSpPr>
        <p:spPr>
          <a:xfrm rot="600000">
            <a:off x="9715100" y="234073"/>
            <a:ext cx="2403863" cy="646331"/>
          </a:xfrm>
          <a:prstGeom prst="rect">
            <a:avLst/>
          </a:prstGeom>
          <a:solidFill>
            <a:schemeClr val="accent1">
              <a:lumMod val="60000"/>
              <a:lumOff val="40000"/>
            </a:schemeClr>
          </a:solidFill>
          <a:ln w="53975" cap="rnd">
            <a:solidFill>
              <a:srgbClr val="002060"/>
            </a:solidFill>
          </a:ln>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600" smtClean="0"/>
              <a:t>Background</a:t>
            </a:r>
            <a:endParaRPr lang="en-US" sz="3600"/>
          </a:p>
        </p:txBody>
      </p:sp>
      <p:pic>
        <p:nvPicPr>
          <p:cNvPr id="67" name="Picture 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68" name="Picture 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69" name="Straight Connector 6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71"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Tree>
    <p:extLst>
      <p:ext uri="{BB962C8B-B14F-4D97-AF65-F5344CB8AC3E}">
        <p14:creationId xmlns:p14="http://schemas.microsoft.com/office/powerpoint/2010/main" val="16965052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43"/>
            <a:ext cx="11049000" cy="1124696"/>
          </a:xfrm>
        </p:spPr>
        <p:txBody>
          <a:bodyPr>
            <a:normAutofit/>
          </a:bodyPr>
          <a:lstStyle/>
          <a:p>
            <a:r>
              <a:rPr lang="en-US" smtClean="0"/>
              <a:t>Prize-Collecting Steiner Tree</a:t>
            </a:r>
            <a:endParaRPr lang="en-US"/>
          </a:p>
        </p:txBody>
      </p:sp>
      <p:grpSp>
        <p:nvGrpSpPr>
          <p:cNvPr id="3" name="Group 2"/>
          <p:cNvGrpSpPr/>
          <p:nvPr/>
        </p:nvGrpSpPr>
        <p:grpSpPr>
          <a:xfrm>
            <a:off x="954192" y="1511159"/>
            <a:ext cx="6917162" cy="4713356"/>
            <a:chOff x="954192" y="1511159"/>
            <a:chExt cx="6917162" cy="4713356"/>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9669" y="1511159"/>
              <a:ext cx="760343" cy="760343"/>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0636" y="4995018"/>
              <a:ext cx="760343" cy="760343"/>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2522" y="4384431"/>
              <a:ext cx="760343" cy="760343"/>
            </a:xfrm>
            <a:prstGeom prst="rect">
              <a:avLst/>
            </a:prstGeom>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7154" y="1907385"/>
              <a:ext cx="760343" cy="760343"/>
            </a:xfrm>
            <a:prstGeom prst="rect">
              <a:avLst/>
            </a:prstGeom>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0630" y="3742082"/>
              <a:ext cx="760343" cy="760343"/>
            </a:xfrm>
            <a:prstGeom prst="rect">
              <a:avLst/>
            </a:prstGeom>
          </p:spPr>
        </p:pic>
        <p:cxnSp>
          <p:nvCxnSpPr>
            <p:cNvPr id="7" name="Straight Connector 6"/>
            <p:cNvCxnSpPr/>
            <p:nvPr/>
          </p:nvCxnSpPr>
          <p:spPr>
            <a:xfrm>
              <a:off x="3589780" y="2126974"/>
              <a:ext cx="1459298" cy="299545"/>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28199" y="3071052"/>
              <a:ext cx="984196" cy="2004592"/>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2049811" y="4295824"/>
              <a:ext cx="1600483" cy="971866"/>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6" idx="110"/>
            </p:cNvCxnSpPr>
            <p:nvPr/>
          </p:nvCxnSpPr>
          <p:spPr>
            <a:xfrm flipH="1">
              <a:off x="5101389" y="4995018"/>
              <a:ext cx="1368854" cy="347002"/>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988108" y="2629722"/>
              <a:ext cx="731748" cy="1170926"/>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39868" y="2606481"/>
              <a:ext cx="651140" cy="461665"/>
            </a:xfrm>
            <a:prstGeom prst="rect">
              <a:avLst/>
            </a:prstGeom>
            <a:noFill/>
          </p:spPr>
          <p:txBody>
            <a:bodyPr wrap="none" rtlCol="0">
              <a:spAutoFit/>
            </a:bodyPr>
            <a:lstStyle/>
            <a:p>
              <a:r>
                <a:rPr lang="en-US" sz="2400" b="1" smtClean="0"/>
                <a:t>$30</a:t>
              </a:r>
              <a:endParaRPr lang="en-US" sz="2400" b="1"/>
            </a:p>
          </p:txBody>
        </p:sp>
        <p:sp>
          <p:nvSpPr>
            <p:cNvPr id="40" name="TextBox 39"/>
            <p:cNvSpPr txBox="1"/>
            <p:nvPr/>
          </p:nvSpPr>
          <p:spPr>
            <a:xfrm>
              <a:off x="4970963" y="3930229"/>
              <a:ext cx="745717" cy="461665"/>
            </a:xfrm>
            <a:prstGeom prst="rect">
              <a:avLst/>
            </a:prstGeom>
            <a:noFill/>
          </p:spPr>
          <p:txBody>
            <a:bodyPr wrap="none" rtlCol="0">
              <a:spAutoFit/>
            </a:bodyPr>
            <a:lstStyle/>
            <a:p>
              <a:r>
                <a:rPr lang="en-US" sz="2400" b="1" smtClean="0"/>
                <a:t>-$10</a:t>
              </a:r>
              <a:endParaRPr lang="en-US" sz="2400" b="1"/>
            </a:p>
          </p:txBody>
        </p:sp>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5947" y="3658002"/>
              <a:ext cx="379574" cy="379574"/>
            </a:xfrm>
            <a:prstGeom prst="rect">
              <a:avLst/>
            </a:prstGeom>
          </p:spPr>
        </p:pic>
        <p:sp>
          <p:nvSpPr>
            <p:cNvPr id="44" name="TextBox 43"/>
            <p:cNvSpPr txBox="1"/>
            <p:nvPr/>
          </p:nvSpPr>
          <p:spPr>
            <a:xfrm>
              <a:off x="4415003" y="1714321"/>
              <a:ext cx="745717" cy="461665"/>
            </a:xfrm>
            <a:prstGeom prst="rect">
              <a:avLst/>
            </a:prstGeom>
            <a:noFill/>
          </p:spPr>
          <p:txBody>
            <a:bodyPr wrap="none" rtlCol="0">
              <a:spAutoFit/>
            </a:bodyPr>
            <a:lstStyle/>
            <a:p>
              <a:r>
                <a:rPr lang="en-US" sz="2400" b="1" smtClean="0"/>
                <a:t>-$10</a:t>
              </a:r>
              <a:endParaRPr lang="en-US" sz="2400" b="1"/>
            </a:p>
          </p:txBody>
        </p: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5623" y="1740297"/>
              <a:ext cx="379574" cy="379574"/>
            </a:xfrm>
            <a:prstGeom prst="rect">
              <a:avLst/>
            </a:prstGeom>
          </p:spPr>
        </p:pic>
        <p:sp>
          <p:nvSpPr>
            <p:cNvPr id="46" name="TextBox 45"/>
            <p:cNvSpPr txBox="1"/>
            <p:nvPr/>
          </p:nvSpPr>
          <p:spPr>
            <a:xfrm>
              <a:off x="1662538" y="2832935"/>
              <a:ext cx="745717" cy="461665"/>
            </a:xfrm>
            <a:prstGeom prst="rect">
              <a:avLst/>
            </a:prstGeom>
            <a:noFill/>
          </p:spPr>
          <p:txBody>
            <a:bodyPr wrap="none" rtlCol="0">
              <a:spAutoFit/>
            </a:bodyPr>
            <a:lstStyle/>
            <a:p>
              <a:r>
                <a:rPr lang="en-US" sz="2400" b="1" smtClean="0"/>
                <a:t>-$15</a:t>
              </a:r>
              <a:endParaRPr lang="en-US" sz="2400" b="1"/>
            </a:p>
          </p:txBody>
        </p:sp>
        <p:pic>
          <p:nvPicPr>
            <p:cNvPr id="47" name="Picture 4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3158" y="2858911"/>
              <a:ext cx="379574" cy="379574"/>
            </a:xfrm>
            <a:prstGeom prst="rect">
              <a:avLst/>
            </a:prstGeom>
          </p:spPr>
        </p:pic>
        <p:sp>
          <p:nvSpPr>
            <p:cNvPr id="48" name="TextBox 47"/>
            <p:cNvSpPr txBox="1"/>
            <p:nvPr/>
          </p:nvSpPr>
          <p:spPr>
            <a:xfrm>
              <a:off x="5728689" y="5283570"/>
              <a:ext cx="745717" cy="461665"/>
            </a:xfrm>
            <a:prstGeom prst="rect">
              <a:avLst/>
            </a:prstGeom>
            <a:noFill/>
          </p:spPr>
          <p:txBody>
            <a:bodyPr wrap="none" rtlCol="0">
              <a:spAutoFit/>
            </a:bodyPr>
            <a:lstStyle/>
            <a:p>
              <a:r>
                <a:rPr lang="en-US" sz="2400" b="1" smtClean="0"/>
                <a:t>-$15</a:t>
              </a:r>
              <a:endParaRPr lang="en-US" sz="2400" b="1"/>
            </a:p>
          </p:txBody>
        </p:sp>
        <p:pic>
          <p:nvPicPr>
            <p:cNvPr id="49" name="Picture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9309" y="5309546"/>
              <a:ext cx="379574" cy="379574"/>
            </a:xfrm>
            <a:prstGeom prst="rect">
              <a:avLst/>
            </a:prstGeom>
          </p:spPr>
        </p:pic>
        <p:sp>
          <p:nvSpPr>
            <p:cNvPr id="50" name="TextBox 49"/>
            <p:cNvSpPr txBox="1"/>
            <p:nvPr/>
          </p:nvSpPr>
          <p:spPr>
            <a:xfrm>
              <a:off x="2491804" y="4899125"/>
              <a:ext cx="745717" cy="461665"/>
            </a:xfrm>
            <a:prstGeom prst="rect">
              <a:avLst/>
            </a:prstGeom>
            <a:noFill/>
          </p:spPr>
          <p:txBody>
            <a:bodyPr wrap="none" rtlCol="0">
              <a:spAutoFit/>
            </a:bodyPr>
            <a:lstStyle/>
            <a:p>
              <a:r>
                <a:rPr lang="en-US" sz="2400" b="1" smtClean="0"/>
                <a:t>-$10</a:t>
              </a:r>
              <a:endParaRPr lang="en-US" sz="2400" b="1"/>
            </a:p>
          </p:txBody>
        </p:sp>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1522" y="4936644"/>
              <a:ext cx="379574" cy="379574"/>
            </a:xfrm>
            <a:prstGeom prst="rect">
              <a:avLst/>
            </a:prstGeom>
          </p:spPr>
        </p:pic>
        <p:pic>
          <p:nvPicPr>
            <p:cNvPr id="52" name="Picture 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22938" y="2651556"/>
              <a:ext cx="371517" cy="371517"/>
            </a:xfrm>
            <a:prstGeom prst="rect">
              <a:avLst/>
            </a:prstGeom>
          </p:spPr>
        </p:pic>
        <p:sp>
          <p:nvSpPr>
            <p:cNvPr id="53" name="TextBox 52"/>
            <p:cNvSpPr txBox="1"/>
            <p:nvPr/>
          </p:nvSpPr>
          <p:spPr>
            <a:xfrm>
              <a:off x="7220214" y="5170780"/>
              <a:ext cx="651140" cy="461665"/>
            </a:xfrm>
            <a:prstGeom prst="rect">
              <a:avLst/>
            </a:prstGeom>
            <a:noFill/>
          </p:spPr>
          <p:txBody>
            <a:bodyPr wrap="none" rtlCol="0">
              <a:spAutoFit/>
            </a:bodyPr>
            <a:lstStyle/>
            <a:p>
              <a:r>
                <a:rPr lang="en-US" sz="2400" b="1" smtClean="0"/>
                <a:t>$10</a:t>
              </a:r>
              <a:endParaRPr lang="en-US" sz="2400" b="1"/>
            </a:p>
          </p:txBody>
        </p:sp>
        <p:pic>
          <p:nvPicPr>
            <p:cNvPr id="54" name="Picture 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3284" y="5215855"/>
              <a:ext cx="371517" cy="371517"/>
            </a:xfrm>
            <a:prstGeom prst="rect">
              <a:avLst/>
            </a:prstGeom>
          </p:spPr>
        </p:pic>
        <p:sp>
          <p:nvSpPr>
            <p:cNvPr id="55" name="TextBox 54"/>
            <p:cNvSpPr txBox="1"/>
            <p:nvPr/>
          </p:nvSpPr>
          <p:spPr>
            <a:xfrm>
              <a:off x="4008903" y="5762850"/>
              <a:ext cx="651140" cy="461665"/>
            </a:xfrm>
            <a:prstGeom prst="rect">
              <a:avLst/>
            </a:prstGeom>
            <a:noFill/>
          </p:spPr>
          <p:txBody>
            <a:bodyPr wrap="none" rtlCol="0">
              <a:spAutoFit/>
            </a:bodyPr>
            <a:lstStyle/>
            <a:p>
              <a:r>
                <a:rPr lang="en-US" sz="2400" b="1" smtClean="0"/>
                <a:t>$20</a:t>
              </a:r>
              <a:endParaRPr lang="en-US" sz="2400" b="1"/>
            </a:p>
          </p:txBody>
        </p:sp>
        <p:pic>
          <p:nvPicPr>
            <p:cNvPr id="56" name="Picture 5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1973" y="5807925"/>
              <a:ext cx="371517" cy="371517"/>
            </a:xfrm>
            <a:prstGeom prst="rect">
              <a:avLst/>
            </a:prstGeom>
          </p:spPr>
        </p:pic>
        <p:sp>
          <p:nvSpPr>
            <p:cNvPr id="57" name="TextBox 56"/>
            <p:cNvSpPr txBox="1"/>
            <p:nvPr/>
          </p:nvSpPr>
          <p:spPr>
            <a:xfrm>
              <a:off x="1271122" y="4482792"/>
              <a:ext cx="651140" cy="461665"/>
            </a:xfrm>
            <a:prstGeom prst="rect">
              <a:avLst/>
            </a:prstGeom>
            <a:noFill/>
          </p:spPr>
          <p:txBody>
            <a:bodyPr wrap="none" rtlCol="0">
              <a:spAutoFit/>
            </a:bodyPr>
            <a:lstStyle/>
            <a:p>
              <a:r>
                <a:rPr lang="en-US" sz="2400" b="1" smtClean="0"/>
                <a:t>$20</a:t>
              </a:r>
              <a:endParaRPr lang="en-US" sz="2400" b="1"/>
            </a:p>
          </p:txBody>
        </p:sp>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4192" y="4527867"/>
              <a:ext cx="371517" cy="371517"/>
            </a:xfrm>
            <a:prstGeom prst="rect">
              <a:avLst/>
            </a:prstGeom>
          </p:spPr>
        </p:pic>
        <p:sp>
          <p:nvSpPr>
            <p:cNvPr id="59" name="TextBox 58"/>
            <p:cNvSpPr txBox="1"/>
            <p:nvPr/>
          </p:nvSpPr>
          <p:spPr>
            <a:xfrm>
              <a:off x="3144191" y="2262716"/>
              <a:ext cx="651140" cy="461665"/>
            </a:xfrm>
            <a:prstGeom prst="rect">
              <a:avLst/>
            </a:prstGeom>
            <a:noFill/>
          </p:spPr>
          <p:txBody>
            <a:bodyPr wrap="none" rtlCol="0">
              <a:spAutoFit/>
            </a:bodyPr>
            <a:lstStyle/>
            <a:p>
              <a:r>
                <a:rPr lang="en-US" sz="2400" b="1" smtClean="0"/>
                <a:t>$20</a:t>
              </a:r>
              <a:endParaRPr lang="en-US" sz="2400" b="1"/>
            </a:p>
          </p:txBody>
        </p:sp>
        <p:pic>
          <p:nvPicPr>
            <p:cNvPr id="60" name="Picture 5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7261" y="2307791"/>
              <a:ext cx="371517" cy="371517"/>
            </a:xfrm>
            <a:prstGeom prst="rect">
              <a:avLst/>
            </a:prstGeom>
          </p:spPr>
        </p:pic>
      </p:grpSp>
      <p:pic>
        <p:nvPicPr>
          <p:cNvPr id="61" name="Picture 6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2364" y="1557263"/>
            <a:ext cx="379574" cy="379574"/>
          </a:xfrm>
          <a:prstGeom prst="rect">
            <a:avLst/>
          </a:prstGeom>
        </p:spPr>
      </p:pic>
      <p:sp>
        <p:nvSpPr>
          <p:cNvPr id="62" name="TextBox 61"/>
          <p:cNvSpPr txBox="1"/>
          <p:nvPr/>
        </p:nvSpPr>
        <p:spPr>
          <a:xfrm>
            <a:off x="7653357" y="1516217"/>
            <a:ext cx="740716" cy="461665"/>
          </a:xfrm>
          <a:prstGeom prst="rect">
            <a:avLst/>
          </a:prstGeom>
          <a:noFill/>
        </p:spPr>
        <p:txBody>
          <a:bodyPr wrap="none" rtlCol="0">
            <a:spAutoFit/>
          </a:bodyPr>
          <a:lstStyle/>
          <a:p>
            <a:r>
              <a:rPr lang="en-US" sz="2400" b="1" smtClean="0"/>
              <a:t>Cost</a:t>
            </a:r>
            <a:endParaRPr lang="en-US" sz="2400" b="1"/>
          </a:p>
        </p:txBody>
      </p:sp>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0421" y="2106169"/>
            <a:ext cx="371517" cy="371517"/>
          </a:xfrm>
          <a:prstGeom prst="rect">
            <a:avLst/>
          </a:prstGeom>
        </p:spPr>
      </p:pic>
      <p:sp>
        <p:nvSpPr>
          <p:cNvPr id="64" name="TextBox 63"/>
          <p:cNvSpPr txBox="1"/>
          <p:nvPr/>
        </p:nvSpPr>
        <p:spPr>
          <a:xfrm>
            <a:off x="7653357" y="2037924"/>
            <a:ext cx="1292085" cy="461665"/>
          </a:xfrm>
          <a:prstGeom prst="rect">
            <a:avLst/>
          </a:prstGeom>
          <a:noFill/>
        </p:spPr>
        <p:txBody>
          <a:bodyPr wrap="none" rtlCol="0">
            <a:spAutoFit/>
          </a:bodyPr>
          <a:lstStyle/>
          <a:p>
            <a:r>
              <a:rPr lang="en-US" sz="2400" b="1" smtClean="0"/>
              <a:t>Revenue</a:t>
            </a:r>
            <a:endParaRPr lang="en-US" sz="2400" b="1"/>
          </a:p>
        </p:txBody>
      </p:sp>
      <p:sp>
        <p:nvSpPr>
          <p:cNvPr id="66" name="TextBox 65"/>
          <p:cNvSpPr txBox="1"/>
          <p:nvPr/>
        </p:nvSpPr>
        <p:spPr>
          <a:xfrm rot="600000">
            <a:off x="9715100" y="234073"/>
            <a:ext cx="2403863" cy="646331"/>
          </a:xfrm>
          <a:prstGeom prst="rect">
            <a:avLst/>
          </a:prstGeom>
          <a:solidFill>
            <a:schemeClr val="accent1">
              <a:lumMod val="60000"/>
              <a:lumOff val="40000"/>
            </a:schemeClr>
          </a:solidFill>
          <a:ln w="53975" cap="rnd">
            <a:solidFill>
              <a:srgbClr val="002060"/>
            </a:solidFill>
          </a:ln>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3600" smtClean="0"/>
              <a:t>Background</a:t>
            </a:r>
            <a:endParaRPr lang="en-US" sz="3600"/>
          </a:p>
        </p:txBody>
      </p:sp>
      <p:pic>
        <p:nvPicPr>
          <p:cNvPr id="67" name="Picture 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68" name="Picture 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69" name="Straight Connector 6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71"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6" name="Freeform 5"/>
          <p:cNvSpPr/>
          <p:nvPr/>
        </p:nvSpPr>
        <p:spPr>
          <a:xfrm>
            <a:off x="529281" y="1373985"/>
            <a:ext cx="5747485" cy="4914519"/>
          </a:xfrm>
          <a:custGeom>
            <a:avLst/>
            <a:gdLst>
              <a:gd name="connsiteX0" fmla="*/ 2823519 w 5743182"/>
              <a:gd name="connsiteY0" fmla="*/ 272 h 4909156"/>
              <a:gd name="connsiteX1" fmla="*/ 2759351 w 5743182"/>
              <a:gd name="connsiteY1" fmla="*/ 16314 h 4909156"/>
              <a:gd name="connsiteX2" fmla="*/ 1925161 w 5743182"/>
              <a:gd name="connsiteY2" fmla="*/ 48398 h 4909156"/>
              <a:gd name="connsiteX3" fmla="*/ 1893077 w 5743182"/>
              <a:gd name="connsiteY3" fmla="*/ 80483 h 4909156"/>
              <a:gd name="connsiteX4" fmla="*/ 1844951 w 5743182"/>
              <a:gd name="connsiteY4" fmla="*/ 208819 h 4909156"/>
              <a:gd name="connsiteX5" fmla="*/ 1860993 w 5743182"/>
              <a:gd name="connsiteY5" fmla="*/ 465493 h 4909156"/>
              <a:gd name="connsiteX6" fmla="*/ 1893077 w 5743182"/>
              <a:gd name="connsiteY6" fmla="*/ 561746 h 4909156"/>
              <a:gd name="connsiteX7" fmla="*/ 1925161 w 5743182"/>
              <a:gd name="connsiteY7" fmla="*/ 657998 h 4909156"/>
              <a:gd name="connsiteX8" fmla="*/ 1941203 w 5743182"/>
              <a:gd name="connsiteY8" fmla="*/ 706125 h 4909156"/>
              <a:gd name="connsiteX9" fmla="*/ 1973287 w 5743182"/>
              <a:gd name="connsiteY9" fmla="*/ 770293 h 4909156"/>
              <a:gd name="connsiteX10" fmla="*/ 1989330 w 5743182"/>
              <a:gd name="connsiteY10" fmla="*/ 834462 h 4909156"/>
              <a:gd name="connsiteX11" fmla="*/ 2021414 w 5743182"/>
              <a:gd name="connsiteY11" fmla="*/ 882588 h 4909156"/>
              <a:gd name="connsiteX12" fmla="*/ 2053498 w 5743182"/>
              <a:gd name="connsiteY12" fmla="*/ 994883 h 4909156"/>
              <a:gd name="connsiteX13" fmla="*/ 2085582 w 5743182"/>
              <a:gd name="connsiteY13" fmla="*/ 1043009 h 4909156"/>
              <a:gd name="connsiteX14" fmla="*/ 2101624 w 5743182"/>
              <a:gd name="connsiteY14" fmla="*/ 1091135 h 4909156"/>
              <a:gd name="connsiteX15" fmla="*/ 2149751 w 5743182"/>
              <a:gd name="connsiteY15" fmla="*/ 1123219 h 4909156"/>
              <a:gd name="connsiteX16" fmla="*/ 2181835 w 5743182"/>
              <a:gd name="connsiteY16" fmla="*/ 1155304 h 4909156"/>
              <a:gd name="connsiteX17" fmla="*/ 2342256 w 5743182"/>
              <a:gd name="connsiteY17" fmla="*/ 1347809 h 4909156"/>
              <a:gd name="connsiteX18" fmla="*/ 2390382 w 5743182"/>
              <a:gd name="connsiteY18" fmla="*/ 1395935 h 4909156"/>
              <a:gd name="connsiteX19" fmla="*/ 2438508 w 5743182"/>
              <a:gd name="connsiteY19" fmla="*/ 1428019 h 4909156"/>
              <a:gd name="connsiteX20" fmla="*/ 2470593 w 5743182"/>
              <a:gd name="connsiteY20" fmla="*/ 1460104 h 4909156"/>
              <a:gd name="connsiteX21" fmla="*/ 2566845 w 5743182"/>
              <a:gd name="connsiteY21" fmla="*/ 1492188 h 4909156"/>
              <a:gd name="connsiteX22" fmla="*/ 2759351 w 5743182"/>
              <a:gd name="connsiteY22" fmla="*/ 1540314 h 4909156"/>
              <a:gd name="connsiteX23" fmla="*/ 2999982 w 5743182"/>
              <a:gd name="connsiteY23" fmla="*/ 1572398 h 4909156"/>
              <a:gd name="connsiteX24" fmla="*/ 3128319 w 5743182"/>
              <a:gd name="connsiteY24" fmla="*/ 1588440 h 4909156"/>
              <a:gd name="connsiteX25" fmla="*/ 3256656 w 5743182"/>
              <a:gd name="connsiteY25" fmla="*/ 1620525 h 4909156"/>
              <a:gd name="connsiteX26" fmla="*/ 3320824 w 5743182"/>
              <a:gd name="connsiteY26" fmla="*/ 1636567 h 4909156"/>
              <a:gd name="connsiteX27" fmla="*/ 3417077 w 5743182"/>
              <a:gd name="connsiteY27" fmla="*/ 1668651 h 4909156"/>
              <a:gd name="connsiteX28" fmla="*/ 3465203 w 5743182"/>
              <a:gd name="connsiteY28" fmla="*/ 1684693 h 4909156"/>
              <a:gd name="connsiteX29" fmla="*/ 3513330 w 5743182"/>
              <a:gd name="connsiteY29" fmla="*/ 1716777 h 4909156"/>
              <a:gd name="connsiteX30" fmla="*/ 3593540 w 5743182"/>
              <a:gd name="connsiteY30" fmla="*/ 1732819 h 4909156"/>
              <a:gd name="connsiteX31" fmla="*/ 3673751 w 5743182"/>
              <a:gd name="connsiteY31" fmla="*/ 1780946 h 4909156"/>
              <a:gd name="connsiteX32" fmla="*/ 3770003 w 5743182"/>
              <a:gd name="connsiteY32" fmla="*/ 1861156 h 4909156"/>
              <a:gd name="connsiteX33" fmla="*/ 3834172 w 5743182"/>
              <a:gd name="connsiteY33" fmla="*/ 1957409 h 4909156"/>
              <a:gd name="connsiteX34" fmla="*/ 3898340 w 5743182"/>
              <a:gd name="connsiteY34" fmla="*/ 2053662 h 4909156"/>
              <a:gd name="connsiteX35" fmla="*/ 3962508 w 5743182"/>
              <a:gd name="connsiteY35" fmla="*/ 2149914 h 4909156"/>
              <a:gd name="connsiteX36" fmla="*/ 3994593 w 5743182"/>
              <a:gd name="connsiteY36" fmla="*/ 2342419 h 4909156"/>
              <a:gd name="connsiteX37" fmla="*/ 3978551 w 5743182"/>
              <a:gd name="connsiteY37" fmla="*/ 2550967 h 4909156"/>
              <a:gd name="connsiteX38" fmla="*/ 3946466 w 5743182"/>
              <a:gd name="connsiteY38" fmla="*/ 2663262 h 4909156"/>
              <a:gd name="connsiteX39" fmla="*/ 3914382 w 5743182"/>
              <a:gd name="connsiteY39" fmla="*/ 2711388 h 4909156"/>
              <a:gd name="connsiteX40" fmla="*/ 3866256 w 5743182"/>
              <a:gd name="connsiteY40" fmla="*/ 2823683 h 4909156"/>
              <a:gd name="connsiteX41" fmla="*/ 3834172 w 5743182"/>
              <a:gd name="connsiteY41" fmla="*/ 2871809 h 4909156"/>
              <a:gd name="connsiteX42" fmla="*/ 3802087 w 5743182"/>
              <a:gd name="connsiteY42" fmla="*/ 2968062 h 4909156"/>
              <a:gd name="connsiteX43" fmla="*/ 3770003 w 5743182"/>
              <a:gd name="connsiteY43" fmla="*/ 3016188 h 4909156"/>
              <a:gd name="connsiteX44" fmla="*/ 3705835 w 5743182"/>
              <a:gd name="connsiteY44" fmla="*/ 3112440 h 4909156"/>
              <a:gd name="connsiteX45" fmla="*/ 3657708 w 5743182"/>
              <a:gd name="connsiteY45" fmla="*/ 3144525 h 4909156"/>
              <a:gd name="connsiteX46" fmla="*/ 3577498 w 5743182"/>
              <a:gd name="connsiteY46" fmla="*/ 3160567 h 4909156"/>
              <a:gd name="connsiteX47" fmla="*/ 3529372 w 5743182"/>
              <a:gd name="connsiteY47" fmla="*/ 3176609 h 4909156"/>
              <a:gd name="connsiteX48" fmla="*/ 2999982 w 5743182"/>
              <a:gd name="connsiteY48" fmla="*/ 3160567 h 4909156"/>
              <a:gd name="connsiteX49" fmla="*/ 2919772 w 5743182"/>
              <a:gd name="connsiteY49" fmla="*/ 3128483 h 4909156"/>
              <a:gd name="connsiteX50" fmla="*/ 2855603 w 5743182"/>
              <a:gd name="connsiteY50" fmla="*/ 3112440 h 4909156"/>
              <a:gd name="connsiteX51" fmla="*/ 2807477 w 5743182"/>
              <a:gd name="connsiteY51" fmla="*/ 3096398 h 4909156"/>
              <a:gd name="connsiteX52" fmla="*/ 2743308 w 5743182"/>
              <a:gd name="connsiteY52" fmla="*/ 3080356 h 4909156"/>
              <a:gd name="connsiteX53" fmla="*/ 2614972 w 5743182"/>
              <a:gd name="connsiteY53" fmla="*/ 3048272 h 4909156"/>
              <a:gd name="connsiteX54" fmla="*/ 2550803 w 5743182"/>
              <a:gd name="connsiteY54" fmla="*/ 3016188 h 4909156"/>
              <a:gd name="connsiteX55" fmla="*/ 2502677 w 5743182"/>
              <a:gd name="connsiteY55" fmla="*/ 3000146 h 4909156"/>
              <a:gd name="connsiteX56" fmla="*/ 2374340 w 5743182"/>
              <a:gd name="connsiteY56" fmla="*/ 2935977 h 4909156"/>
              <a:gd name="connsiteX57" fmla="*/ 2246003 w 5743182"/>
              <a:gd name="connsiteY57" fmla="*/ 2887851 h 4909156"/>
              <a:gd name="connsiteX58" fmla="*/ 2197877 w 5743182"/>
              <a:gd name="connsiteY58" fmla="*/ 2855767 h 4909156"/>
              <a:gd name="connsiteX59" fmla="*/ 2133708 w 5743182"/>
              <a:gd name="connsiteY59" fmla="*/ 2791598 h 4909156"/>
              <a:gd name="connsiteX60" fmla="*/ 2053498 w 5743182"/>
              <a:gd name="connsiteY60" fmla="*/ 2759514 h 4909156"/>
              <a:gd name="connsiteX61" fmla="*/ 1973287 w 5743182"/>
              <a:gd name="connsiteY61" fmla="*/ 2695346 h 4909156"/>
              <a:gd name="connsiteX62" fmla="*/ 1796824 w 5743182"/>
              <a:gd name="connsiteY62" fmla="*/ 2615135 h 4909156"/>
              <a:gd name="connsiteX63" fmla="*/ 1700572 w 5743182"/>
              <a:gd name="connsiteY63" fmla="*/ 2567009 h 4909156"/>
              <a:gd name="connsiteX64" fmla="*/ 1604319 w 5743182"/>
              <a:gd name="connsiteY64" fmla="*/ 2518883 h 4909156"/>
              <a:gd name="connsiteX65" fmla="*/ 1556193 w 5743182"/>
              <a:gd name="connsiteY65" fmla="*/ 2486798 h 4909156"/>
              <a:gd name="connsiteX66" fmla="*/ 1508066 w 5743182"/>
              <a:gd name="connsiteY66" fmla="*/ 2470756 h 4909156"/>
              <a:gd name="connsiteX67" fmla="*/ 1411814 w 5743182"/>
              <a:gd name="connsiteY67" fmla="*/ 2406588 h 4909156"/>
              <a:gd name="connsiteX68" fmla="*/ 1363687 w 5743182"/>
              <a:gd name="connsiteY68" fmla="*/ 2374504 h 4909156"/>
              <a:gd name="connsiteX69" fmla="*/ 1203266 w 5743182"/>
              <a:gd name="connsiteY69" fmla="*/ 2326377 h 4909156"/>
              <a:gd name="connsiteX70" fmla="*/ 1074930 w 5743182"/>
              <a:gd name="connsiteY70" fmla="*/ 2262209 h 4909156"/>
              <a:gd name="connsiteX71" fmla="*/ 1026803 w 5743182"/>
              <a:gd name="connsiteY71" fmla="*/ 2230125 h 4909156"/>
              <a:gd name="connsiteX72" fmla="*/ 962635 w 5743182"/>
              <a:gd name="connsiteY72" fmla="*/ 2214083 h 4909156"/>
              <a:gd name="connsiteX73" fmla="*/ 914508 w 5743182"/>
              <a:gd name="connsiteY73" fmla="*/ 2198040 h 4909156"/>
              <a:gd name="connsiteX74" fmla="*/ 850340 w 5743182"/>
              <a:gd name="connsiteY74" fmla="*/ 2181998 h 4909156"/>
              <a:gd name="connsiteX75" fmla="*/ 738045 w 5743182"/>
              <a:gd name="connsiteY75" fmla="*/ 2149914 h 4909156"/>
              <a:gd name="connsiteX76" fmla="*/ 641793 w 5743182"/>
              <a:gd name="connsiteY76" fmla="*/ 2133872 h 4909156"/>
              <a:gd name="connsiteX77" fmla="*/ 320951 w 5743182"/>
              <a:gd name="connsiteY77" fmla="*/ 2149914 h 4909156"/>
              <a:gd name="connsiteX78" fmla="*/ 224698 w 5743182"/>
              <a:gd name="connsiteY78" fmla="*/ 2198040 h 4909156"/>
              <a:gd name="connsiteX79" fmla="*/ 176572 w 5743182"/>
              <a:gd name="connsiteY79" fmla="*/ 2214083 h 4909156"/>
              <a:gd name="connsiteX80" fmla="*/ 96361 w 5743182"/>
              <a:gd name="connsiteY80" fmla="*/ 2326377 h 4909156"/>
              <a:gd name="connsiteX81" fmla="*/ 64277 w 5743182"/>
              <a:gd name="connsiteY81" fmla="*/ 2422630 h 4909156"/>
              <a:gd name="connsiteX82" fmla="*/ 48235 w 5743182"/>
              <a:gd name="connsiteY82" fmla="*/ 2470756 h 4909156"/>
              <a:gd name="connsiteX83" fmla="*/ 32193 w 5743182"/>
              <a:gd name="connsiteY83" fmla="*/ 2518883 h 4909156"/>
              <a:gd name="connsiteX84" fmla="*/ 16151 w 5743182"/>
              <a:gd name="connsiteY84" fmla="*/ 2647219 h 4909156"/>
              <a:gd name="connsiteX85" fmla="*/ 108 w 5743182"/>
              <a:gd name="connsiteY85" fmla="*/ 2759514 h 4909156"/>
              <a:gd name="connsiteX86" fmla="*/ 32193 w 5743182"/>
              <a:gd name="connsiteY86" fmla="*/ 3080356 h 4909156"/>
              <a:gd name="connsiteX87" fmla="*/ 64277 w 5743182"/>
              <a:gd name="connsiteY87" fmla="*/ 3128483 h 4909156"/>
              <a:gd name="connsiteX88" fmla="*/ 112403 w 5743182"/>
              <a:gd name="connsiteY88" fmla="*/ 3256819 h 4909156"/>
              <a:gd name="connsiteX89" fmla="*/ 144487 w 5743182"/>
              <a:gd name="connsiteY89" fmla="*/ 3288904 h 4909156"/>
              <a:gd name="connsiteX90" fmla="*/ 208656 w 5743182"/>
              <a:gd name="connsiteY90" fmla="*/ 3385156 h 4909156"/>
              <a:gd name="connsiteX91" fmla="*/ 256782 w 5743182"/>
              <a:gd name="connsiteY91" fmla="*/ 3449325 h 4909156"/>
              <a:gd name="connsiteX92" fmla="*/ 369077 w 5743182"/>
              <a:gd name="connsiteY92" fmla="*/ 3577662 h 4909156"/>
              <a:gd name="connsiteX93" fmla="*/ 417203 w 5743182"/>
              <a:gd name="connsiteY93" fmla="*/ 3593704 h 4909156"/>
              <a:gd name="connsiteX94" fmla="*/ 481372 w 5743182"/>
              <a:gd name="connsiteY94" fmla="*/ 3657872 h 4909156"/>
              <a:gd name="connsiteX95" fmla="*/ 577624 w 5743182"/>
              <a:gd name="connsiteY95" fmla="*/ 3689956 h 4909156"/>
              <a:gd name="connsiteX96" fmla="*/ 705961 w 5743182"/>
              <a:gd name="connsiteY96" fmla="*/ 3770167 h 4909156"/>
              <a:gd name="connsiteX97" fmla="*/ 705961 w 5743182"/>
              <a:gd name="connsiteY97" fmla="*/ 3770167 h 4909156"/>
              <a:gd name="connsiteX98" fmla="*/ 882424 w 5743182"/>
              <a:gd name="connsiteY98" fmla="*/ 3898504 h 4909156"/>
              <a:gd name="connsiteX99" fmla="*/ 946593 w 5743182"/>
              <a:gd name="connsiteY99" fmla="*/ 3930588 h 4909156"/>
              <a:gd name="connsiteX100" fmla="*/ 1058887 w 5743182"/>
              <a:gd name="connsiteY100" fmla="*/ 4010798 h 4909156"/>
              <a:gd name="connsiteX101" fmla="*/ 1171182 w 5743182"/>
              <a:gd name="connsiteY101" fmla="*/ 4058925 h 4909156"/>
              <a:gd name="connsiteX102" fmla="*/ 1267435 w 5743182"/>
              <a:gd name="connsiteY102" fmla="*/ 4107051 h 4909156"/>
              <a:gd name="connsiteX103" fmla="*/ 1315561 w 5743182"/>
              <a:gd name="connsiteY103" fmla="*/ 4139135 h 4909156"/>
              <a:gd name="connsiteX104" fmla="*/ 1363687 w 5743182"/>
              <a:gd name="connsiteY104" fmla="*/ 4155177 h 4909156"/>
              <a:gd name="connsiteX105" fmla="*/ 1459940 w 5743182"/>
              <a:gd name="connsiteY105" fmla="*/ 4219346 h 4909156"/>
              <a:gd name="connsiteX106" fmla="*/ 1556193 w 5743182"/>
              <a:gd name="connsiteY106" fmla="*/ 4251430 h 4909156"/>
              <a:gd name="connsiteX107" fmla="*/ 1604319 w 5743182"/>
              <a:gd name="connsiteY107" fmla="*/ 4267472 h 4909156"/>
              <a:gd name="connsiteX108" fmla="*/ 1668487 w 5743182"/>
              <a:gd name="connsiteY108" fmla="*/ 4299556 h 4909156"/>
              <a:gd name="connsiteX109" fmla="*/ 1780782 w 5743182"/>
              <a:gd name="connsiteY109" fmla="*/ 4331640 h 4909156"/>
              <a:gd name="connsiteX110" fmla="*/ 1844951 w 5743182"/>
              <a:gd name="connsiteY110" fmla="*/ 4363725 h 4909156"/>
              <a:gd name="connsiteX111" fmla="*/ 1909119 w 5743182"/>
              <a:gd name="connsiteY111" fmla="*/ 4379767 h 4909156"/>
              <a:gd name="connsiteX112" fmla="*/ 1957245 w 5743182"/>
              <a:gd name="connsiteY112" fmla="*/ 4395809 h 4909156"/>
              <a:gd name="connsiteX113" fmla="*/ 1989330 w 5743182"/>
              <a:gd name="connsiteY113" fmla="*/ 4427893 h 4909156"/>
              <a:gd name="connsiteX114" fmla="*/ 2117666 w 5743182"/>
              <a:gd name="connsiteY114" fmla="*/ 4476019 h 4909156"/>
              <a:gd name="connsiteX115" fmla="*/ 2165793 w 5743182"/>
              <a:gd name="connsiteY115" fmla="*/ 4508104 h 4909156"/>
              <a:gd name="connsiteX116" fmla="*/ 2262045 w 5743182"/>
              <a:gd name="connsiteY116" fmla="*/ 4540188 h 4909156"/>
              <a:gd name="connsiteX117" fmla="*/ 2374340 w 5743182"/>
              <a:gd name="connsiteY117" fmla="*/ 4572272 h 4909156"/>
              <a:gd name="connsiteX118" fmla="*/ 2502677 w 5743182"/>
              <a:gd name="connsiteY118" fmla="*/ 4588314 h 4909156"/>
              <a:gd name="connsiteX119" fmla="*/ 2614972 w 5743182"/>
              <a:gd name="connsiteY119" fmla="*/ 4620398 h 4909156"/>
              <a:gd name="connsiteX120" fmla="*/ 2663098 w 5743182"/>
              <a:gd name="connsiteY120" fmla="*/ 4636440 h 4909156"/>
              <a:gd name="connsiteX121" fmla="*/ 2759351 w 5743182"/>
              <a:gd name="connsiteY121" fmla="*/ 4684567 h 4909156"/>
              <a:gd name="connsiteX122" fmla="*/ 2903730 w 5743182"/>
              <a:gd name="connsiteY122" fmla="*/ 4732693 h 4909156"/>
              <a:gd name="connsiteX123" fmla="*/ 3048108 w 5743182"/>
              <a:gd name="connsiteY123" fmla="*/ 4764777 h 4909156"/>
              <a:gd name="connsiteX124" fmla="*/ 3096235 w 5743182"/>
              <a:gd name="connsiteY124" fmla="*/ 4780819 h 4909156"/>
              <a:gd name="connsiteX125" fmla="*/ 3144361 w 5743182"/>
              <a:gd name="connsiteY125" fmla="*/ 4812904 h 4909156"/>
              <a:gd name="connsiteX126" fmla="*/ 3288740 w 5743182"/>
              <a:gd name="connsiteY126" fmla="*/ 4844988 h 4909156"/>
              <a:gd name="connsiteX127" fmla="*/ 3401035 w 5743182"/>
              <a:gd name="connsiteY127" fmla="*/ 4877072 h 4909156"/>
              <a:gd name="connsiteX128" fmla="*/ 3657708 w 5743182"/>
              <a:gd name="connsiteY128" fmla="*/ 4909156 h 4909156"/>
              <a:gd name="connsiteX129" fmla="*/ 3946466 w 5743182"/>
              <a:gd name="connsiteY129" fmla="*/ 4893114 h 4909156"/>
              <a:gd name="connsiteX130" fmla="*/ 4010635 w 5743182"/>
              <a:gd name="connsiteY130" fmla="*/ 4877072 h 4909156"/>
              <a:gd name="connsiteX131" fmla="*/ 4122930 w 5743182"/>
              <a:gd name="connsiteY131" fmla="*/ 4780819 h 4909156"/>
              <a:gd name="connsiteX132" fmla="*/ 4187098 w 5743182"/>
              <a:gd name="connsiteY132" fmla="*/ 4684567 h 4909156"/>
              <a:gd name="connsiteX133" fmla="*/ 4219182 w 5743182"/>
              <a:gd name="connsiteY133" fmla="*/ 4588314 h 4909156"/>
              <a:gd name="connsiteX134" fmla="*/ 4267308 w 5743182"/>
              <a:gd name="connsiteY134" fmla="*/ 4492062 h 4909156"/>
              <a:gd name="connsiteX135" fmla="*/ 4299393 w 5743182"/>
              <a:gd name="connsiteY135" fmla="*/ 4459977 h 4909156"/>
              <a:gd name="connsiteX136" fmla="*/ 4363561 w 5743182"/>
              <a:gd name="connsiteY136" fmla="*/ 4331640 h 4909156"/>
              <a:gd name="connsiteX137" fmla="*/ 4379603 w 5743182"/>
              <a:gd name="connsiteY137" fmla="*/ 4283514 h 4909156"/>
              <a:gd name="connsiteX138" fmla="*/ 4443772 w 5743182"/>
              <a:gd name="connsiteY138" fmla="*/ 4203304 h 4909156"/>
              <a:gd name="connsiteX139" fmla="*/ 4507940 w 5743182"/>
              <a:gd name="connsiteY139" fmla="*/ 4123093 h 4909156"/>
              <a:gd name="connsiteX140" fmla="*/ 4523982 w 5743182"/>
              <a:gd name="connsiteY140" fmla="*/ 4058925 h 4909156"/>
              <a:gd name="connsiteX141" fmla="*/ 4556066 w 5743182"/>
              <a:gd name="connsiteY141" fmla="*/ 4010798 h 4909156"/>
              <a:gd name="connsiteX142" fmla="*/ 4572108 w 5743182"/>
              <a:gd name="connsiteY142" fmla="*/ 3962672 h 4909156"/>
              <a:gd name="connsiteX143" fmla="*/ 4604193 w 5743182"/>
              <a:gd name="connsiteY143" fmla="*/ 3930588 h 4909156"/>
              <a:gd name="connsiteX144" fmla="*/ 4636277 w 5743182"/>
              <a:gd name="connsiteY144" fmla="*/ 3882462 h 4909156"/>
              <a:gd name="connsiteX145" fmla="*/ 4668361 w 5743182"/>
              <a:gd name="connsiteY145" fmla="*/ 3786209 h 4909156"/>
              <a:gd name="connsiteX146" fmla="*/ 4732530 w 5743182"/>
              <a:gd name="connsiteY146" fmla="*/ 3673914 h 4909156"/>
              <a:gd name="connsiteX147" fmla="*/ 4796698 w 5743182"/>
              <a:gd name="connsiteY147" fmla="*/ 3577662 h 4909156"/>
              <a:gd name="connsiteX148" fmla="*/ 4844824 w 5743182"/>
              <a:gd name="connsiteY148" fmla="*/ 3465367 h 4909156"/>
              <a:gd name="connsiteX149" fmla="*/ 4860866 w 5743182"/>
              <a:gd name="connsiteY149" fmla="*/ 3417240 h 4909156"/>
              <a:gd name="connsiteX150" fmla="*/ 4925035 w 5743182"/>
              <a:gd name="connsiteY150" fmla="*/ 3320988 h 4909156"/>
              <a:gd name="connsiteX151" fmla="*/ 4941077 w 5743182"/>
              <a:gd name="connsiteY151" fmla="*/ 3256819 h 4909156"/>
              <a:gd name="connsiteX152" fmla="*/ 5005245 w 5743182"/>
              <a:gd name="connsiteY152" fmla="*/ 3160567 h 4909156"/>
              <a:gd name="connsiteX153" fmla="*/ 5053372 w 5743182"/>
              <a:gd name="connsiteY153" fmla="*/ 3016188 h 4909156"/>
              <a:gd name="connsiteX154" fmla="*/ 5101498 w 5743182"/>
              <a:gd name="connsiteY154" fmla="*/ 2903893 h 4909156"/>
              <a:gd name="connsiteX155" fmla="*/ 5149624 w 5743182"/>
              <a:gd name="connsiteY155" fmla="*/ 2839725 h 4909156"/>
              <a:gd name="connsiteX156" fmla="*/ 5197751 w 5743182"/>
              <a:gd name="connsiteY156" fmla="*/ 2759514 h 4909156"/>
              <a:gd name="connsiteX157" fmla="*/ 5213793 w 5743182"/>
              <a:gd name="connsiteY157" fmla="*/ 2711388 h 4909156"/>
              <a:gd name="connsiteX158" fmla="*/ 5245877 w 5743182"/>
              <a:gd name="connsiteY158" fmla="*/ 2647219 h 4909156"/>
              <a:gd name="connsiteX159" fmla="*/ 5261919 w 5743182"/>
              <a:gd name="connsiteY159" fmla="*/ 2567009 h 4909156"/>
              <a:gd name="connsiteX160" fmla="*/ 5294003 w 5743182"/>
              <a:gd name="connsiteY160" fmla="*/ 2470756 h 4909156"/>
              <a:gd name="connsiteX161" fmla="*/ 5326087 w 5743182"/>
              <a:gd name="connsiteY161" fmla="*/ 2358462 h 4909156"/>
              <a:gd name="connsiteX162" fmla="*/ 5358172 w 5743182"/>
              <a:gd name="connsiteY162" fmla="*/ 2294293 h 4909156"/>
              <a:gd name="connsiteX163" fmla="*/ 5390256 w 5743182"/>
              <a:gd name="connsiteY163" fmla="*/ 2181998 h 4909156"/>
              <a:gd name="connsiteX164" fmla="*/ 5422340 w 5743182"/>
              <a:gd name="connsiteY164" fmla="*/ 2117830 h 4909156"/>
              <a:gd name="connsiteX165" fmla="*/ 5454424 w 5743182"/>
              <a:gd name="connsiteY165" fmla="*/ 1989493 h 4909156"/>
              <a:gd name="connsiteX166" fmla="*/ 5470466 w 5743182"/>
              <a:gd name="connsiteY166" fmla="*/ 1925325 h 4909156"/>
              <a:gd name="connsiteX167" fmla="*/ 5534635 w 5743182"/>
              <a:gd name="connsiteY167" fmla="*/ 1829072 h 4909156"/>
              <a:gd name="connsiteX168" fmla="*/ 5566719 w 5743182"/>
              <a:gd name="connsiteY168" fmla="*/ 1764904 h 4909156"/>
              <a:gd name="connsiteX169" fmla="*/ 5614845 w 5743182"/>
              <a:gd name="connsiteY169" fmla="*/ 1636567 h 4909156"/>
              <a:gd name="connsiteX170" fmla="*/ 5646930 w 5743182"/>
              <a:gd name="connsiteY170" fmla="*/ 1524272 h 4909156"/>
              <a:gd name="connsiteX171" fmla="*/ 5662972 w 5743182"/>
              <a:gd name="connsiteY171" fmla="*/ 1395935 h 4909156"/>
              <a:gd name="connsiteX172" fmla="*/ 5679014 w 5743182"/>
              <a:gd name="connsiteY172" fmla="*/ 1347809 h 4909156"/>
              <a:gd name="connsiteX173" fmla="*/ 5695056 w 5743182"/>
              <a:gd name="connsiteY173" fmla="*/ 1267598 h 4909156"/>
              <a:gd name="connsiteX174" fmla="*/ 5727140 w 5743182"/>
              <a:gd name="connsiteY174" fmla="*/ 1059051 h 4909156"/>
              <a:gd name="connsiteX175" fmla="*/ 5743182 w 5743182"/>
              <a:gd name="connsiteY175" fmla="*/ 914672 h 4909156"/>
              <a:gd name="connsiteX176" fmla="*/ 5727140 w 5743182"/>
              <a:gd name="connsiteY176" fmla="*/ 593830 h 4909156"/>
              <a:gd name="connsiteX177" fmla="*/ 5662972 w 5743182"/>
              <a:gd name="connsiteY177" fmla="*/ 513619 h 4909156"/>
              <a:gd name="connsiteX178" fmla="*/ 5518593 w 5743182"/>
              <a:gd name="connsiteY178" fmla="*/ 449451 h 4909156"/>
              <a:gd name="connsiteX179" fmla="*/ 5422340 w 5743182"/>
              <a:gd name="connsiteY179" fmla="*/ 401325 h 4909156"/>
              <a:gd name="connsiteX180" fmla="*/ 5374214 w 5743182"/>
              <a:gd name="connsiteY180" fmla="*/ 369240 h 4909156"/>
              <a:gd name="connsiteX181" fmla="*/ 5229835 w 5743182"/>
              <a:gd name="connsiteY181" fmla="*/ 321114 h 4909156"/>
              <a:gd name="connsiteX182" fmla="*/ 5069414 w 5743182"/>
              <a:gd name="connsiteY182" fmla="*/ 272988 h 4909156"/>
              <a:gd name="connsiteX183" fmla="*/ 4973161 w 5743182"/>
              <a:gd name="connsiteY183" fmla="*/ 256946 h 4909156"/>
              <a:gd name="connsiteX184" fmla="*/ 4908993 w 5743182"/>
              <a:gd name="connsiteY184" fmla="*/ 240904 h 4909156"/>
              <a:gd name="connsiteX185" fmla="*/ 4860866 w 5743182"/>
              <a:gd name="connsiteY185" fmla="*/ 224862 h 4909156"/>
              <a:gd name="connsiteX186" fmla="*/ 3786045 w 5743182"/>
              <a:gd name="connsiteY186" fmla="*/ 176735 h 4909156"/>
              <a:gd name="connsiteX187" fmla="*/ 3673751 w 5743182"/>
              <a:gd name="connsiteY187" fmla="*/ 128609 h 4909156"/>
              <a:gd name="connsiteX188" fmla="*/ 3529372 w 5743182"/>
              <a:gd name="connsiteY188" fmla="*/ 96525 h 4909156"/>
              <a:gd name="connsiteX189" fmla="*/ 3352908 w 5743182"/>
              <a:gd name="connsiteY189" fmla="*/ 64440 h 4909156"/>
              <a:gd name="connsiteX190" fmla="*/ 3048108 w 5743182"/>
              <a:gd name="connsiteY190" fmla="*/ 32356 h 4909156"/>
              <a:gd name="connsiteX191" fmla="*/ 2823519 w 5743182"/>
              <a:gd name="connsiteY191" fmla="*/ 272 h 4909156"/>
              <a:gd name="connsiteX0" fmla="*/ 2857895 w 5743182"/>
              <a:gd name="connsiteY0" fmla="*/ 25682 h 4913941"/>
              <a:gd name="connsiteX1" fmla="*/ 2759351 w 5743182"/>
              <a:gd name="connsiteY1" fmla="*/ 21099 h 4913941"/>
              <a:gd name="connsiteX2" fmla="*/ 1925161 w 5743182"/>
              <a:gd name="connsiteY2" fmla="*/ 53183 h 4913941"/>
              <a:gd name="connsiteX3" fmla="*/ 1893077 w 5743182"/>
              <a:gd name="connsiteY3" fmla="*/ 85268 h 4913941"/>
              <a:gd name="connsiteX4" fmla="*/ 1844951 w 5743182"/>
              <a:gd name="connsiteY4" fmla="*/ 213604 h 4913941"/>
              <a:gd name="connsiteX5" fmla="*/ 1860993 w 5743182"/>
              <a:gd name="connsiteY5" fmla="*/ 470278 h 4913941"/>
              <a:gd name="connsiteX6" fmla="*/ 1893077 w 5743182"/>
              <a:gd name="connsiteY6" fmla="*/ 566531 h 4913941"/>
              <a:gd name="connsiteX7" fmla="*/ 1925161 w 5743182"/>
              <a:gd name="connsiteY7" fmla="*/ 662783 h 4913941"/>
              <a:gd name="connsiteX8" fmla="*/ 1941203 w 5743182"/>
              <a:gd name="connsiteY8" fmla="*/ 710910 h 4913941"/>
              <a:gd name="connsiteX9" fmla="*/ 1973287 w 5743182"/>
              <a:gd name="connsiteY9" fmla="*/ 775078 h 4913941"/>
              <a:gd name="connsiteX10" fmla="*/ 1989330 w 5743182"/>
              <a:gd name="connsiteY10" fmla="*/ 839247 h 4913941"/>
              <a:gd name="connsiteX11" fmla="*/ 2021414 w 5743182"/>
              <a:gd name="connsiteY11" fmla="*/ 887373 h 4913941"/>
              <a:gd name="connsiteX12" fmla="*/ 2053498 w 5743182"/>
              <a:gd name="connsiteY12" fmla="*/ 999668 h 4913941"/>
              <a:gd name="connsiteX13" fmla="*/ 2085582 w 5743182"/>
              <a:gd name="connsiteY13" fmla="*/ 1047794 h 4913941"/>
              <a:gd name="connsiteX14" fmla="*/ 2101624 w 5743182"/>
              <a:gd name="connsiteY14" fmla="*/ 1095920 h 4913941"/>
              <a:gd name="connsiteX15" fmla="*/ 2149751 w 5743182"/>
              <a:gd name="connsiteY15" fmla="*/ 1128004 h 4913941"/>
              <a:gd name="connsiteX16" fmla="*/ 2181835 w 5743182"/>
              <a:gd name="connsiteY16" fmla="*/ 1160089 h 4913941"/>
              <a:gd name="connsiteX17" fmla="*/ 2342256 w 5743182"/>
              <a:gd name="connsiteY17" fmla="*/ 1352594 h 4913941"/>
              <a:gd name="connsiteX18" fmla="*/ 2390382 w 5743182"/>
              <a:gd name="connsiteY18" fmla="*/ 1400720 h 4913941"/>
              <a:gd name="connsiteX19" fmla="*/ 2438508 w 5743182"/>
              <a:gd name="connsiteY19" fmla="*/ 1432804 h 4913941"/>
              <a:gd name="connsiteX20" fmla="*/ 2470593 w 5743182"/>
              <a:gd name="connsiteY20" fmla="*/ 1464889 h 4913941"/>
              <a:gd name="connsiteX21" fmla="*/ 2566845 w 5743182"/>
              <a:gd name="connsiteY21" fmla="*/ 1496973 h 4913941"/>
              <a:gd name="connsiteX22" fmla="*/ 2759351 w 5743182"/>
              <a:gd name="connsiteY22" fmla="*/ 1545099 h 4913941"/>
              <a:gd name="connsiteX23" fmla="*/ 2999982 w 5743182"/>
              <a:gd name="connsiteY23" fmla="*/ 1577183 h 4913941"/>
              <a:gd name="connsiteX24" fmla="*/ 3128319 w 5743182"/>
              <a:gd name="connsiteY24" fmla="*/ 1593225 h 4913941"/>
              <a:gd name="connsiteX25" fmla="*/ 3256656 w 5743182"/>
              <a:gd name="connsiteY25" fmla="*/ 1625310 h 4913941"/>
              <a:gd name="connsiteX26" fmla="*/ 3320824 w 5743182"/>
              <a:gd name="connsiteY26" fmla="*/ 1641352 h 4913941"/>
              <a:gd name="connsiteX27" fmla="*/ 3417077 w 5743182"/>
              <a:gd name="connsiteY27" fmla="*/ 1673436 h 4913941"/>
              <a:gd name="connsiteX28" fmla="*/ 3465203 w 5743182"/>
              <a:gd name="connsiteY28" fmla="*/ 1689478 h 4913941"/>
              <a:gd name="connsiteX29" fmla="*/ 3513330 w 5743182"/>
              <a:gd name="connsiteY29" fmla="*/ 1721562 h 4913941"/>
              <a:gd name="connsiteX30" fmla="*/ 3593540 w 5743182"/>
              <a:gd name="connsiteY30" fmla="*/ 1737604 h 4913941"/>
              <a:gd name="connsiteX31" fmla="*/ 3673751 w 5743182"/>
              <a:gd name="connsiteY31" fmla="*/ 1785731 h 4913941"/>
              <a:gd name="connsiteX32" fmla="*/ 3770003 w 5743182"/>
              <a:gd name="connsiteY32" fmla="*/ 1865941 h 4913941"/>
              <a:gd name="connsiteX33" fmla="*/ 3834172 w 5743182"/>
              <a:gd name="connsiteY33" fmla="*/ 1962194 h 4913941"/>
              <a:gd name="connsiteX34" fmla="*/ 3898340 w 5743182"/>
              <a:gd name="connsiteY34" fmla="*/ 2058447 h 4913941"/>
              <a:gd name="connsiteX35" fmla="*/ 3962508 w 5743182"/>
              <a:gd name="connsiteY35" fmla="*/ 2154699 h 4913941"/>
              <a:gd name="connsiteX36" fmla="*/ 3994593 w 5743182"/>
              <a:gd name="connsiteY36" fmla="*/ 2347204 h 4913941"/>
              <a:gd name="connsiteX37" fmla="*/ 3978551 w 5743182"/>
              <a:gd name="connsiteY37" fmla="*/ 2555752 h 4913941"/>
              <a:gd name="connsiteX38" fmla="*/ 3946466 w 5743182"/>
              <a:gd name="connsiteY38" fmla="*/ 2668047 h 4913941"/>
              <a:gd name="connsiteX39" fmla="*/ 3914382 w 5743182"/>
              <a:gd name="connsiteY39" fmla="*/ 2716173 h 4913941"/>
              <a:gd name="connsiteX40" fmla="*/ 3866256 w 5743182"/>
              <a:gd name="connsiteY40" fmla="*/ 2828468 h 4913941"/>
              <a:gd name="connsiteX41" fmla="*/ 3834172 w 5743182"/>
              <a:gd name="connsiteY41" fmla="*/ 2876594 h 4913941"/>
              <a:gd name="connsiteX42" fmla="*/ 3802087 w 5743182"/>
              <a:gd name="connsiteY42" fmla="*/ 2972847 h 4913941"/>
              <a:gd name="connsiteX43" fmla="*/ 3770003 w 5743182"/>
              <a:gd name="connsiteY43" fmla="*/ 3020973 h 4913941"/>
              <a:gd name="connsiteX44" fmla="*/ 3705835 w 5743182"/>
              <a:gd name="connsiteY44" fmla="*/ 3117225 h 4913941"/>
              <a:gd name="connsiteX45" fmla="*/ 3657708 w 5743182"/>
              <a:gd name="connsiteY45" fmla="*/ 3149310 h 4913941"/>
              <a:gd name="connsiteX46" fmla="*/ 3577498 w 5743182"/>
              <a:gd name="connsiteY46" fmla="*/ 3165352 h 4913941"/>
              <a:gd name="connsiteX47" fmla="*/ 3529372 w 5743182"/>
              <a:gd name="connsiteY47" fmla="*/ 3181394 h 4913941"/>
              <a:gd name="connsiteX48" fmla="*/ 2999982 w 5743182"/>
              <a:gd name="connsiteY48" fmla="*/ 3165352 h 4913941"/>
              <a:gd name="connsiteX49" fmla="*/ 2919772 w 5743182"/>
              <a:gd name="connsiteY49" fmla="*/ 3133268 h 4913941"/>
              <a:gd name="connsiteX50" fmla="*/ 2855603 w 5743182"/>
              <a:gd name="connsiteY50" fmla="*/ 3117225 h 4913941"/>
              <a:gd name="connsiteX51" fmla="*/ 2807477 w 5743182"/>
              <a:gd name="connsiteY51" fmla="*/ 3101183 h 4913941"/>
              <a:gd name="connsiteX52" fmla="*/ 2743308 w 5743182"/>
              <a:gd name="connsiteY52" fmla="*/ 3085141 h 4913941"/>
              <a:gd name="connsiteX53" fmla="*/ 2614972 w 5743182"/>
              <a:gd name="connsiteY53" fmla="*/ 3053057 h 4913941"/>
              <a:gd name="connsiteX54" fmla="*/ 2550803 w 5743182"/>
              <a:gd name="connsiteY54" fmla="*/ 3020973 h 4913941"/>
              <a:gd name="connsiteX55" fmla="*/ 2502677 w 5743182"/>
              <a:gd name="connsiteY55" fmla="*/ 3004931 h 4913941"/>
              <a:gd name="connsiteX56" fmla="*/ 2374340 w 5743182"/>
              <a:gd name="connsiteY56" fmla="*/ 2940762 h 4913941"/>
              <a:gd name="connsiteX57" fmla="*/ 2246003 w 5743182"/>
              <a:gd name="connsiteY57" fmla="*/ 2892636 h 4913941"/>
              <a:gd name="connsiteX58" fmla="*/ 2197877 w 5743182"/>
              <a:gd name="connsiteY58" fmla="*/ 2860552 h 4913941"/>
              <a:gd name="connsiteX59" fmla="*/ 2133708 w 5743182"/>
              <a:gd name="connsiteY59" fmla="*/ 2796383 h 4913941"/>
              <a:gd name="connsiteX60" fmla="*/ 2053498 w 5743182"/>
              <a:gd name="connsiteY60" fmla="*/ 2764299 h 4913941"/>
              <a:gd name="connsiteX61" fmla="*/ 1973287 w 5743182"/>
              <a:gd name="connsiteY61" fmla="*/ 2700131 h 4913941"/>
              <a:gd name="connsiteX62" fmla="*/ 1796824 w 5743182"/>
              <a:gd name="connsiteY62" fmla="*/ 2619920 h 4913941"/>
              <a:gd name="connsiteX63" fmla="*/ 1700572 w 5743182"/>
              <a:gd name="connsiteY63" fmla="*/ 2571794 h 4913941"/>
              <a:gd name="connsiteX64" fmla="*/ 1604319 w 5743182"/>
              <a:gd name="connsiteY64" fmla="*/ 2523668 h 4913941"/>
              <a:gd name="connsiteX65" fmla="*/ 1556193 w 5743182"/>
              <a:gd name="connsiteY65" fmla="*/ 2491583 h 4913941"/>
              <a:gd name="connsiteX66" fmla="*/ 1508066 w 5743182"/>
              <a:gd name="connsiteY66" fmla="*/ 2475541 h 4913941"/>
              <a:gd name="connsiteX67" fmla="*/ 1411814 w 5743182"/>
              <a:gd name="connsiteY67" fmla="*/ 2411373 h 4913941"/>
              <a:gd name="connsiteX68" fmla="*/ 1363687 w 5743182"/>
              <a:gd name="connsiteY68" fmla="*/ 2379289 h 4913941"/>
              <a:gd name="connsiteX69" fmla="*/ 1203266 w 5743182"/>
              <a:gd name="connsiteY69" fmla="*/ 2331162 h 4913941"/>
              <a:gd name="connsiteX70" fmla="*/ 1074930 w 5743182"/>
              <a:gd name="connsiteY70" fmla="*/ 2266994 h 4913941"/>
              <a:gd name="connsiteX71" fmla="*/ 1026803 w 5743182"/>
              <a:gd name="connsiteY71" fmla="*/ 2234910 h 4913941"/>
              <a:gd name="connsiteX72" fmla="*/ 962635 w 5743182"/>
              <a:gd name="connsiteY72" fmla="*/ 2218868 h 4913941"/>
              <a:gd name="connsiteX73" fmla="*/ 914508 w 5743182"/>
              <a:gd name="connsiteY73" fmla="*/ 2202825 h 4913941"/>
              <a:gd name="connsiteX74" fmla="*/ 850340 w 5743182"/>
              <a:gd name="connsiteY74" fmla="*/ 2186783 h 4913941"/>
              <a:gd name="connsiteX75" fmla="*/ 738045 w 5743182"/>
              <a:gd name="connsiteY75" fmla="*/ 2154699 h 4913941"/>
              <a:gd name="connsiteX76" fmla="*/ 641793 w 5743182"/>
              <a:gd name="connsiteY76" fmla="*/ 2138657 h 4913941"/>
              <a:gd name="connsiteX77" fmla="*/ 320951 w 5743182"/>
              <a:gd name="connsiteY77" fmla="*/ 2154699 h 4913941"/>
              <a:gd name="connsiteX78" fmla="*/ 224698 w 5743182"/>
              <a:gd name="connsiteY78" fmla="*/ 2202825 h 4913941"/>
              <a:gd name="connsiteX79" fmla="*/ 176572 w 5743182"/>
              <a:gd name="connsiteY79" fmla="*/ 2218868 h 4913941"/>
              <a:gd name="connsiteX80" fmla="*/ 96361 w 5743182"/>
              <a:gd name="connsiteY80" fmla="*/ 2331162 h 4913941"/>
              <a:gd name="connsiteX81" fmla="*/ 64277 w 5743182"/>
              <a:gd name="connsiteY81" fmla="*/ 2427415 h 4913941"/>
              <a:gd name="connsiteX82" fmla="*/ 48235 w 5743182"/>
              <a:gd name="connsiteY82" fmla="*/ 2475541 h 4913941"/>
              <a:gd name="connsiteX83" fmla="*/ 32193 w 5743182"/>
              <a:gd name="connsiteY83" fmla="*/ 2523668 h 4913941"/>
              <a:gd name="connsiteX84" fmla="*/ 16151 w 5743182"/>
              <a:gd name="connsiteY84" fmla="*/ 2652004 h 4913941"/>
              <a:gd name="connsiteX85" fmla="*/ 108 w 5743182"/>
              <a:gd name="connsiteY85" fmla="*/ 2764299 h 4913941"/>
              <a:gd name="connsiteX86" fmla="*/ 32193 w 5743182"/>
              <a:gd name="connsiteY86" fmla="*/ 3085141 h 4913941"/>
              <a:gd name="connsiteX87" fmla="*/ 64277 w 5743182"/>
              <a:gd name="connsiteY87" fmla="*/ 3133268 h 4913941"/>
              <a:gd name="connsiteX88" fmla="*/ 112403 w 5743182"/>
              <a:gd name="connsiteY88" fmla="*/ 3261604 h 4913941"/>
              <a:gd name="connsiteX89" fmla="*/ 144487 w 5743182"/>
              <a:gd name="connsiteY89" fmla="*/ 3293689 h 4913941"/>
              <a:gd name="connsiteX90" fmla="*/ 208656 w 5743182"/>
              <a:gd name="connsiteY90" fmla="*/ 3389941 h 4913941"/>
              <a:gd name="connsiteX91" fmla="*/ 256782 w 5743182"/>
              <a:gd name="connsiteY91" fmla="*/ 3454110 h 4913941"/>
              <a:gd name="connsiteX92" fmla="*/ 369077 w 5743182"/>
              <a:gd name="connsiteY92" fmla="*/ 3582447 h 4913941"/>
              <a:gd name="connsiteX93" fmla="*/ 417203 w 5743182"/>
              <a:gd name="connsiteY93" fmla="*/ 3598489 h 4913941"/>
              <a:gd name="connsiteX94" fmla="*/ 481372 w 5743182"/>
              <a:gd name="connsiteY94" fmla="*/ 3662657 h 4913941"/>
              <a:gd name="connsiteX95" fmla="*/ 577624 w 5743182"/>
              <a:gd name="connsiteY95" fmla="*/ 3694741 h 4913941"/>
              <a:gd name="connsiteX96" fmla="*/ 705961 w 5743182"/>
              <a:gd name="connsiteY96" fmla="*/ 3774952 h 4913941"/>
              <a:gd name="connsiteX97" fmla="*/ 705961 w 5743182"/>
              <a:gd name="connsiteY97" fmla="*/ 3774952 h 4913941"/>
              <a:gd name="connsiteX98" fmla="*/ 882424 w 5743182"/>
              <a:gd name="connsiteY98" fmla="*/ 3903289 h 4913941"/>
              <a:gd name="connsiteX99" fmla="*/ 946593 w 5743182"/>
              <a:gd name="connsiteY99" fmla="*/ 3935373 h 4913941"/>
              <a:gd name="connsiteX100" fmla="*/ 1058887 w 5743182"/>
              <a:gd name="connsiteY100" fmla="*/ 4015583 h 4913941"/>
              <a:gd name="connsiteX101" fmla="*/ 1171182 w 5743182"/>
              <a:gd name="connsiteY101" fmla="*/ 4063710 h 4913941"/>
              <a:gd name="connsiteX102" fmla="*/ 1267435 w 5743182"/>
              <a:gd name="connsiteY102" fmla="*/ 4111836 h 4913941"/>
              <a:gd name="connsiteX103" fmla="*/ 1315561 w 5743182"/>
              <a:gd name="connsiteY103" fmla="*/ 4143920 h 4913941"/>
              <a:gd name="connsiteX104" fmla="*/ 1363687 w 5743182"/>
              <a:gd name="connsiteY104" fmla="*/ 4159962 h 4913941"/>
              <a:gd name="connsiteX105" fmla="*/ 1459940 w 5743182"/>
              <a:gd name="connsiteY105" fmla="*/ 4224131 h 4913941"/>
              <a:gd name="connsiteX106" fmla="*/ 1556193 w 5743182"/>
              <a:gd name="connsiteY106" fmla="*/ 4256215 h 4913941"/>
              <a:gd name="connsiteX107" fmla="*/ 1604319 w 5743182"/>
              <a:gd name="connsiteY107" fmla="*/ 4272257 h 4913941"/>
              <a:gd name="connsiteX108" fmla="*/ 1668487 w 5743182"/>
              <a:gd name="connsiteY108" fmla="*/ 4304341 h 4913941"/>
              <a:gd name="connsiteX109" fmla="*/ 1780782 w 5743182"/>
              <a:gd name="connsiteY109" fmla="*/ 4336425 h 4913941"/>
              <a:gd name="connsiteX110" fmla="*/ 1844951 w 5743182"/>
              <a:gd name="connsiteY110" fmla="*/ 4368510 h 4913941"/>
              <a:gd name="connsiteX111" fmla="*/ 1909119 w 5743182"/>
              <a:gd name="connsiteY111" fmla="*/ 4384552 h 4913941"/>
              <a:gd name="connsiteX112" fmla="*/ 1957245 w 5743182"/>
              <a:gd name="connsiteY112" fmla="*/ 4400594 h 4913941"/>
              <a:gd name="connsiteX113" fmla="*/ 1989330 w 5743182"/>
              <a:gd name="connsiteY113" fmla="*/ 4432678 h 4913941"/>
              <a:gd name="connsiteX114" fmla="*/ 2117666 w 5743182"/>
              <a:gd name="connsiteY114" fmla="*/ 4480804 h 4913941"/>
              <a:gd name="connsiteX115" fmla="*/ 2165793 w 5743182"/>
              <a:gd name="connsiteY115" fmla="*/ 4512889 h 4913941"/>
              <a:gd name="connsiteX116" fmla="*/ 2262045 w 5743182"/>
              <a:gd name="connsiteY116" fmla="*/ 4544973 h 4913941"/>
              <a:gd name="connsiteX117" fmla="*/ 2374340 w 5743182"/>
              <a:gd name="connsiteY117" fmla="*/ 4577057 h 4913941"/>
              <a:gd name="connsiteX118" fmla="*/ 2502677 w 5743182"/>
              <a:gd name="connsiteY118" fmla="*/ 4593099 h 4913941"/>
              <a:gd name="connsiteX119" fmla="*/ 2614972 w 5743182"/>
              <a:gd name="connsiteY119" fmla="*/ 4625183 h 4913941"/>
              <a:gd name="connsiteX120" fmla="*/ 2663098 w 5743182"/>
              <a:gd name="connsiteY120" fmla="*/ 4641225 h 4913941"/>
              <a:gd name="connsiteX121" fmla="*/ 2759351 w 5743182"/>
              <a:gd name="connsiteY121" fmla="*/ 4689352 h 4913941"/>
              <a:gd name="connsiteX122" fmla="*/ 2903730 w 5743182"/>
              <a:gd name="connsiteY122" fmla="*/ 4737478 h 4913941"/>
              <a:gd name="connsiteX123" fmla="*/ 3048108 w 5743182"/>
              <a:gd name="connsiteY123" fmla="*/ 4769562 h 4913941"/>
              <a:gd name="connsiteX124" fmla="*/ 3096235 w 5743182"/>
              <a:gd name="connsiteY124" fmla="*/ 4785604 h 4913941"/>
              <a:gd name="connsiteX125" fmla="*/ 3144361 w 5743182"/>
              <a:gd name="connsiteY125" fmla="*/ 4817689 h 4913941"/>
              <a:gd name="connsiteX126" fmla="*/ 3288740 w 5743182"/>
              <a:gd name="connsiteY126" fmla="*/ 4849773 h 4913941"/>
              <a:gd name="connsiteX127" fmla="*/ 3401035 w 5743182"/>
              <a:gd name="connsiteY127" fmla="*/ 4881857 h 4913941"/>
              <a:gd name="connsiteX128" fmla="*/ 3657708 w 5743182"/>
              <a:gd name="connsiteY128" fmla="*/ 4913941 h 4913941"/>
              <a:gd name="connsiteX129" fmla="*/ 3946466 w 5743182"/>
              <a:gd name="connsiteY129" fmla="*/ 4897899 h 4913941"/>
              <a:gd name="connsiteX130" fmla="*/ 4010635 w 5743182"/>
              <a:gd name="connsiteY130" fmla="*/ 4881857 h 4913941"/>
              <a:gd name="connsiteX131" fmla="*/ 4122930 w 5743182"/>
              <a:gd name="connsiteY131" fmla="*/ 4785604 h 4913941"/>
              <a:gd name="connsiteX132" fmla="*/ 4187098 w 5743182"/>
              <a:gd name="connsiteY132" fmla="*/ 4689352 h 4913941"/>
              <a:gd name="connsiteX133" fmla="*/ 4219182 w 5743182"/>
              <a:gd name="connsiteY133" fmla="*/ 4593099 h 4913941"/>
              <a:gd name="connsiteX134" fmla="*/ 4267308 w 5743182"/>
              <a:gd name="connsiteY134" fmla="*/ 4496847 h 4913941"/>
              <a:gd name="connsiteX135" fmla="*/ 4299393 w 5743182"/>
              <a:gd name="connsiteY135" fmla="*/ 4464762 h 4913941"/>
              <a:gd name="connsiteX136" fmla="*/ 4363561 w 5743182"/>
              <a:gd name="connsiteY136" fmla="*/ 4336425 h 4913941"/>
              <a:gd name="connsiteX137" fmla="*/ 4379603 w 5743182"/>
              <a:gd name="connsiteY137" fmla="*/ 4288299 h 4913941"/>
              <a:gd name="connsiteX138" fmla="*/ 4443772 w 5743182"/>
              <a:gd name="connsiteY138" fmla="*/ 4208089 h 4913941"/>
              <a:gd name="connsiteX139" fmla="*/ 4507940 w 5743182"/>
              <a:gd name="connsiteY139" fmla="*/ 4127878 h 4913941"/>
              <a:gd name="connsiteX140" fmla="*/ 4523982 w 5743182"/>
              <a:gd name="connsiteY140" fmla="*/ 4063710 h 4913941"/>
              <a:gd name="connsiteX141" fmla="*/ 4556066 w 5743182"/>
              <a:gd name="connsiteY141" fmla="*/ 4015583 h 4913941"/>
              <a:gd name="connsiteX142" fmla="*/ 4572108 w 5743182"/>
              <a:gd name="connsiteY142" fmla="*/ 3967457 h 4913941"/>
              <a:gd name="connsiteX143" fmla="*/ 4604193 w 5743182"/>
              <a:gd name="connsiteY143" fmla="*/ 3935373 h 4913941"/>
              <a:gd name="connsiteX144" fmla="*/ 4636277 w 5743182"/>
              <a:gd name="connsiteY144" fmla="*/ 3887247 h 4913941"/>
              <a:gd name="connsiteX145" fmla="*/ 4668361 w 5743182"/>
              <a:gd name="connsiteY145" fmla="*/ 3790994 h 4913941"/>
              <a:gd name="connsiteX146" fmla="*/ 4732530 w 5743182"/>
              <a:gd name="connsiteY146" fmla="*/ 3678699 h 4913941"/>
              <a:gd name="connsiteX147" fmla="*/ 4796698 w 5743182"/>
              <a:gd name="connsiteY147" fmla="*/ 3582447 h 4913941"/>
              <a:gd name="connsiteX148" fmla="*/ 4844824 w 5743182"/>
              <a:gd name="connsiteY148" fmla="*/ 3470152 h 4913941"/>
              <a:gd name="connsiteX149" fmla="*/ 4860866 w 5743182"/>
              <a:gd name="connsiteY149" fmla="*/ 3422025 h 4913941"/>
              <a:gd name="connsiteX150" fmla="*/ 4925035 w 5743182"/>
              <a:gd name="connsiteY150" fmla="*/ 3325773 h 4913941"/>
              <a:gd name="connsiteX151" fmla="*/ 4941077 w 5743182"/>
              <a:gd name="connsiteY151" fmla="*/ 3261604 h 4913941"/>
              <a:gd name="connsiteX152" fmla="*/ 5005245 w 5743182"/>
              <a:gd name="connsiteY152" fmla="*/ 3165352 h 4913941"/>
              <a:gd name="connsiteX153" fmla="*/ 5053372 w 5743182"/>
              <a:gd name="connsiteY153" fmla="*/ 3020973 h 4913941"/>
              <a:gd name="connsiteX154" fmla="*/ 5101498 w 5743182"/>
              <a:gd name="connsiteY154" fmla="*/ 2908678 h 4913941"/>
              <a:gd name="connsiteX155" fmla="*/ 5149624 w 5743182"/>
              <a:gd name="connsiteY155" fmla="*/ 2844510 h 4913941"/>
              <a:gd name="connsiteX156" fmla="*/ 5197751 w 5743182"/>
              <a:gd name="connsiteY156" fmla="*/ 2764299 h 4913941"/>
              <a:gd name="connsiteX157" fmla="*/ 5213793 w 5743182"/>
              <a:gd name="connsiteY157" fmla="*/ 2716173 h 4913941"/>
              <a:gd name="connsiteX158" fmla="*/ 5245877 w 5743182"/>
              <a:gd name="connsiteY158" fmla="*/ 2652004 h 4913941"/>
              <a:gd name="connsiteX159" fmla="*/ 5261919 w 5743182"/>
              <a:gd name="connsiteY159" fmla="*/ 2571794 h 4913941"/>
              <a:gd name="connsiteX160" fmla="*/ 5294003 w 5743182"/>
              <a:gd name="connsiteY160" fmla="*/ 2475541 h 4913941"/>
              <a:gd name="connsiteX161" fmla="*/ 5326087 w 5743182"/>
              <a:gd name="connsiteY161" fmla="*/ 2363247 h 4913941"/>
              <a:gd name="connsiteX162" fmla="*/ 5358172 w 5743182"/>
              <a:gd name="connsiteY162" fmla="*/ 2299078 h 4913941"/>
              <a:gd name="connsiteX163" fmla="*/ 5390256 w 5743182"/>
              <a:gd name="connsiteY163" fmla="*/ 2186783 h 4913941"/>
              <a:gd name="connsiteX164" fmla="*/ 5422340 w 5743182"/>
              <a:gd name="connsiteY164" fmla="*/ 2122615 h 4913941"/>
              <a:gd name="connsiteX165" fmla="*/ 5454424 w 5743182"/>
              <a:gd name="connsiteY165" fmla="*/ 1994278 h 4913941"/>
              <a:gd name="connsiteX166" fmla="*/ 5470466 w 5743182"/>
              <a:gd name="connsiteY166" fmla="*/ 1930110 h 4913941"/>
              <a:gd name="connsiteX167" fmla="*/ 5534635 w 5743182"/>
              <a:gd name="connsiteY167" fmla="*/ 1833857 h 4913941"/>
              <a:gd name="connsiteX168" fmla="*/ 5566719 w 5743182"/>
              <a:gd name="connsiteY168" fmla="*/ 1769689 h 4913941"/>
              <a:gd name="connsiteX169" fmla="*/ 5614845 w 5743182"/>
              <a:gd name="connsiteY169" fmla="*/ 1641352 h 4913941"/>
              <a:gd name="connsiteX170" fmla="*/ 5646930 w 5743182"/>
              <a:gd name="connsiteY170" fmla="*/ 1529057 h 4913941"/>
              <a:gd name="connsiteX171" fmla="*/ 5662972 w 5743182"/>
              <a:gd name="connsiteY171" fmla="*/ 1400720 h 4913941"/>
              <a:gd name="connsiteX172" fmla="*/ 5679014 w 5743182"/>
              <a:gd name="connsiteY172" fmla="*/ 1352594 h 4913941"/>
              <a:gd name="connsiteX173" fmla="*/ 5695056 w 5743182"/>
              <a:gd name="connsiteY173" fmla="*/ 1272383 h 4913941"/>
              <a:gd name="connsiteX174" fmla="*/ 5727140 w 5743182"/>
              <a:gd name="connsiteY174" fmla="*/ 1063836 h 4913941"/>
              <a:gd name="connsiteX175" fmla="*/ 5743182 w 5743182"/>
              <a:gd name="connsiteY175" fmla="*/ 919457 h 4913941"/>
              <a:gd name="connsiteX176" fmla="*/ 5727140 w 5743182"/>
              <a:gd name="connsiteY176" fmla="*/ 598615 h 4913941"/>
              <a:gd name="connsiteX177" fmla="*/ 5662972 w 5743182"/>
              <a:gd name="connsiteY177" fmla="*/ 518404 h 4913941"/>
              <a:gd name="connsiteX178" fmla="*/ 5518593 w 5743182"/>
              <a:gd name="connsiteY178" fmla="*/ 454236 h 4913941"/>
              <a:gd name="connsiteX179" fmla="*/ 5422340 w 5743182"/>
              <a:gd name="connsiteY179" fmla="*/ 406110 h 4913941"/>
              <a:gd name="connsiteX180" fmla="*/ 5374214 w 5743182"/>
              <a:gd name="connsiteY180" fmla="*/ 374025 h 4913941"/>
              <a:gd name="connsiteX181" fmla="*/ 5229835 w 5743182"/>
              <a:gd name="connsiteY181" fmla="*/ 325899 h 4913941"/>
              <a:gd name="connsiteX182" fmla="*/ 5069414 w 5743182"/>
              <a:gd name="connsiteY182" fmla="*/ 277773 h 4913941"/>
              <a:gd name="connsiteX183" fmla="*/ 4973161 w 5743182"/>
              <a:gd name="connsiteY183" fmla="*/ 261731 h 4913941"/>
              <a:gd name="connsiteX184" fmla="*/ 4908993 w 5743182"/>
              <a:gd name="connsiteY184" fmla="*/ 245689 h 4913941"/>
              <a:gd name="connsiteX185" fmla="*/ 4860866 w 5743182"/>
              <a:gd name="connsiteY185" fmla="*/ 229647 h 4913941"/>
              <a:gd name="connsiteX186" fmla="*/ 3786045 w 5743182"/>
              <a:gd name="connsiteY186" fmla="*/ 181520 h 4913941"/>
              <a:gd name="connsiteX187" fmla="*/ 3673751 w 5743182"/>
              <a:gd name="connsiteY187" fmla="*/ 133394 h 4913941"/>
              <a:gd name="connsiteX188" fmla="*/ 3529372 w 5743182"/>
              <a:gd name="connsiteY188" fmla="*/ 101310 h 4913941"/>
              <a:gd name="connsiteX189" fmla="*/ 3352908 w 5743182"/>
              <a:gd name="connsiteY189" fmla="*/ 69225 h 4913941"/>
              <a:gd name="connsiteX190" fmla="*/ 3048108 w 5743182"/>
              <a:gd name="connsiteY190" fmla="*/ 37141 h 4913941"/>
              <a:gd name="connsiteX191" fmla="*/ 2857895 w 5743182"/>
              <a:gd name="connsiteY191" fmla="*/ 25682 h 4913941"/>
              <a:gd name="connsiteX0" fmla="*/ 2857895 w 5743182"/>
              <a:gd name="connsiteY0" fmla="*/ 25682 h 4913941"/>
              <a:gd name="connsiteX1" fmla="*/ 2759351 w 5743182"/>
              <a:gd name="connsiteY1" fmla="*/ 21099 h 4913941"/>
              <a:gd name="connsiteX2" fmla="*/ 1925161 w 5743182"/>
              <a:gd name="connsiteY2" fmla="*/ 53183 h 4913941"/>
              <a:gd name="connsiteX3" fmla="*/ 1893077 w 5743182"/>
              <a:gd name="connsiteY3" fmla="*/ 85268 h 4913941"/>
              <a:gd name="connsiteX4" fmla="*/ 1844951 w 5743182"/>
              <a:gd name="connsiteY4" fmla="*/ 213604 h 4913941"/>
              <a:gd name="connsiteX5" fmla="*/ 1860993 w 5743182"/>
              <a:gd name="connsiteY5" fmla="*/ 470278 h 4913941"/>
              <a:gd name="connsiteX6" fmla="*/ 1893077 w 5743182"/>
              <a:gd name="connsiteY6" fmla="*/ 566531 h 4913941"/>
              <a:gd name="connsiteX7" fmla="*/ 1925161 w 5743182"/>
              <a:gd name="connsiteY7" fmla="*/ 662783 h 4913941"/>
              <a:gd name="connsiteX8" fmla="*/ 1941203 w 5743182"/>
              <a:gd name="connsiteY8" fmla="*/ 710910 h 4913941"/>
              <a:gd name="connsiteX9" fmla="*/ 1973287 w 5743182"/>
              <a:gd name="connsiteY9" fmla="*/ 775078 h 4913941"/>
              <a:gd name="connsiteX10" fmla="*/ 1989330 w 5743182"/>
              <a:gd name="connsiteY10" fmla="*/ 839247 h 4913941"/>
              <a:gd name="connsiteX11" fmla="*/ 2021414 w 5743182"/>
              <a:gd name="connsiteY11" fmla="*/ 887373 h 4913941"/>
              <a:gd name="connsiteX12" fmla="*/ 2053498 w 5743182"/>
              <a:gd name="connsiteY12" fmla="*/ 999668 h 4913941"/>
              <a:gd name="connsiteX13" fmla="*/ 2085582 w 5743182"/>
              <a:gd name="connsiteY13" fmla="*/ 1047794 h 4913941"/>
              <a:gd name="connsiteX14" fmla="*/ 2101624 w 5743182"/>
              <a:gd name="connsiteY14" fmla="*/ 1095920 h 4913941"/>
              <a:gd name="connsiteX15" fmla="*/ 2149751 w 5743182"/>
              <a:gd name="connsiteY15" fmla="*/ 1128004 h 4913941"/>
              <a:gd name="connsiteX16" fmla="*/ 2181835 w 5743182"/>
              <a:gd name="connsiteY16" fmla="*/ 1160089 h 4913941"/>
              <a:gd name="connsiteX17" fmla="*/ 2342256 w 5743182"/>
              <a:gd name="connsiteY17" fmla="*/ 1352594 h 4913941"/>
              <a:gd name="connsiteX18" fmla="*/ 2390382 w 5743182"/>
              <a:gd name="connsiteY18" fmla="*/ 1400720 h 4913941"/>
              <a:gd name="connsiteX19" fmla="*/ 2438508 w 5743182"/>
              <a:gd name="connsiteY19" fmla="*/ 1432804 h 4913941"/>
              <a:gd name="connsiteX20" fmla="*/ 2470593 w 5743182"/>
              <a:gd name="connsiteY20" fmla="*/ 1464889 h 4913941"/>
              <a:gd name="connsiteX21" fmla="*/ 2566845 w 5743182"/>
              <a:gd name="connsiteY21" fmla="*/ 1496973 h 4913941"/>
              <a:gd name="connsiteX22" fmla="*/ 2759351 w 5743182"/>
              <a:gd name="connsiteY22" fmla="*/ 1545099 h 4913941"/>
              <a:gd name="connsiteX23" fmla="*/ 2999982 w 5743182"/>
              <a:gd name="connsiteY23" fmla="*/ 1577183 h 4913941"/>
              <a:gd name="connsiteX24" fmla="*/ 3128319 w 5743182"/>
              <a:gd name="connsiteY24" fmla="*/ 1593225 h 4913941"/>
              <a:gd name="connsiteX25" fmla="*/ 3256656 w 5743182"/>
              <a:gd name="connsiteY25" fmla="*/ 1625310 h 4913941"/>
              <a:gd name="connsiteX26" fmla="*/ 3320824 w 5743182"/>
              <a:gd name="connsiteY26" fmla="*/ 1641352 h 4913941"/>
              <a:gd name="connsiteX27" fmla="*/ 3417077 w 5743182"/>
              <a:gd name="connsiteY27" fmla="*/ 1673436 h 4913941"/>
              <a:gd name="connsiteX28" fmla="*/ 3465203 w 5743182"/>
              <a:gd name="connsiteY28" fmla="*/ 1689478 h 4913941"/>
              <a:gd name="connsiteX29" fmla="*/ 3513330 w 5743182"/>
              <a:gd name="connsiteY29" fmla="*/ 1721562 h 4913941"/>
              <a:gd name="connsiteX30" fmla="*/ 3593540 w 5743182"/>
              <a:gd name="connsiteY30" fmla="*/ 1737604 h 4913941"/>
              <a:gd name="connsiteX31" fmla="*/ 3673751 w 5743182"/>
              <a:gd name="connsiteY31" fmla="*/ 1785731 h 4913941"/>
              <a:gd name="connsiteX32" fmla="*/ 3770003 w 5743182"/>
              <a:gd name="connsiteY32" fmla="*/ 1865941 h 4913941"/>
              <a:gd name="connsiteX33" fmla="*/ 3834172 w 5743182"/>
              <a:gd name="connsiteY33" fmla="*/ 1962194 h 4913941"/>
              <a:gd name="connsiteX34" fmla="*/ 3898340 w 5743182"/>
              <a:gd name="connsiteY34" fmla="*/ 2058447 h 4913941"/>
              <a:gd name="connsiteX35" fmla="*/ 3962508 w 5743182"/>
              <a:gd name="connsiteY35" fmla="*/ 2154699 h 4913941"/>
              <a:gd name="connsiteX36" fmla="*/ 3994593 w 5743182"/>
              <a:gd name="connsiteY36" fmla="*/ 2347204 h 4913941"/>
              <a:gd name="connsiteX37" fmla="*/ 3978551 w 5743182"/>
              <a:gd name="connsiteY37" fmla="*/ 2555752 h 4913941"/>
              <a:gd name="connsiteX38" fmla="*/ 3946466 w 5743182"/>
              <a:gd name="connsiteY38" fmla="*/ 2668047 h 4913941"/>
              <a:gd name="connsiteX39" fmla="*/ 3914382 w 5743182"/>
              <a:gd name="connsiteY39" fmla="*/ 2716173 h 4913941"/>
              <a:gd name="connsiteX40" fmla="*/ 3866256 w 5743182"/>
              <a:gd name="connsiteY40" fmla="*/ 2828468 h 4913941"/>
              <a:gd name="connsiteX41" fmla="*/ 3834172 w 5743182"/>
              <a:gd name="connsiteY41" fmla="*/ 2876594 h 4913941"/>
              <a:gd name="connsiteX42" fmla="*/ 3802087 w 5743182"/>
              <a:gd name="connsiteY42" fmla="*/ 2972847 h 4913941"/>
              <a:gd name="connsiteX43" fmla="*/ 3770003 w 5743182"/>
              <a:gd name="connsiteY43" fmla="*/ 3020973 h 4913941"/>
              <a:gd name="connsiteX44" fmla="*/ 3705835 w 5743182"/>
              <a:gd name="connsiteY44" fmla="*/ 3117225 h 4913941"/>
              <a:gd name="connsiteX45" fmla="*/ 3657708 w 5743182"/>
              <a:gd name="connsiteY45" fmla="*/ 3149310 h 4913941"/>
              <a:gd name="connsiteX46" fmla="*/ 3577498 w 5743182"/>
              <a:gd name="connsiteY46" fmla="*/ 3165352 h 4913941"/>
              <a:gd name="connsiteX47" fmla="*/ 3529372 w 5743182"/>
              <a:gd name="connsiteY47" fmla="*/ 3181394 h 4913941"/>
              <a:gd name="connsiteX48" fmla="*/ 2999982 w 5743182"/>
              <a:gd name="connsiteY48" fmla="*/ 3165352 h 4913941"/>
              <a:gd name="connsiteX49" fmla="*/ 2919772 w 5743182"/>
              <a:gd name="connsiteY49" fmla="*/ 3133268 h 4913941"/>
              <a:gd name="connsiteX50" fmla="*/ 2855603 w 5743182"/>
              <a:gd name="connsiteY50" fmla="*/ 3117225 h 4913941"/>
              <a:gd name="connsiteX51" fmla="*/ 2807477 w 5743182"/>
              <a:gd name="connsiteY51" fmla="*/ 3101183 h 4913941"/>
              <a:gd name="connsiteX52" fmla="*/ 2743308 w 5743182"/>
              <a:gd name="connsiteY52" fmla="*/ 3085141 h 4913941"/>
              <a:gd name="connsiteX53" fmla="*/ 2614972 w 5743182"/>
              <a:gd name="connsiteY53" fmla="*/ 3053057 h 4913941"/>
              <a:gd name="connsiteX54" fmla="*/ 2550803 w 5743182"/>
              <a:gd name="connsiteY54" fmla="*/ 3020973 h 4913941"/>
              <a:gd name="connsiteX55" fmla="*/ 2502677 w 5743182"/>
              <a:gd name="connsiteY55" fmla="*/ 3004931 h 4913941"/>
              <a:gd name="connsiteX56" fmla="*/ 2374340 w 5743182"/>
              <a:gd name="connsiteY56" fmla="*/ 2940762 h 4913941"/>
              <a:gd name="connsiteX57" fmla="*/ 2246003 w 5743182"/>
              <a:gd name="connsiteY57" fmla="*/ 2892636 h 4913941"/>
              <a:gd name="connsiteX58" fmla="*/ 2197877 w 5743182"/>
              <a:gd name="connsiteY58" fmla="*/ 2860552 h 4913941"/>
              <a:gd name="connsiteX59" fmla="*/ 2133708 w 5743182"/>
              <a:gd name="connsiteY59" fmla="*/ 2796383 h 4913941"/>
              <a:gd name="connsiteX60" fmla="*/ 2053498 w 5743182"/>
              <a:gd name="connsiteY60" fmla="*/ 2764299 h 4913941"/>
              <a:gd name="connsiteX61" fmla="*/ 1973287 w 5743182"/>
              <a:gd name="connsiteY61" fmla="*/ 2700131 h 4913941"/>
              <a:gd name="connsiteX62" fmla="*/ 1796824 w 5743182"/>
              <a:gd name="connsiteY62" fmla="*/ 2619920 h 4913941"/>
              <a:gd name="connsiteX63" fmla="*/ 1700572 w 5743182"/>
              <a:gd name="connsiteY63" fmla="*/ 2571794 h 4913941"/>
              <a:gd name="connsiteX64" fmla="*/ 1604319 w 5743182"/>
              <a:gd name="connsiteY64" fmla="*/ 2523668 h 4913941"/>
              <a:gd name="connsiteX65" fmla="*/ 1556193 w 5743182"/>
              <a:gd name="connsiteY65" fmla="*/ 2491583 h 4913941"/>
              <a:gd name="connsiteX66" fmla="*/ 1508066 w 5743182"/>
              <a:gd name="connsiteY66" fmla="*/ 2475541 h 4913941"/>
              <a:gd name="connsiteX67" fmla="*/ 1411814 w 5743182"/>
              <a:gd name="connsiteY67" fmla="*/ 2411373 h 4913941"/>
              <a:gd name="connsiteX68" fmla="*/ 1363687 w 5743182"/>
              <a:gd name="connsiteY68" fmla="*/ 2379289 h 4913941"/>
              <a:gd name="connsiteX69" fmla="*/ 1203266 w 5743182"/>
              <a:gd name="connsiteY69" fmla="*/ 2331162 h 4913941"/>
              <a:gd name="connsiteX70" fmla="*/ 1074930 w 5743182"/>
              <a:gd name="connsiteY70" fmla="*/ 2266994 h 4913941"/>
              <a:gd name="connsiteX71" fmla="*/ 1026803 w 5743182"/>
              <a:gd name="connsiteY71" fmla="*/ 2234910 h 4913941"/>
              <a:gd name="connsiteX72" fmla="*/ 962635 w 5743182"/>
              <a:gd name="connsiteY72" fmla="*/ 2218868 h 4913941"/>
              <a:gd name="connsiteX73" fmla="*/ 914508 w 5743182"/>
              <a:gd name="connsiteY73" fmla="*/ 2202825 h 4913941"/>
              <a:gd name="connsiteX74" fmla="*/ 850340 w 5743182"/>
              <a:gd name="connsiteY74" fmla="*/ 2186783 h 4913941"/>
              <a:gd name="connsiteX75" fmla="*/ 738045 w 5743182"/>
              <a:gd name="connsiteY75" fmla="*/ 2154699 h 4913941"/>
              <a:gd name="connsiteX76" fmla="*/ 641793 w 5743182"/>
              <a:gd name="connsiteY76" fmla="*/ 2138657 h 4913941"/>
              <a:gd name="connsiteX77" fmla="*/ 320951 w 5743182"/>
              <a:gd name="connsiteY77" fmla="*/ 2154699 h 4913941"/>
              <a:gd name="connsiteX78" fmla="*/ 224698 w 5743182"/>
              <a:gd name="connsiteY78" fmla="*/ 2202825 h 4913941"/>
              <a:gd name="connsiteX79" fmla="*/ 176572 w 5743182"/>
              <a:gd name="connsiteY79" fmla="*/ 2218868 h 4913941"/>
              <a:gd name="connsiteX80" fmla="*/ 96361 w 5743182"/>
              <a:gd name="connsiteY80" fmla="*/ 2331162 h 4913941"/>
              <a:gd name="connsiteX81" fmla="*/ 64277 w 5743182"/>
              <a:gd name="connsiteY81" fmla="*/ 2427415 h 4913941"/>
              <a:gd name="connsiteX82" fmla="*/ 48235 w 5743182"/>
              <a:gd name="connsiteY82" fmla="*/ 2475541 h 4913941"/>
              <a:gd name="connsiteX83" fmla="*/ 32193 w 5743182"/>
              <a:gd name="connsiteY83" fmla="*/ 2523668 h 4913941"/>
              <a:gd name="connsiteX84" fmla="*/ 16151 w 5743182"/>
              <a:gd name="connsiteY84" fmla="*/ 2652004 h 4913941"/>
              <a:gd name="connsiteX85" fmla="*/ 108 w 5743182"/>
              <a:gd name="connsiteY85" fmla="*/ 2764299 h 4913941"/>
              <a:gd name="connsiteX86" fmla="*/ 32193 w 5743182"/>
              <a:gd name="connsiteY86" fmla="*/ 3085141 h 4913941"/>
              <a:gd name="connsiteX87" fmla="*/ 64277 w 5743182"/>
              <a:gd name="connsiteY87" fmla="*/ 3133268 h 4913941"/>
              <a:gd name="connsiteX88" fmla="*/ 112403 w 5743182"/>
              <a:gd name="connsiteY88" fmla="*/ 3261604 h 4913941"/>
              <a:gd name="connsiteX89" fmla="*/ 144487 w 5743182"/>
              <a:gd name="connsiteY89" fmla="*/ 3293689 h 4913941"/>
              <a:gd name="connsiteX90" fmla="*/ 208656 w 5743182"/>
              <a:gd name="connsiteY90" fmla="*/ 3389941 h 4913941"/>
              <a:gd name="connsiteX91" fmla="*/ 256782 w 5743182"/>
              <a:gd name="connsiteY91" fmla="*/ 3454110 h 4913941"/>
              <a:gd name="connsiteX92" fmla="*/ 369077 w 5743182"/>
              <a:gd name="connsiteY92" fmla="*/ 3582447 h 4913941"/>
              <a:gd name="connsiteX93" fmla="*/ 417203 w 5743182"/>
              <a:gd name="connsiteY93" fmla="*/ 3598489 h 4913941"/>
              <a:gd name="connsiteX94" fmla="*/ 481372 w 5743182"/>
              <a:gd name="connsiteY94" fmla="*/ 3662657 h 4913941"/>
              <a:gd name="connsiteX95" fmla="*/ 577624 w 5743182"/>
              <a:gd name="connsiteY95" fmla="*/ 3694741 h 4913941"/>
              <a:gd name="connsiteX96" fmla="*/ 705961 w 5743182"/>
              <a:gd name="connsiteY96" fmla="*/ 3774952 h 4913941"/>
              <a:gd name="connsiteX97" fmla="*/ 705961 w 5743182"/>
              <a:gd name="connsiteY97" fmla="*/ 3774952 h 4913941"/>
              <a:gd name="connsiteX98" fmla="*/ 882424 w 5743182"/>
              <a:gd name="connsiteY98" fmla="*/ 3903289 h 4913941"/>
              <a:gd name="connsiteX99" fmla="*/ 946593 w 5743182"/>
              <a:gd name="connsiteY99" fmla="*/ 3935373 h 4913941"/>
              <a:gd name="connsiteX100" fmla="*/ 1058887 w 5743182"/>
              <a:gd name="connsiteY100" fmla="*/ 4015583 h 4913941"/>
              <a:gd name="connsiteX101" fmla="*/ 1171182 w 5743182"/>
              <a:gd name="connsiteY101" fmla="*/ 4063710 h 4913941"/>
              <a:gd name="connsiteX102" fmla="*/ 1267435 w 5743182"/>
              <a:gd name="connsiteY102" fmla="*/ 4111836 h 4913941"/>
              <a:gd name="connsiteX103" fmla="*/ 1315561 w 5743182"/>
              <a:gd name="connsiteY103" fmla="*/ 4143920 h 4913941"/>
              <a:gd name="connsiteX104" fmla="*/ 1363687 w 5743182"/>
              <a:gd name="connsiteY104" fmla="*/ 4159962 h 4913941"/>
              <a:gd name="connsiteX105" fmla="*/ 1459940 w 5743182"/>
              <a:gd name="connsiteY105" fmla="*/ 4224131 h 4913941"/>
              <a:gd name="connsiteX106" fmla="*/ 1556193 w 5743182"/>
              <a:gd name="connsiteY106" fmla="*/ 4256215 h 4913941"/>
              <a:gd name="connsiteX107" fmla="*/ 1604319 w 5743182"/>
              <a:gd name="connsiteY107" fmla="*/ 4272257 h 4913941"/>
              <a:gd name="connsiteX108" fmla="*/ 1668487 w 5743182"/>
              <a:gd name="connsiteY108" fmla="*/ 4304341 h 4913941"/>
              <a:gd name="connsiteX109" fmla="*/ 1780782 w 5743182"/>
              <a:gd name="connsiteY109" fmla="*/ 4336425 h 4913941"/>
              <a:gd name="connsiteX110" fmla="*/ 1844951 w 5743182"/>
              <a:gd name="connsiteY110" fmla="*/ 4368510 h 4913941"/>
              <a:gd name="connsiteX111" fmla="*/ 1909119 w 5743182"/>
              <a:gd name="connsiteY111" fmla="*/ 4384552 h 4913941"/>
              <a:gd name="connsiteX112" fmla="*/ 1957245 w 5743182"/>
              <a:gd name="connsiteY112" fmla="*/ 4400594 h 4913941"/>
              <a:gd name="connsiteX113" fmla="*/ 1989330 w 5743182"/>
              <a:gd name="connsiteY113" fmla="*/ 4432678 h 4913941"/>
              <a:gd name="connsiteX114" fmla="*/ 2117666 w 5743182"/>
              <a:gd name="connsiteY114" fmla="*/ 4480804 h 4913941"/>
              <a:gd name="connsiteX115" fmla="*/ 2165793 w 5743182"/>
              <a:gd name="connsiteY115" fmla="*/ 4512889 h 4913941"/>
              <a:gd name="connsiteX116" fmla="*/ 2262045 w 5743182"/>
              <a:gd name="connsiteY116" fmla="*/ 4544973 h 4913941"/>
              <a:gd name="connsiteX117" fmla="*/ 2374340 w 5743182"/>
              <a:gd name="connsiteY117" fmla="*/ 4577057 h 4913941"/>
              <a:gd name="connsiteX118" fmla="*/ 2502677 w 5743182"/>
              <a:gd name="connsiteY118" fmla="*/ 4593099 h 4913941"/>
              <a:gd name="connsiteX119" fmla="*/ 2614972 w 5743182"/>
              <a:gd name="connsiteY119" fmla="*/ 4625183 h 4913941"/>
              <a:gd name="connsiteX120" fmla="*/ 2663098 w 5743182"/>
              <a:gd name="connsiteY120" fmla="*/ 4641225 h 4913941"/>
              <a:gd name="connsiteX121" fmla="*/ 2759351 w 5743182"/>
              <a:gd name="connsiteY121" fmla="*/ 4689352 h 4913941"/>
              <a:gd name="connsiteX122" fmla="*/ 2903730 w 5743182"/>
              <a:gd name="connsiteY122" fmla="*/ 4737478 h 4913941"/>
              <a:gd name="connsiteX123" fmla="*/ 3048108 w 5743182"/>
              <a:gd name="connsiteY123" fmla="*/ 4769562 h 4913941"/>
              <a:gd name="connsiteX124" fmla="*/ 3096235 w 5743182"/>
              <a:gd name="connsiteY124" fmla="*/ 4785604 h 4913941"/>
              <a:gd name="connsiteX125" fmla="*/ 3144361 w 5743182"/>
              <a:gd name="connsiteY125" fmla="*/ 4817689 h 4913941"/>
              <a:gd name="connsiteX126" fmla="*/ 3288740 w 5743182"/>
              <a:gd name="connsiteY126" fmla="*/ 4849773 h 4913941"/>
              <a:gd name="connsiteX127" fmla="*/ 3401035 w 5743182"/>
              <a:gd name="connsiteY127" fmla="*/ 4881857 h 4913941"/>
              <a:gd name="connsiteX128" fmla="*/ 3657708 w 5743182"/>
              <a:gd name="connsiteY128" fmla="*/ 4913941 h 4913941"/>
              <a:gd name="connsiteX129" fmla="*/ 3946466 w 5743182"/>
              <a:gd name="connsiteY129" fmla="*/ 4897899 h 4913941"/>
              <a:gd name="connsiteX130" fmla="*/ 4010635 w 5743182"/>
              <a:gd name="connsiteY130" fmla="*/ 4881857 h 4913941"/>
              <a:gd name="connsiteX131" fmla="*/ 4122930 w 5743182"/>
              <a:gd name="connsiteY131" fmla="*/ 4785604 h 4913941"/>
              <a:gd name="connsiteX132" fmla="*/ 4187098 w 5743182"/>
              <a:gd name="connsiteY132" fmla="*/ 4689352 h 4913941"/>
              <a:gd name="connsiteX133" fmla="*/ 4219182 w 5743182"/>
              <a:gd name="connsiteY133" fmla="*/ 4593099 h 4913941"/>
              <a:gd name="connsiteX134" fmla="*/ 4267308 w 5743182"/>
              <a:gd name="connsiteY134" fmla="*/ 4496847 h 4913941"/>
              <a:gd name="connsiteX135" fmla="*/ 4299393 w 5743182"/>
              <a:gd name="connsiteY135" fmla="*/ 4464762 h 4913941"/>
              <a:gd name="connsiteX136" fmla="*/ 4363561 w 5743182"/>
              <a:gd name="connsiteY136" fmla="*/ 4336425 h 4913941"/>
              <a:gd name="connsiteX137" fmla="*/ 4379603 w 5743182"/>
              <a:gd name="connsiteY137" fmla="*/ 4288299 h 4913941"/>
              <a:gd name="connsiteX138" fmla="*/ 4443772 w 5743182"/>
              <a:gd name="connsiteY138" fmla="*/ 4208089 h 4913941"/>
              <a:gd name="connsiteX139" fmla="*/ 4507940 w 5743182"/>
              <a:gd name="connsiteY139" fmla="*/ 4127878 h 4913941"/>
              <a:gd name="connsiteX140" fmla="*/ 4523982 w 5743182"/>
              <a:gd name="connsiteY140" fmla="*/ 4063710 h 4913941"/>
              <a:gd name="connsiteX141" fmla="*/ 4556066 w 5743182"/>
              <a:gd name="connsiteY141" fmla="*/ 4015583 h 4913941"/>
              <a:gd name="connsiteX142" fmla="*/ 4572108 w 5743182"/>
              <a:gd name="connsiteY142" fmla="*/ 3967457 h 4913941"/>
              <a:gd name="connsiteX143" fmla="*/ 4604193 w 5743182"/>
              <a:gd name="connsiteY143" fmla="*/ 3935373 h 4913941"/>
              <a:gd name="connsiteX144" fmla="*/ 4636277 w 5743182"/>
              <a:gd name="connsiteY144" fmla="*/ 3887247 h 4913941"/>
              <a:gd name="connsiteX145" fmla="*/ 4668361 w 5743182"/>
              <a:gd name="connsiteY145" fmla="*/ 3790994 h 4913941"/>
              <a:gd name="connsiteX146" fmla="*/ 4732530 w 5743182"/>
              <a:gd name="connsiteY146" fmla="*/ 3678699 h 4913941"/>
              <a:gd name="connsiteX147" fmla="*/ 4796698 w 5743182"/>
              <a:gd name="connsiteY147" fmla="*/ 3582447 h 4913941"/>
              <a:gd name="connsiteX148" fmla="*/ 4844824 w 5743182"/>
              <a:gd name="connsiteY148" fmla="*/ 3470152 h 4913941"/>
              <a:gd name="connsiteX149" fmla="*/ 4860866 w 5743182"/>
              <a:gd name="connsiteY149" fmla="*/ 3422025 h 4913941"/>
              <a:gd name="connsiteX150" fmla="*/ 4925035 w 5743182"/>
              <a:gd name="connsiteY150" fmla="*/ 3325773 h 4913941"/>
              <a:gd name="connsiteX151" fmla="*/ 4941077 w 5743182"/>
              <a:gd name="connsiteY151" fmla="*/ 3261604 h 4913941"/>
              <a:gd name="connsiteX152" fmla="*/ 5005245 w 5743182"/>
              <a:gd name="connsiteY152" fmla="*/ 3165352 h 4913941"/>
              <a:gd name="connsiteX153" fmla="*/ 5053372 w 5743182"/>
              <a:gd name="connsiteY153" fmla="*/ 3020973 h 4913941"/>
              <a:gd name="connsiteX154" fmla="*/ 5101498 w 5743182"/>
              <a:gd name="connsiteY154" fmla="*/ 2908678 h 4913941"/>
              <a:gd name="connsiteX155" fmla="*/ 5149624 w 5743182"/>
              <a:gd name="connsiteY155" fmla="*/ 2844510 h 4913941"/>
              <a:gd name="connsiteX156" fmla="*/ 5197751 w 5743182"/>
              <a:gd name="connsiteY156" fmla="*/ 2764299 h 4913941"/>
              <a:gd name="connsiteX157" fmla="*/ 5213793 w 5743182"/>
              <a:gd name="connsiteY157" fmla="*/ 2716173 h 4913941"/>
              <a:gd name="connsiteX158" fmla="*/ 5245877 w 5743182"/>
              <a:gd name="connsiteY158" fmla="*/ 2652004 h 4913941"/>
              <a:gd name="connsiteX159" fmla="*/ 5261919 w 5743182"/>
              <a:gd name="connsiteY159" fmla="*/ 2571794 h 4913941"/>
              <a:gd name="connsiteX160" fmla="*/ 5294003 w 5743182"/>
              <a:gd name="connsiteY160" fmla="*/ 2475541 h 4913941"/>
              <a:gd name="connsiteX161" fmla="*/ 5326087 w 5743182"/>
              <a:gd name="connsiteY161" fmla="*/ 2363247 h 4913941"/>
              <a:gd name="connsiteX162" fmla="*/ 5358172 w 5743182"/>
              <a:gd name="connsiteY162" fmla="*/ 2299078 h 4913941"/>
              <a:gd name="connsiteX163" fmla="*/ 5390256 w 5743182"/>
              <a:gd name="connsiteY163" fmla="*/ 2186783 h 4913941"/>
              <a:gd name="connsiteX164" fmla="*/ 5422340 w 5743182"/>
              <a:gd name="connsiteY164" fmla="*/ 2122615 h 4913941"/>
              <a:gd name="connsiteX165" fmla="*/ 5454424 w 5743182"/>
              <a:gd name="connsiteY165" fmla="*/ 1994278 h 4913941"/>
              <a:gd name="connsiteX166" fmla="*/ 5470466 w 5743182"/>
              <a:gd name="connsiteY166" fmla="*/ 1930110 h 4913941"/>
              <a:gd name="connsiteX167" fmla="*/ 5534635 w 5743182"/>
              <a:gd name="connsiteY167" fmla="*/ 1833857 h 4913941"/>
              <a:gd name="connsiteX168" fmla="*/ 5566719 w 5743182"/>
              <a:gd name="connsiteY168" fmla="*/ 1769689 h 4913941"/>
              <a:gd name="connsiteX169" fmla="*/ 5614845 w 5743182"/>
              <a:gd name="connsiteY169" fmla="*/ 1641352 h 4913941"/>
              <a:gd name="connsiteX170" fmla="*/ 5646930 w 5743182"/>
              <a:gd name="connsiteY170" fmla="*/ 1529057 h 4913941"/>
              <a:gd name="connsiteX171" fmla="*/ 5662972 w 5743182"/>
              <a:gd name="connsiteY171" fmla="*/ 1400720 h 4913941"/>
              <a:gd name="connsiteX172" fmla="*/ 5679014 w 5743182"/>
              <a:gd name="connsiteY172" fmla="*/ 1352594 h 4913941"/>
              <a:gd name="connsiteX173" fmla="*/ 5695056 w 5743182"/>
              <a:gd name="connsiteY173" fmla="*/ 1272383 h 4913941"/>
              <a:gd name="connsiteX174" fmla="*/ 5727140 w 5743182"/>
              <a:gd name="connsiteY174" fmla="*/ 1063836 h 4913941"/>
              <a:gd name="connsiteX175" fmla="*/ 5743182 w 5743182"/>
              <a:gd name="connsiteY175" fmla="*/ 919457 h 4913941"/>
              <a:gd name="connsiteX176" fmla="*/ 5727140 w 5743182"/>
              <a:gd name="connsiteY176" fmla="*/ 598615 h 4913941"/>
              <a:gd name="connsiteX177" fmla="*/ 5662972 w 5743182"/>
              <a:gd name="connsiteY177" fmla="*/ 518404 h 4913941"/>
              <a:gd name="connsiteX178" fmla="*/ 5518593 w 5743182"/>
              <a:gd name="connsiteY178" fmla="*/ 454236 h 4913941"/>
              <a:gd name="connsiteX179" fmla="*/ 5422340 w 5743182"/>
              <a:gd name="connsiteY179" fmla="*/ 406110 h 4913941"/>
              <a:gd name="connsiteX180" fmla="*/ 5374214 w 5743182"/>
              <a:gd name="connsiteY180" fmla="*/ 374025 h 4913941"/>
              <a:gd name="connsiteX181" fmla="*/ 5229835 w 5743182"/>
              <a:gd name="connsiteY181" fmla="*/ 325899 h 4913941"/>
              <a:gd name="connsiteX182" fmla="*/ 5069414 w 5743182"/>
              <a:gd name="connsiteY182" fmla="*/ 277773 h 4913941"/>
              <a:gd name="connsiteX183" fmla="*/ 4973161 w 5743182"/>
              <a:gd name="connsiteY183" fmla="*/ 261731 h 4913941"/>
              <a:gd name="connsiteX184" fmla="*/ 4908993 w 5743182"/>
              <a:gd name="connsiteY184" fmla="*/ 245689 h 4913941"/>
              <a:gd name="connsiteX185" fmla="*/ 4860866 w 5743182"/>
              <a:gd name="connsiteY185" fmla="*/ 229647 h 4913941"/>
              <a:gd name="connsiteX186" fmla="*/ 3847922 w 5743182"/>
              <a:gd name="connsiteY186" fmla="*/ 181520 h 4913941"/>
              <a:gd name="connsiteX187" fmla="*/ 3673751 w 5743182"/>
              <a:gd name="connsiteY187" fmla="*/ 133394 h 4913941"/>
              <a:gd name="connsiteX188" fmla="*/ 3529372 w 5743182"/>
              <a:gd name="connsiteY188" fmla="*/ 101310 h 4913941"/>
              <a:gd name="connsiteX189" fmla="*/ 3352908 w 5743182"/>
              <a:gd name="connsiteY189" fmla="*/ 69225 h 4913941"/>
              <a:gd name="connsiteX190" fmla="*/ 3048108 w 5743182"/>
              <a:gd name="connsiteY190" fmla="*/ 37141 h 4913941"/>
              <a:gd name="connsiteX191" fmla="*/ 2857895 w 5743182"/>
              <a:gd name="connsiteY191"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197751 w 5747485"/>
              <a:gd name="connsiteY156" fmla="*/ 2764299 h 4913941"/>
              <a:gd name="connsiteX157" fmla="*/ 5213793 w 5747485"/>
              <a:gd name="connsiteY157" fmla="*/ 2716173 h 4913941"/>
              <a:gd name="connsiteX158" fmla="*/ 5245877 w 5747485"/>
              <a:gd name="connsiteY158" fmla="*/ 2652004 h 4913941"/>
              <a:gd name="connsiteX159" fmla="*/ 5261919 w 5747485"/>
              <a:gd name="connsiteY159" fmla="*/ 2571794 h 4913941"/>
              <a:gd name="connsiteX160" fmla="*/ 5294003 w 5747485"/>
              <a:gd name="connsiteY160" fmla="*/ 2475541 h 4913941"/>
              <a:gd name="connsiteX161" fmla="*/ 5326087 w 5747485"/>
              <a:gd name="connsiteY161" fmla="*/ 2363247 h 4913941"/>
              <a:gd name="connsiteX162" fmla="*/ 5358172 w 5747485"/>
              <a:gd name="connsiteY162" fmla="*/ 2299078 h 4913941"/>
              <a:gd name="connsiteX163" fmla="*/ 5390256 w 5747485"/>
              <a:gd name="connsiteY163" fmla="*/ 2186783 h 4913941"/>
              <a:gd name="connsiteX164" fmla="*/ 5422340 w 5747485"/>
              <a:gd name="connsiteY164" fmla="*/ 2122615 h 4913941"/>
              <a:gd name="connsiteX165" fmla="*/ 5454424 w 5747485"/>
              <a:gd name="connsiteY165" fmla="*/ 1994278 h 4913941"/>
              <a:gd name="connsiteX166" fmla="*/ 5470466 w 5747485"/>
              <a:gd name="connsiteY166" fmla="*/ 1930110 h 4913941"/>
              <a:gd name="connsiteX167" fmla="*/ 5534635 w 5747485"/>
              <a:gd name="connsiteY167" fmla="*/ 1833857 h 4913941"/>
              <a:gd name="connsiteX168" fmla="*/ 5566719 w 5747485"/>
              <a:gd name="connsiteY168" fmla="*/ 1769689 h 4913941"/>
              <a:gd name="connsiteX169" fmla="*/ 5614845 w 5747485"/>
              <a:gd name="connsiteY169" fmla="*/ 1641352 h 4913941"/>
              <a:gd name="connsiteX170" fmla="*/ 5646930 w 5747485"/>
              <a:gd name="connsiteY170" fmla="*/ 1529057 h 4913941"/>
              <a:gd name="connsiteX171" fmla="*/ 5662972 w 5747485"/>
              <a:gd name="connsiteY171" fmla="*/ 1400720 h 4913941"/>
              <a:gd name="connsiteX172" fmla="*/ 5679014 w 5747485"/>
              <a:gd name="connsiteY172" fmla="*/ 1352594 h 4913941"/>
              <a:gd name="connsiteX173" fmla="*/ 5695056 w 5747485"/>
              <a:gd name="connsiteY173" fmla="*/ 1272383 h 4913941"/>
              <a:gd name="connsiteX174" fmla="*/ 5727140 w 5747485"/>
              <a:gd name="connsiteY174" fmla="*/ 1063836 h 4913941"/>
              <a:gd name="connsiteX175" fmla="*/ 5743182 w 5747485"/>
              <a:gd name="connsiteY175" fmla="*/ 919457 h 4913941"/>
              <a:gd name="connsiteX176" fmla="*/ 5727140 w 5747485"/>
              <a:gd name="connsiteY176" fmla="*/ 598615 h 4913941"/>
              <a:gd name="connsiteX177" fmla="*/ 5518593 w 5747485"/>
              <a:gd name="connsiteY177" fmla="*/ 454236 h 4913941"/>
              <a:gd name="connsiteX178" fmla="*/ 5422340 w 5747485"/>
              <a:gd name="connsiteY178" fmla="*/ 406110 h 4913941"/>
              <a:gd name="connsiteX179" fmla="*/ 5374214 w 5747485"/>
              <a:gd name="connsiteY179" fmla="*/ 374025 h 4913941"/>
              <a:gd name="connsiteX180" fmla="*/ 5229835 w 5747485"/>
              <a:gd name="connsiteY180" fmla="*/ 325899 h 4913941"/>
              <a:gd name="connsiteX181" fmla="*/ 5069414 w 5747485"/>
              <a:gd name="connsiteY181" fmla="*/ 277773 h 4913941"/>
              <a:gd name="connsiteX182" fmla="*/ 4973161 w 5747485"/>
              <a:gd name="connsiteY182" fmla="*/ 261731 h 4913941"/>
              <a:gd name="connsiteX183" fmla="*/ 4908993 w 5747485"/>
              <a:gd name="connsiteY183" fmla="*/ 245689 h 4913941"/>
              <a:gd name="connsiteX184" fmla="*/ 4860866 w 5747485"/>
              <a:gd name="connsiteY184" fmla="*/ 229647 h 4913941"/>
              <a:gd name="connsiteX185" fmla="*/ 3847922 w 5747485"/>
              <a:gd name="connsiteY185" fmla="*/ 181520 h 4913941"/>
              <a:gd name="connsiteX186" fmla="*/ 3673751 w 5747485"/>
              <a:gd name="connsiteY186" fmla="*/ 133394 h 4913941"/>
              <a:gd name="connsiteX187" fmla="*/ 3529372 w 5747485"/>
              <a:gd name="connsiteY187" fmla="*/ 101310 h 4913941"/>
              <a:gd name="connsiteX188" fmla="*/ 3352908 w 5747485"/>
              <a:gd name="connsiteY188" fmla="*/ 69225 h 4913941"/>
              <a:gd name="connsiteX189" fmla="*/ 3048108 w 5747485"/>
              <a:gd name="connsiteY189" fmla="*/ 37141 h 4913941"/>
              <a:gd name="connsiteX190" fmla="*/ 2857895 w 5747485"/>
              <a:gd name="connsiteY190"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197751 w 5747485"/>
              <a:gd name="connsiteY156" fmla="*/ 2764299 h 4913941"/>
              <a:gd name="connsiteX157" fmla="*/ 5213793 w 5747485"/>
              <a:gd name="connsiteY157" fmla="*/ 2716173 h 4913941"/>
              <a:gd name="connsiteX158" fmla="*/ 5245877 w 5747485"/>
              <a:gd name="connsiteY158" fmla="*/ 2652004 h 4913941"/>
              <a:gd name="connsiteX159" fmla="*/ 5261919 w 5747485"/>
              <a:gd name="connsiteY159" fmla="*/ 2571794 h 4913941"/>
              <a:gd name="connsiteX160" fmla="*/ 5294003 w 5747485"/>
              <a:gd name="connsiteY160" fmla="*/ 2475541 h 4913941"/>
              <a:gd name="connsiteX161" fmla="*/ 5326087 w 5747485"/>
              <a:gd name="connsiteY161" fmla="*/ 2363247 h 4913941"/>
              <a:gd name="connsiteX162" fmla="*/ 5358172 w 5747485"/>
              <a:gd name="connsiteY162" fmla="*/ 2299078 h 4913941"/>
              <a:gd name="connsiteX163" fmla="*/ 5390256 w 5747485"/>
              <a:gd name="connsiteY163" fmla="*/ 2186783 h 4913941"/>
              <a:gd name="connsiteX164" fmla="*/ 5422340 w 5747485"/>
              <a:gd name="connsiteY164" fmla="*/ 2122615 h 4913941"/>
              <a:gd name="connsiteX165" fmla="*/ 5454424 w 5747485"/>
              <a:gd name="connsiteY165" fmla="*/ 1994278 h 4913941"/>
              <a:gd name="connsiteX166" fmla="*/ 5534635 w 5747485"/>
              <a:gd name="connsiteY166" fmla="*/ 1833857 h 4913941"/>
              <a:gd name="connsiteX167" fmla="*/ 5566719 w 5747485"/>
              <a:gd name="connsiteY167" fmla="*/ 1769689 h 4913941"/>
              <a:gd name="connsiteX168" fmla="*/ 5614845 w 5747485"/>
              <a:gd name="connsiteY168" fmla="*/ 1641352 h 4913941"/>
              <a:gd name="connsiteX169" fmla="*/ 5646930 w 5747485"/>
              <a:gd name="connsiteY169" fmla="*/ 1529057 h 4913941"/>
              <a:gd name="connsiteX170" fmla="*/ 5662972 w 5747485"/>
              <a:gd name="connsiteY170" fmla="*/ 1400720 h 4913941"/>
              <a:gd name="connsiteX171" fmla="*/ 5679014 w 5747485"/>
              <a:gd name="connsiteY171" fmla="*/ 1352594 h 4913941"/>
              <a:gd name="connsiteX172" fmla="*/ 5695056 w 5747485"/>
              <a:gd name="connsiteY172" fmla="*/ 1272383 h 4913941"/>
              <a:gd name="connsiteX173" fmla="*/ 5727140 w 5747485"/>
              <a:gd name="connsiteY173" fmla="*/ 1063836 h 4913941"/>
              <a:gd name="connsiteX174" fmla="*/ 5743182 w 5747485"/>
              <a:gd name="connsiteY174" fmla="*/ 919457 h 4913941"/>
              <a:gd name="connsiteX175" fmla="*/ 5727140 w 5747485"/>
              <a:gd name="connsiteY175" fmla="*/ 598615 h 4913941"/>
              <a:gd name="connsiteX176" fmla="*/ 5518593 w 5747485"/>
              <a:gd name="connsiteY176" fmla="*/ 454236 h 4913941"/>
              <a:gd name="connsiteX177" fmla="*/ 5422340 w 5747485"/>
              <a:gd name="connsiteY177" fmla="*/ 406110 h 4913941"/>
              <a:gd name="connsiteX178" fmla="*/ 5374214 w 5747485"/>
              <a:gd name="connsiteY178" fmla="*/ 374025 h 4913941"/>
              <a:gd name="connsiteX179" fmla="*/ 5229835 w 5747485"/>
              <a:gd name="connsiteY179" fmla="*/ 325899 h 4913941"/>
              <a:gd name="connsiteX180" fmla="*/ 5069414 w 5747485"/>
              <a:gd name="connsiteY180" fmla="*/ 277773 h 4913941"/>
              <a:gd name="connsiteX181" fmla="*/ 4973161 w 5747485"/>
              <a:gd name="connsiteY181" fmla="*/ 261731 h 4913941"/>
              <a:gd name="connsiteX182" fmla="*/ 4908993 w 5747485"/>
              <a:gd name="connsiteY182" fmla="*/ 245689 h 4913941"/>
              <a:gd name="connsiteX183" fmla="*/ 4860866 w 5747485"/>
              <a:gd name="connsiteY183" fmla="*/ 229647 h 4913941"/>
              <a:gd name="connsiteX184" fmla="*/ 3847922 w 5747485"/>
              <a:gd name="connsiteY184" fmla="*/ 181520 h 4913941"/>
              <a:gd name="connsiteX185" fmla="*/ 3673751 w 5747485"/>
              <a:gd name="connsiteY185" fmla="*/ 133394 h 4913941"/>
              <a:gd name="connsiteX186" fmla="*/ 3529372 w 5747485"/>
              <a:gd name="connsiteY186" fmla="*/ 101310 h 4913941"/>
              <a:gd name="connsiteX187" fmla="*/ 3352908 w 5747485"/>
              <a:gd name="connsiteY187" fmla="*/ 69225 h 4913941"/>
              <a:gd name="connsiteX188" fmla="*/ 3048108 w 5747485"/>
              <a:gd name="connsiteY188" fmla="*/ 37141 h 4913941"/>
              <a:gd name="connsiteX189" fmla="*/ 2857895 w 5747485"/>
              <a:gd name="connsiteY189"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197751 w 5747485"/>
              <a:gd name="connsiteY156" fmla="*/ 2764299 h 4913941"/>
              <a:gd name="connsiteX157" fmla="*/ 5213793 w 5747485"/>
              <a:gd name="connsiteY157" fmla="*/ 2716173 h 4913941"/>
              <a:gd name="connsiteX158" fmla="*/ 5245877 w 5747485"/>
              <a:gd name="connsiteY158" fmla="*/ 2652004 h 4913941"/>
              <a:gd name="connsiteX159" fmla="*/ 5261919 w 5747485"/>
              <a:gd name="connsiteY159" fmla="*/ 2571794 h 4913941"/>
              <a:gd name="connsiteX160" fmla="*/ 5294003 w 5747485"/>
              <a:gd name="connsiteY160" fmla="*/ 2475541 h 4913941"/>
              <a:gd name="connsiteX161" fmla="*/ 5326087 w 5747485"/>
              <a:gd name="connsiteY161" fmla="*/ 2363247 h 4913941"/>
              <a:gd name="connsiteX162" fmla="*/ 5358172 w 5747485"/>
              <a:gd name="connsiteY162" fmla="*/ 2299078 h 4913941"/>
              <a:gd name="connsiteX163" fmla="*/ 5390256 w 5747485"/>
              <a:gd name="connsiteY163" fmla="*/ 2186783 h 4913941"/>
              <a:gd name="connsiteX164" fmla="*/ 5422340 w 5747485"/>
              <a:gd name="connsiteY164" fmla="*/ 2122615 h 4913941"/>
              <a:gd name="connsiteX165" fmla="*/ 5534635 w 5747485"/>
              <a:gd name="connsiteY165" fmla="*/ 1833857 h 4913941"/>
              <a:gd name="connsiteX166" fmla="*/ 5566719 w 5747485"/>
              <a:gd name="connsiteY166" fmla="*/ 1769689 h 4913941"/>
              <a:gd name="connsiteX167" fmla="*/ 5614845 w 5747485"/>
              <a:gd name="connsiteY167" fmla="*/ 1641352 h 4913941"/>
              <a:gd name="connsiteX168" fmla="*/ 5646930 w 5747485"/>
              <a:gd name="connsiteY168" fmla="*/ 1529057 h 4913941"/>
              <a:gd name="connsiteX169" fmla="*/ 5662972 w 5747485"/>
              <a:gd name="connsiteY169" fmla="*/ 1400720 h 4913941"/>
              <a:gd name="connsiteX170" fmla="*/ 5679014 w 5747485"/>
              <a:gd name="connsiteY170" fmla="*/ 1352594 h 4913941"/>
              <a:gd name="connsiteX171" fmla="*/ 5695056 w 5747485"/>
              <a:gd name="connsiteY171" fmla="*/ 1272383 h 4913941"/>
              <a:gd name="connsiteX172" fmla="*/ 5727140 w 5747485"/>
              <a:gd name="connsiteY172" fmla="*/ 1063836 h 4913941"/>
              <a:gd name="connsiteX173" fmla="*/ 5743182 w 5747485"/>
              <a:gd name="connsiteY173" fmla="*/ 919457 h 4913941"/>
              <a:gd name="connsiteX174" fmla="*/ 5727140 w 5747485"/>
              <a:gd name="connsiteY174" fmla="*/ 598615 h 4913941"/>
              <a:gd name="connsiteX175" fmla="*/ 5518593 w 5747485"/>
              <a:gd name="connsiteY175" fmla="*/ 454236 h 4913941"/>
              <a:gd name="connsiteX176" fmla="*/ 5422340 w 5747485"/>
              <a:gd name="connsiteY176" fmla="*/ 406110 h 4913941"/>
              <a:gd name="connsiteX177" fmla="*/ 5374214 w 5747485"/>
              <a:gd name="connsiteY177" fmla="*/ 374025 h 4913941"/>
              <a:gd name="connsiteX178" fmla="*/ 5229835 w 5747485"/>
              <a:gd name="connsiteY178" fmla="*/ 325899 h 4913941"/>
              <a:gd name="connsiteX179" fmla="*/ 5069414 w 5747485"/>
              <a:gd name="connsiteY179" fmla="*/ 277773 h 4913941"/>
              <a:gd name="connsiteX180" fmla="*/ 4973161 w 5747485"/>
              <a:gd name="connsiteY180" fmla="*/ 261731 h 4913941"/>
              <a:gd name="connsiteX181" fmla="*/ 4908993 w 5747485"/>
              <a:gd name="connsiteY181" fmla="*/ 245689 h 4913941"/>
              <a:gd name="connsiteX182" fmla="*/ 4860866 w 5747485"/>
              <a:gd name="connsiteY182" fmla="*/ 229647 h 4913941"/>
              <a:gd name="connsiteX183" fmla="*/ 3847922 w 5747485"/>
              <a:gd name="connsiteY183" fmla="*/ 181520 h 4913941"/>
              <a:gd name="connsiteX184" fmla="*/ 3673751 w 5747485"/>
              <a:gd name="connsiteY184" fmla="*/ 133394 h 4913941"/>
              <a:gd name="connsiteX185" fmla="*/ 3529372 w 5747485"/>
              <a:gd name="connsiteY185" fmla="*/ 101310 h 4913941"/>
              <a:gd name="connsiteX186" fmla="*/ 3352908 w 5747485"/>
              <a:gd name="connsiteY186" fmla="*/ 69225 h 4913941"/>
              <a:gd name="connsiteX187" fmla="*/ 3048108 w 5747485"/>
              <a:gd name="connsiteY187" fmla="*/ 37141 h 4913941"/>
              <a:gd name="connsiteX188" fmla="*/ 2857895 w 5747485"/>
              <a:gd name="connsiteY188"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213793 w 5747485"/>
              <a:gd name="connsiteY156" fmla="*/ 2716173 h 4913941"/>
              <a:gd name="connsiteX157" fmla="*/ 5245877 w 5747485"/>
              <a:gd name="connsiteY157" fmla="*/ 2652004 h 4913941"/>
              <a:gd name="connsiteX158" fmla="*/ 5261919 w 5747485"/>
              <a:gd name="connsiteY158" fmla="*/ 2571794 h 4913941"/>
              <a:gd name="connsiteX159" fmla="*/ 5294003 w 5747485"/>
              <a:gd name="connsiteY159" fmla="*/ 2475541 h 4913941"/>
              <a:gd name="connsiteX160" fmla="*/ 5326087 w 5747485"/>
              <a:gd name="connsiteY160" fmla="*/ 2363247 h 4913941"/>
              <a:gd name="connsiteX161" fmla="*/ 5358172 w 5747485"/>
              <a:gd name="connsiteY161" fmla="*/ 2299078 h 4913941"/>
              <a:gd name="connsiteX162" fmla="*/ 5390256 w 5747485"/>
              <a:gd name="connsiteY162" fmla="*/ 2186783 h 4913941"/>
              <a:gd name="connsiteX163" fmla="*/ 5422340 w 5747485"/>
              <a:gd name="connsiteY163" fmla="*/ 2122615 h 4913941"/>
              <a:gd name="connsiteX164" fmla="*/ 5534635 w 5747485"/>
              <a:gd name="connsiteY164" fmla="*/ 1833857 h 4913941"/>
              <a:gd name="connsiteX165" fmla="*/ 5566719 w 5747485"/>
              <a:gd name="connsiteY165" fmla="*/ 1769689 h 4913941"/>
              <a:gd name="connsiteX166" fmla="*/ 5614845 w 5747485"/>
              <a:gd name="connsiteY166" fmla="*/ 1641352 h 4913941"/>
              <a:gd name="connsiteX167" fmla="*/ 5646930 w 5747485"/>
              <a:gd name="connsiteY167" fmla="*/ 1529057 h 4913941"/>
              <a:gd name="connsiteX168" fmla="*/ 5662972 w 5747485"/>
              <a:gd name="connsiteY168" fmla="*/ 1400720 h 4913941"/>
              <a:gd name="connsiteX169" fmla="*/ 5679014 w 5747485"/>
              <a:gd name="connsiteY169" fmla="*/ 1352594 h 4913941"/>
              <a:gd name="connsiteX170" fmla="*/ 5695056 w 5747485"/>
              <a:gd name="connsiteY170" fmla="*/ 1272383 h 4913941"/>
              <a:gd name="connsiteX171" fmla="*/ 5727140 w 5747485"/>
              <a:gd name="connsiteY171" fmla="*/ 1063836 h 4913941"/>
              <a:gd name="connsiteX172" fmla="*/ 5743182 w 5747485"/>
              <a:gd name="connsiteY172" fmla="*/ 919457 h 4913941"/>
              <a:gd name="connsiteX173" fmla="*/ 5727140 w 5747485"/>
              <a:gd name="connsiteY173" fmla="*/ 598615 h 4913941"/>
              <a:gd name="connsiteX174" fmla="*/ 5518593 w 5747485"/>
              <a:gd name="connsiteY174" fmla="*/ 454236 h 4913941"/>
              <a:gd name="connsiteX175" fmla="*/ 5422340 w 5747485"/>
              <a:gd name="connsiteY175" fmla="*/ 406110 h 4913941"/>
              <a:gd name="connsiteX176" fmla="*/ 5374214 w 5747485"/>
              <a:gd name="connsiteY176" fmla="*/ 374025 h 4913941"/>
              <a:gd name="connsiteX177" fmla="*/ 5229835 w 5747485"/>
              <a:gd name="connsiteY177" fmla="*/ 325899 h 4913941"/>
              <a:gd name="connsiteX178" fmla="*/ 5069414 w 5747485"/>
              <a:gd name="connsiteY178" fmla="*/ 277773 h 4913941"/>
              <a:gd name="connsiteX179" fmla="*/ 4973161 w 5747485"/>
              <a:gd name="connsiteY179" fmla="*/ 261731 h 4913941"/>
              <a:gd name="connsiteX180" fmla="*/ 4908993 w 5747485"/>
              <a:gd name="connsiteY180" fmla="*/ 245689 h 4913941"/>
              <a:gd name="connsiteX181" fmla="*/ 4860866 w 5747485"/>
              <a:gd name="connsiteY181" fmla="*/ 229647 h 4913941"/>
              <a:gd name="connsiteX182" fmla="*/ 3847922 w 5747485"/>
              <a:gd name="connsiteY182" fmla="*/ 181520 h 4913941"/>
              <a:gd name="connsiteX183" fmla="*/ 3673751 w 5747485"/>
              <a:gd name="connsiteY183" fmla="*/ 133394 h 4913941"/>
              <a:gd name="connsiteX184" fmla="*/ 3529372 w 5747485"/>
              <a:gd name="connsiteY184" fmla="*/ 101310 h 4913941"/>
              <a:gd name="connsiteX185" fmla="*/ 3352908 w 5747485"/>
              <a:gd name="connsiteY185" fmla="*/ 69225 h 4913941"/>
              <a:gd name="connsiteX186" fmla="*/ 3048108 w 5747485"/>
              <a:gd name="connsiteY186" fmla="*/ 37141 h 4913941"/>
              <a:gd name="connsiteX187" fmla="*/ 2857895 w 5747485"/>
              <a:gd name="connsiteY187"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213793 w 5747485"/>
              <a:gd name="connsiteY156" fmla="*/ 2716173 h 4913941"/>
              <a:gd name="connsiteX157" fmla="*/ 5261919 w 5747485"/>
              <a:gd name="connsiteY157" fmla="*/ 2571794 h 4913941"/>
              <a:gd name="connsiteX158" fmla="*/ 5294003 w 5747485"/>
              <a:gd name="connsiteY158" fmla="*/ 2475541 h 4913941"/>
              <a:gd name="connsiteX159" fmla="*/ 5326087 w 5747485"/>
              <a:gd name="connsiteY159" fmla="*/ 2363247 h 4913941"/>
              <a:gd name="connsiteX160" fmla="*/ 5358172 w 5747485"/>
              <a:gd name="connsiteY160" fmla="*/ 2299078 h 4913941"/>
              <a:gd name="connsiteX161" fmla="*/ 5390256 w 5747485"/>
              <a:gd name="connsiteY161" fmla="*/ 2186783 h 4913941"/>
              <a:gd name="connsiteX162" fmla="*/ 5422340 w 5747485"/>
              <a:gd name="connsiteY162" fmla="*/ 2122615 h 4913941"/>
              <a:gd name="connsiteX163" fmla="*/ 5534635 w 5747485"/>
              <a:gd name="connsiteY163" fmla="*/ 1833857 h 4913941"/>
              <a:gd name="connsiteX164" fmla="*/ 5566719 w 5747485"/>
              <a:gd name="connsiteY164" fmla="*/ 1769689 h 4913941"/>
              <a:gd name="connsiteX165" fmla="*/ 5614845 w 5747485"/>
              <a:gd name="connsiteY165" fmla="*/ 1641352 h 4913941"/>
              <a:gd name="connsiteX166" fmla="*/ 5646930 w 5747485"/>
              <a:gd name="connsiteY166" fmla="*/ 1529057 h 4913941"/>
              <a:gd name="connsiteX167" fmla="*/ 5662972 w 5747485"/>
              <a:gd name="connsiteY167" fmla="*/ 1400720 h 4913941"/>
              <a:gd name="connsiteX168" fmla="*/ 5679014 w 5747485"/>
              <a:gd name="connsiteY168" fmla="*/ 1352594 h 4913941"/>
              <a:gd name="connsiteX169" fmla="*/ 5695056 w 5747485"/>
              <a:gd name="connsiteY169" fmla="*/ 1272383 h 4913941"/>
              <a:gd name="connsiteX170" fmla="*/ 5727140 w 5747485"/>
              <a:gd name="connsiteY170" fmla="*/ 1063836 h 4913941"/>
              <a:gd name="connsiteX171" fmla="*/ 5743182 w 5747485"/>
              <a:gd name="connsiteY171" fmla="*/ 919457 h 4913941"/>
              <a:gd name="connsiteX172" fmla="*/ 5727140 w 5747485"/>
              <a:gd name="connsiteY172" fmla="*/ 598615 h 4913941"/>
              <a:gd name="connsiteX173" fmla="*/ 5518593 w 5747485"/>
              <a:gd name="connsiteY173" fmla="*/ 454236 h 4913941"/>
              <a:gd name="connsiteX174" fmla="*/ 5422340 w 5747485"/>
              <a:gd name="connsiteY174" fmla="*/ 406110 h 4913941"/>
              <a:gd name="connsiteX175" fmla="*/ 5374214 w 5747485"/>
              <a:gd name="connsiteY175" fmla="*/ 374025 h 4913941"/>
              <a:gd name="connsiteX176" fmla="*/ 5229835 w 5747485"/>
              <a:gd name="connsiteY176" fmla="*/ 325899 h 4913941"/>
              <a:gd name="connsiteX177" fmla="*/ 5069414 w 5747485"/>
              <a:gd name="connsiteY177" fmla="*/ 277773 h 4913941"/>
              <a:gd name="connsiteX178" fmla="*/ 4973161 w 5747485"/>
              <a:gd name="connsiteY178" fmla="*/ 261731 h 4913941"/>
              <a:gd name="connsiteX179" fmla="*/ 4908993 w 5747485"/>
              <a:gd name="connsiteY179" fmla="*/ 245689 h 4913941"/>
              <a:gd name="connsiteX180" fmla="*/ 4860866 w 5747485"/>
              <a:gd name="connsiteY180" fmla="*/ 229647 h 4913941"/>
              <a:gd name="connsiteX181" fmla="*/ 3847922 w 5747485"/>
              <a:gd name="connsiteY181" fmla="*/ 181520 h 4913941"/>
              <a:gd name="connsiteX182" fmla="*/ 3673751 w 5747485"/>
              <a:gd name="connsiteY182" fmla="*/ 133394 h 4913941"/>
              <a:gd name="connsiteX183" fmla="*/ 3529372 w 5747485"/>
              <a:gd name="connsiteY183" fmla="*/ 101310 h 4913941"/>
              <a:gd name="connsiteX184" fmla="*/ 3352908 w 5747485"/>
              <a:gd name="connsiteY184" fmla="*/ 69225 h 4913941"/>
              <a:gd name="connsiteX185" fmla="*/ 3048108 w 5747485"/>
              <a:gd name="connsiteY185" fmla="*/ 37141 h 4913941"/>
              <a:gd name="connsiteX186" fmla="*/ 2857895 w 5747485"/>
              <a:gd name="connsiteY186"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04193 w 5747485"/>
              <a:gd name="connsiteY143" fmla="*/ 3935373 h 4913941"/>
              <a:gd name="connsiteX144" fmla="*/ 4636277 w 5747485"/>
              <a:gd name="connsiteY144" fmla="*/ 3887247 h 4913941"/>
              <a:gd name="connsiteX145" fmla="*/ 4668361 w 5747485"/>
              <a:gd name="connsiteY145" fmla="*/ 3790994 h 4913941"/>
              <a:gd name="connsiteX146" fmla="*/ 4732530 w 5747485"/>
              <a:gd name="connsiteY146" fmla="*/ 3678699 h 4913941"/>
              <a:gd name="connsiteX147" fmla="*/ 4796698 w 5747485"/>
              <a:gd name="connsiteY147" fmla="*/ 3582447 h 4913941"/>
              <a:gd name="connsiteX148" fmla="*/ 4844824 w 5747485"/>
              <a:gd name="connsiteY148" fmla="*/ 3470152 h 4913941"/>
              <a:gd name="connsiteX149" fmla="*/ 4860866 w 5747485"/>
              <a:gd name="connsiteY149" fmla="*/ 3422025 h 4913941"/>
              <a:gd name="connsiteX150" fmla="*/ 4925035 w 5747485"/>
              <a:gd name="connsiteY150" fmla="*/ 3325773 h 4913941"/>
              <a:gd name="connsiteX151" fmla="*/ 4941077 w 5747485"/>
              <a:gd name="connsiteY151" fmla="*/ 3261604 h 4913941"/>
              <a:gd name="connsiteX152" fmla="*/ 5005245 w 5747485"/>
              <a:gd name="connsiteY152" fmla="*/ 3165352 h 4913941"/>
              <a:gd name="connsiteX153" fmla="*/ 5053372 w 5747485"/>
              <a:gd name="connsiteY153" fmla="*/ 3020973 h 4913941"/>
              <a:gd name="connsiteX154" fmla="*/ 5101498 w 5747485"/>
              <a:gd name="connsiteY154" fmla="*/ 2908678 h 4913941"/>
              <a:gd name="connsiteX155" fmla="*/ 5149624 w 5747485"/>
              <a:gd name="connsiteY155" fmla="*/ 2844510 h 4913941"/>
              <a:gd name="connsiteX156" fmla="*/ 5261919 w 5747485"/>
              <a:gd name="connsiteY156" fmla="*/ 2571794 h 4913941"/>
              <a:gd name="connsiteX157" fmla="*/ 5294003 w 5747485"/>
              <a:gd name="connsiteY157" fmla="*/ 2475541 h 4913941"/>
              <a:gd name="connsiteX158" fmla="*/ 5326087 w 5747485"/>
              <a:gd name="connsiteY158" fmla="*/ 2363247 h 4913941"/>
              <a:gd name="connsiteX159" fmla="*/ 5358172 w 5747485"/>
              <a:gd name="connsiteY159" fmla="*/ 2299078 h 4913941"/>
              <a:gd name="connsiteX160" fmla="*/ 5390256 w 5747485"/>
              <a:gd name="connsiteY160" fmla="*/ 2186783 h 4913941"/>
              <a:gd name="connsiteX161" fmla="*/ 5422340 w 5747485"/>
              <a:gd name="connsiteY161" fmla="*/ 2122615 h 4913941"/>
              <a:gd name="connsiteX162" fmla="*/ 5534635 w 5747485"/>
              <a:gd name="connsiteY162" fmla="*/ 1833857 h 4913941"/>
              <a:gd name="connsiteX163" fmla="*/ 5566719 w 5747485"/>
              <a:gd name="connsiteY163" fmla="*/ 1769689 h 4913941"/>
              <a:gd name="connsiteX164" fmla="*/ 5614845 w 5747485"/>
              <a:gd name="connsiteY164" fmla="*/ 1641352 h 4913941"/>
              <a:gd name="connsiteX165" fmla="*/ 5646930 w 5747485"/>
              <a:gd name="connsiteY165" fmla="*/ 1529057 h 4913941"/>
              <a:gd name="connsiteX166" fmla="*/ 5662972 w 5747485"/>
              <a:gd name="connsiteY166" fmla="*/ 1400720 h 4913941"/>
              <a:gd name="connsiteX167" fmla="*/ 5679014 w 5747485"/>
              <a:gd name="connsiteY167" fmla="*/ 1352594 h 4913941"/>
              <a:gd name="connsiteX168" fmla="*/ 5695056 w 5747485"/>
              <a:gd name="connsiteY168" fmla="*/ 1272383 h 4913941"/>
              <a:gd name="connsiteX169" fmla="*/ 5727140 w 5747485"/>
              <a:gd name="connsiteY169" fmla="*/ 1063836 h 4913941"/>
              <a:gd name="connsiteX170" fmla="*/ 5743182 w 5747485"/>
              <a:gd name="connsiteY170" fmla="*/ 919457 h 4913941"/>
              <a:gd name="connsiteX171" fmla="*/ 5727140 w 5747485"/>
              <a:gd name="connsiteY171" fmla="*/ 598615 h 4913941"/>
              <a:gd name="connsiteX172" fmla="*/ 5518593 w 5747485"/>
              <a:gd name="connsiteY172" fmla="*/ 454236 h 4913941"/>
              <a:gd name="connsiteX173" fmla="*/ 5422340 w 5747485"/>
              <a:gd name="connsiteY173" fmla="*/ 406110 h 4913941"/>
              <a:gd name="connsiteX174" fmla="*/ 5374214 w 5747485"/>
              <a:gd name="connsiteY174" fmla="*/ 374025 h 4913941"/>
              <a:gd name="connsiteX175" fmla="*/ 5229835 w 5747485"/>
              <a:gd name="connsiteY175" fmla="*/ 325899 h 4913941"/>
              <a:gd name="connsiteX176" fmla="*/ 5069414 w 5747485"/>
              <a:gd name="connsiteY176" fmla="*/ 277773 h 4913941"/>
              <a:gd name="connsiteX177" fmla="*/ 4973161 w 5747485"/>
              <a:gd name="connsiteY177" fmla="*/ 261731 h 4913941"/>
              <a:gd name="connsiteX178" fmla="*/ 4908993 w 5747485"/>
              <a:gd name="connsiteY178" fmla="*/ 245689 h 4913941"/>
              <a:gd name="connsiteX179" fmla="*/ 4860866 w 5747485"/>
              <a:gd name="connsiteY179" fmla="*/ 229647 h 4913941"/>
              <a:gd name="connsiteX180" fmla="*/ 3847922 w 5747485"/>
              <a:gd name="connsiteY180" fmla="*/ 181520 h 4913941"/>
              <a:gd name="connsiteX181" fmla="*/ 3673751 w 5747485"/>
              <a:gd name="connsiteY181" fmla="*/ 133394 h 4913941"/>
              <a:gd name="connsiteX182" fmla="*/ 3529372 w 5747485"/>
              <a:gd name="connsiteY182" fmla="*/ 101310 h 4913941"/>
              <a:gd name="connsiteX183" fmla="*/ 3352908 w 5747485"/>
              <a:gd name="connsiteY183" fmla="*/ 69225 h 4913941"/>
              <a:gd name="connsiteX184" fmla="*/ 3048108 w 5747485"/>
              <a:gd name="connsiteY184" fmla="*/ 37141 h 4913941"/>
              <a:gd name="connsiteX185" fmla="*/ 2857895 w 5747485"/>
              <a:gd name="connsiteY185"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299393 w 5747485"/>
              <a:gd name="connsiteY135" fmla="*/ 4464762 h 4913941"/>
              <a:gd name="connsiteX136" fmla="*/ 4363561 w 5747485"/>
              <a:gd name="connsiteY136" fmla="*/ 4336425 h 4913941"/>
              <a:gd name="connsiteX137" fmla="*/ 4379603 w 5747485"/>
              <a:gd name="connsiteY137" fmla="*/ 4288299 h 4913941"/>
              <a:gd name="connsiteX138" fmla="*/ 4443772 w 5747485"/>
              <a:gd name="connsiteY138" fmla="*/ 4208089 h 4913941"/>
              <a:gd name="connsiteX139" fmla="*/ 4507940 w 5747485"/>
              <a:gd name="connsiteY139" fmla="*/ 4127878 h 4913941"/>
              <a:gd name="connsiteX140" fmla="*/ 4523982 w 5747485"/>
              <a:gd name="connsiteY140" fmla="*/ 4063710 h 4913941"/>
              <a:gd name="connsiteX141" fmla="*/ 4556066 w 5747485"/>
              <a:gd name="connsiteY141" fmla="*/ 4015583 h 4913941"/>
              <a:gd name="connsiteX142" fmla="*/ 4572108 w 5747485"/>
              <a:gd name="connsiteY142" fmla="*/ 3967457 h 4913941"/>
              <a:gd name="connsiteX143" fmla="*/ 4636277 w 5747485"/>
              <a:gd name="connsiteY143" fmla="*/ 3887247 h 4913941"/>
              <a:gd name="connsiteX144" fmla="*/ 4668361 w 5747485"/>
              <a:gd name="connsiteY144" fmla="*/ 3790994 h 4913941"/>
              <a:gd name="connsiteX145" fmla="*/ 4732530 w 5747485"/>
              <a:gd name="connsiteY145" fmla="*/ 3678699 h 4913941"/>
              <a:gd name="connsiteX146" fmla="*/ 4796698 w 5747485"/>
              <a:gd name="connsiteY146" fmla="*/ 3582447 h 4913941"/>
              <a:gd name="connsiteX147" fmla="*/ 4844824 w 5747485"/>
              <a:gd name="connsiteY147" fmla="*/ 3470152 h 4913941"/>
              <a:gd name="connsiteX148" fmla="*/ 4860866 w 5747485"/>
              <a:gd name="connsiteY148" fmla="*/ 3422025 h 4913941"/>
              <a:gd name="connsiteX149" fmla="*/ 4925035 w 5747485"/>
              <a:gd name="connsiteY149" fmla="*/ 3325773 h 4913941"/>
              <a:gd name="connsiteX150" fmla="*/ 4941077 w 5747485"/>
              <a:gd name="connsiteY150" fmla="*/ 3261604 h 4913941"/>
              <a:gd name="connsiteX151" fmla="*/ 5005245 w 5747485"/>
              <a:gd name="connsiteY151" fmla="*/ 3165352 h 4913941"/>
              <a:gd name="connsiteX152" fmla="*/ 5053372 w 5747485"/>
              <a:gd name="connsiteY152" fmla="*/ 3020973 h 4913941"/>
              <a:gd name="connsiteX153" fmla="*/ 5101498 w 5747485"/>
              <a:gd name="connsiteY153" fmla="*/ 2908678 h 4913941"/>
              <a:gd name="connsiteX154" fmla="*/ 5149624 w 5747485"/>
              <a:gd name="connsiteY154" fmla="*/ 2844510 h 4913941"/>
              <a:gd name="connsiteX155" fmla="*/ 5261919 w 5747485"/>
              <a:gd name="connsiteY155" fmla="*/ 2571794 h 4913941"/>
              <a:gd name="connsiteX156" fmla="*/ 5294003 w 5747485"/>
              <a:gd name="connsiteY156" fmla="*/ 2475541 h 4913941"/>
              <a:gd name="connsiteX157" fmla="*/ 5326087 w 5747485"/>
              <a:gd name="connsiteY157" fmla="*/ 2363247 h 4913941"/>
              <a:gd name="connsiteX158" fmla="*/ 5358172 w 5747485"/>
              <a:gd name="connsiteY158" fmla="*/ 2299078 h 4913941"/>
              <a:gd name="connsiteX159" fmla="*/ 5390256 w 5747485"/>
              <a:gd name="connsiteY159" fmla="*/ 2186783 h 4913941"/>
              <a:gd name="connsiteX160" fmla="*/ 5422340 w 5747485"/>
              <a:gd name="connsiteY160" fmla="*/ 2122615 h 4913941"/>
              <a:gd name="connsiteX161" fmla="*/ 5534635 w 5747485"/>
              <a:gd name="connsiteY161" fmla="*/ 1833857 h 4913941"/>
              <a:gd name="connsiteX162" fmla="*/ 5566719 w 5747485"/>
              <a:gd name="connsiteY162" fmla="*/ 1769689 h 4913941"/>
              <a:gd name="connsiteX163" fmla="*/ 5614845 w 5747485"/>
              <a:gd name="connsiteY163" fmla="*/ 1641352 h 4913941"/>
              <a:gd name="connsiteX164" fmla="*/ 5646930 w 5747485"/>
              <a:gd name="connsiteY164" fmla="*/ 1529057 h 4913941"/>
              <a:gd name="connsiteX165" fmla="*/ 5662972 w 5747485"/>
              <a:gd name="connsiteY165" fmla="*/ 1400720 h 4913941"/>
              <a:gd name="connsiteX166" fmla="*/ 5679014 w 5747485"/>
              <a:gd name="connsiteY166" fmla="*/ 1352594 h 4913941"/>
              <a:gd name="connsiteX167" fmla="*/ 5695056 w 5747485"/>
              <a:gd name="connsiteY167" fmla="*/ 1272383 h 4913941"/>
              <a:gd name="connsiteX168" fmla="*/ 5727140 w 5747485"/>
              <a:gd name="connsiteY168" fmla="*/ 1063836 h 4913941"/>
              <a:gd name="connsiteX169" fmla="*/ 5743182 w 5747485"/>
              <a:gd name="connsiteY169" fmla="*/ 919457 h 4913941"/>
              <a:gd name="connsiteX170" fmla="*/ 5727140 w 5747485"/>
              <a:gd name="connsiteY170" fmla="*/ 598615 h 4913941"/>
              <a:gd name="connsiteX171" fmla="*/ 5518593 w 5747485"/>
              <a:gd name="connsiteY171" fmla="*/ 454236 h 4913941"/>
              <a:gd name="connsiteX172" fmla="*/ 5422340 w 5747485"/>
              <a:gd name="connsiteY172" fmla="*/ 406110 h 4913941"/>
              <a:gd name="connsiteX173" fmla="*/ 5374214 w 5747485"/>
              <a:gd name="connsiteY173" fmla="*/ 374025 h 4913941"/>
              <a:gd name="connsiteX174" fmla="*/ 5229835 w 5747485"/>
              <a:gd name="connsiteY174" fmla="*/ 325899 h 4913941"/>
              <a:gd name="connsiteX175" fmla="*/ 5069414 w 5747485"/>
              <a:gd name="connsiteY175" fmla="*/ 277773 h 4913941"/>
              <a:gd name="connsiteX176" fmla="*/ 4973161 w 5747485"/>
              <a:gd name="connsiteY176" fmla="*/ 261731 h 4913941"/>
              <a:gd name="connsiteX177" fmla="*/ 4908993 w 5747485"/>
              <a:gd name="connsiteY177" fmla="*/ 245689 h 4913941"/>
              <a:gd name="connsiteX178" fmla="*/ 4860866 w 5747485"/>
              <a:gd name="connsiteY178" fmla="*/ 229647 h 4913941"/>
              <a:gd name="connsiteX179" fmla="*/ 3847922 w 5747485"/>
              <a:gd name="connsiteY179" fmla="*/ 181520 h 4913941"/>
              <a:gd name="connsiteX180" fmla="*/ 3673751 w 5747485"/>
              <a:gd name="connsiteY180" fmla="*/ 133394 h 4913941"/>
              <a:gd name="connsiteX181" fmla="*/ 3529372 w 5747485"/>
              <a:gd name="connsiteY181" fmla="*/ 101310 h 4913941"/>
              <a:gd name="connsiteX182" fmla="*/ 3352908 w 5747485"/>
              <a:gd name="connsiteY182" fmla="*/ 69225 h 4913941"/>
              <a:gd name="connsiteX183" fmla="*/ 3048108 w 5747485"/>
              <a:gd name="connsiteY183" fmla="*/ 37141 h 4913941"/>
              <a:gd name="connsiteX184" fmla="*/ 2857895 w 5747485"/>
              <a:gd name="connsiteY184"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363561 w 5747485"/>
              <a:gd name="connsiteY135" fmla="*/ 4336425 h 4913941"/>
              <a:gd name="connsiteX136" fmla="*/ 4379603 w 5747485"/>
              <a:gd name="connsiteY136" fmla="*/ 4288299 h 4913941"/>
              <a:gd name="connsiteX137" fmla="*/ 4443772 w 5747485"/>
              <a:gd name="connsiteY137" fmla="*/ 4208089 h 4913941"/>
              <a:gd name="connsiteX138" fmla="*/ 4507940 w 5747485"/>
              <a:gd name="connsiteY138" fmla="*/ 4127878 h 4913941"/>
              <a:gd name="connsiteX139" fmla="*/ 4523982 w 5747485"/>
              <a:gd name="connsiteY139" fmla="*/ 4063710 h 4913941"/>
              <a:gd name="connsiteX140" fmla="*/ 4556066 w 5747485"/>
              <a:gd name="connsiteY140" fmla="*/ 4015583 h 4913941"/>
              <a:gd name="connsiteX141" fmla="*/ 4572108 w 5747485"/>
              <a:gd name="connsiteY141" fmla="*/ 3967457 h 4913941"/>
              <a:gd name="connsiteX142" fmla="*/ 4636277 w 5747485"/>
              <a:gd name="connsiteY142" fmla="*/ 3887247 h 4913941"/>
              <a:gd name="connsiteX143" fmla="*/ 4668361 w 5747485"/>
              <a:gd name="connsiteY143" fmla="*/ 3790994 h 4913941"/>
              <a:gd name="connsiteX144" fmla="*/ 4732530 w 5747485"/>
              <a:gd name="connsiteY144" fmla="*/ 3678699 h 4913941"/>
              <a:gd name="connsiteX145" fmla="*/ 4796698 w 5747485"/>
              <a:gd name="connsiteY145" fmla="*/ 3582447 h 4913941"/>
              <a:gd name="connsiteX146" fmla="*/ 4844824 w 5747485"/>
              <a:gd name="connsiteY146" fmla="*/ 3470152 h 4913941"/>
              <a:gd name="connsiteX147" fmla="*/ 4860866 w 5747485"/>
              <a:gd name="connsiteY147" fmla="*/ 3422025 h 4913941"/>
              <a:gd name="connsiteX148" fmla="*/ 4925035 w 5747485"/>
              <a:gd name="connsiteY148" fmla="*/ 3325773 h 4913941"/>
              <a:gd name="connsiteX149" fmla="*/ 4941077 w 5747485"/>
              <a:gd name="connsiteY149" fmla="*/ 3261604 h 4913941"/>
              <a:gd name="connsiteX150" fmla="*/ 5005245 w 5747485"/>
              <a:gd name="connsiteY150" fmla="*/ 3165352 h 4913941"/>
              <a:gd name="connsiteX151" fmla="*/ 5053372 w 5747485"/>
              <a:gd name="connsiteY151" fmla="*/ 3020973 h 4913941"/>
              <a:gd name="connsiteX152" fmla="*/ 5101498 w 5747485"/>
              <a:gd name="connsiteY152" fmla="*/ 2908678 h 4913941"/>
              <a:gd name="connsiteX153" fmla="*/ 5149624 w 5747485"/>
              <a:gd name="connsiteY153" fmla="*/ 2844510 h 4913941"/>
              <a:gd name="connsiteX154" fmla="*/ 5261919 w 5747485"/>
              <a:gd name="connsiteY154" fmla="*/ 2571794 h 4913941"/>
              <a:gd name="connsiteX155" fmla="*/ 5294003 w 5747485"/>
              <a:gd name="connsiteY155" fmla="*/ 2475541 h 4913941"/>
              <a:gd name="connsiteX156" fmla="*/ 5326087 w 5747485"/>
              <a:gd name="connsiteY156" fmla="*/ 2363247 h 4913941"/>
              <a:gd name="connsiteX157" fmla="*/ 5358172 w 5747485"/>
              <a:gd name="connsiteY157" fmla="*/ 2299078 h 4913941"/>
              <a:gd name="connsiteX158" fmla="*/ 5390256 w 5747485"/>
              <a:gd name="connsiteY158" fmla="*/ 2186783 h 4913941"/>
              <a:gd name="connsiteX159" fmla="*/ 5422340 w 5747485"/>
              <a:gd name="connsiteY159" fmla="*/ 2122615 h 4913941"/>
              <a:gd name="connsiteX160" fmla="*/ 5534635 w 5747485"/>
              <a:gd name="connsiteY160" fmla="*/ 1833857 h 4913941"/>
              <a:gd name="connsiteX161" fmla="*/ 5566719 w 5747485"/>
              <a:gd name="connsiteY161" fmla="*/ 1769689 h 4913941"/>
              <a:gd name="connsiteX162" fmla="*/ 5614845 w 5747485"/>
              <a:gd name="connsiteY162" fmla="*/ 1641352 h 4913941"/>
              <a:gd name="connsiteX163" fmla="*/ 5646930 w 5747485"/>
              <a:gd name="connsiteY163" fmla="*/ 1529057 h 4913941"/>
              <a:gd name="connsiteX164" fmla="*/ 5662972 w 5747485"/>
              <a:gd name="connsiteY164" fmla="*/ 1400720 h 4913941"/>
              <a:gd name="connsiteX165" fmla="*/ 5679014 w 5747485"/>
              <a:gd name="connsiteY165" fmla="*/ 1352594 h 4913941"/>
              <a:gd name="connsiteX166" fmla="*/ 5695056 w 5747485"/>
              <a:gd name="connsiteY166" fmla="*/ 1272383 h 4913941"/>
              <a:gd name="connsiteX167" fmla="*/ 5727140 w 5747485"/>
              <a:gd name="connsiteY167" fmla="*/ 1063836 h 4913941"/>
              <a:gd name="connsiteX168" fmla="*/ 5743182 w 5747485"/>
              <a:gd name="connsiteY168" fmla="*/ 919457 h 4913941"/>
              <a:gd name="connsiteX169" fmla="*/ 5727140 w 5747485"/>
              <a:gd name="connsiteY169" fmla="*/ 598615 h 4913941"/>
              <a:gd name="connsiteX170" fmla="*/ 5518593 w 5747485"/>
              <a:gd name="connsiteY170" fmla="*/ 454236 h 4913941"/>
              <a:gd name="connsiteX171" fmla="*/ 5422340 w 5747485"/>
              <a:gd name="connsiteY171" fmla="*/ 406110 h 4913941"/>
              <a:gd name="connsiteX172" fmla="*/ 5374214 w 5747485"/>
              <a:gd name="connsiteY172" fmla="*/ 374025 h 4913941"/>
              <a:gd name="connsiteX173" fmla="*/ 5229835 w 5747485"/>
              <a:gd name="connsiteY173" fmla="*/ 325899 h 4913941"/>
              <a:gd name="connsiteX174" fmla="*/ 5069414 w 5747485"/>
              <a:gd name="connsiteY174" fmla="*/ 277773 h 4913941"/>
              <a:gd name="connsiteX175" fmla="*/ 4973161 w 5747485"/>
              <a:gd name="connsiteY175" fmla="*/ 261731 h 4913941"/>
              <a:gd name="connsiteX176" fmla="*/ 4908993 w 5747485"/>
              <a:gd name="connsiteY176" fmla="*/ 245689 h 4913941"/>
              <a:gd name="connsiteX177" fmla="*/ 4860866 w 5747485"/>
              <a:gd name="connsiteY177" fmla="*/ 229647 h 4913941"/>
              <a:gd name="connsiteX178" fmla="*/ 3847922 w 5747485"/>
              <a:gd name="connsiteY178" fmla="*/ 181520 h 4913941"/>
              <a:gd name="connsiteX179" fmla="*/ 3673751 w 5747485"/>
              <a:gd name="connsiteY179" fmla="*/ 133394 h 4913941"/>
              <a:gd name="connsiteX180" fmla="*/ 3529372 w 5747485"/>
              <a:gd name="connsiteY180" fmla="*/ 101310 h 4913941"/>
              <a:gd name="connsiteX181" fmla="*/ 3352908 w 5747485"/>
              <a:gd name="connsiteY181" fmla="*/ 69225 h 4913941"/>
              <a:gd name="connsiteX182" fmla="*/ 3048108 w 5747485"/>
              <a:gd name="connsiteY182" fmla="*/ 37141 h 4913941"/>
              <a:gd name="connsiteX183" fmla="*/ 2857895 w 5747485"/>
              <a:gd name="connsiteY183"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465203 w 5747485"/>
              <a:gd name="connsiteY28" fmla="*/ 1689478 h 4913941"/>
              <a:gd name="connsiteX29" fmla="*/ 3513330 w 5747485"/>
              <a:gd name="connsiteY29" fmla="*/ 1721562 h 4913941"/>
              <a:gd name="connsiteX30" fmla="*/ 3593540 w 5747485"/>
              <a:gd name="connsiteY30" fmla="*/ 1737604 h 4913941"/>
              <a:gd name="connsiteX31" fmla="*/ 3673751 w 5747485"/>
              <a:gd name="connsiteY31" fmla="*/ 1785731 h 4913941"/>
              <a:gd name="connsiteX32" fmla="*/ 3770003 w 5747485"/>
              <a:gd name="connsiteY32" fmla="*/ 1865941 h 4913941"/>
              <a:gd name="connsiteX33" fmla="*/ 3834172 w 5747485"/>
              <a:gd name="connsiteY33" fmla="*/ 1962194 h 4913941"/>
              <a:gd name="connsiteX34" fmla="*/ 3898340 w 5747485"/>
              <a:gd name="connsiteY34" fmla="*/ 2058447 h 4913941"/>
              <a:gd name="connsiteX35" fmla="*/ 3962508 w 5747485"/>
              <a:gd name="connsiteY35" fmla="*/ 2154699 h 4913941"/>
              <a:gd name="connsiteX36" fmla="*/ 3994593 w 5747485"/>
              <a:gd name="connsiteY36" fmla="*/ 2347204 h 4913941"/>
              <a:gd name="connsiteX37" fmla="*/ 3978551 w 5747485"/>
              <a:gd name="connsiteY37" fmla="*/ 2555752 h 4913941"/>
              <a:gd name="connsiteX38" fmla="*/ 3946466 w 5747485"/>
              <a:gd name="connsiteY38" fmla="*/ 2668047 h 4913941"/>
              <a:gd name="connsiteX39" fmla="*/ 3914382 w 5747485"/>
              <a:gd name="connsiteY39" fmla="*/ 2716173 h 4913941"/>
              <a:gd name="connsiteX40" fmla="*/ 3866256 w 5747485"/>
              <a:gd name="connsiteY40" fmla="*/ 2828468 h 4913941"/>
              <a:gd name="connsiteX41" fmla="*/ 3834172 w 5747485"/>
              <a:gd name="connsiteY41" fmla="*/ 2876594 h 4913941"/>
              <a:gd name="connsiteX42" fmla="*/ 3802087 w 5747485"/>
              <a:gd name="connsiteY42" fmla="*/ 2972847 h 4913941"/>
              <a:gd name="connsiteX43" fmla="*/ 3770003 w 5747485"/>
              <a:gd name="connsiteY43" fmla="*/ 3020973 h 4913941"/>
              <a:gd name="connsiteX44" fmla="*/ 3705835 w 5747485"/>
              <a:gd name="connsiteY44" fmla="*/ 3117225 h 4913941"/>
              <a:gd name="connsiteX45" fmla="*/ 3657708 w 5747485"/>
              <a:gd name="connsiteY45" fmla="*/ 3149310 h 4913941"/>
              <a:gd name="connsiteX46" fmla="*/ 3577498 w 5747485"/>
              <a:gd name="connsiteY46" fmla="*/ 3165352 h 4913941"/>
              <a:gd name="connsiteX47" fmla="*/ 3529372 w 5747485"/>
              <a:gd name="connsiteY47" fmla="*/ 3181394 h 4913941"/>
              <a:gd name="connsiteX48" fmla="*/ 2999982 w 5747485"/>
              <a:gd name="connsiteY48" fmla="*/ 3165352 h 4913941"/>
              <a:gd name="connsiteX49" fmla="*/ 2919772 w 5747485"/>
              <a:gd name="connsiteY49" fmla="*/ 3133268 h 4913941"/>
              <a:gd name="connsiteX50" fmla="*/ 2855603 w 5747485"/>
              <a:gd name="connsiteY50" fmla="*/ 3117225 h 4913941"/>
              <a:gd name="connsiteX51" fmla="*/ 2807477 w 5747485"/>
              <a:gd name="connsiteY51" fmla="*/ 3101183 h 4913941"/>
              <a:gd name="connsiteX52" fmla="*/ 2743308 w 5747485"/>
              <a:gd name="connsiteY52" fmla="*/ 3085141 h 4913941"/>
              <a:gd name="connsiteX53" fmla="*/ 2614972 w 5747485"/>
              <a:gd name="connsiteY53" fmla="*/ 3053057 h 4913941"/>
              <a:gd name="connsiteX54" fmla="*/ 2550803 w 5747485"/>
              <a:gd name="connsiteY54" fmla="*/ 3020973 h 4913941"/>
              <a:gd name="connsiteX55" fmla="*/ 2502677 w 5747485"/>
              <a:gd name="connsiteY55" fmla="*/ 3004931 h 4913941"/>
              <a:gd name="connsiteX56" fmla="*/ 2374340 w 5747485"/>
              <a:gd name="connsiteY56" fmla="*/ 2940762 h 4913941"/>
              <a:gd name="connsiteX57" fmla="*/ 2246003 w 5747485"/>
              <a:gd name="connsiteY57" fmla="*/ 2892636 h 4913941"/>
              <a:gd name="connsiteX58" fmla="*/ 2197877 w 5747485"/>
              <a:gd name="connsiteY58" fmla="*/ 2860552 h 4913941"/>
              <a:gd name="connsiteX59" fmla="*/ 2133708 w 5747485"/>
              <a:gd name="connsiteY59" fmla="*/ 2796383 h 4913941"/>
              <a:gd name="connsiteX60" fmla="*/ 2053498 w 5747485"/>
              <a:gd name="connsiteY60" fmla="*/ 2764299 h 4913941"/>
              <a:gd name="connsiteX61" fmla="*/ 1973287 w 5747485"/>
              <a:gd name="connsiteY61" fmla="*/ 2700131 h 4913941"/>
              <a:gd name="connsiteX62" fmla="*/ 1796824 w 5747485"/>
              <a:gd name="connsiteY62" fmla="*/ 2619920 h 4913941"/>
              <a:gd name="connsiteX63" fmla="*/ 1700572 w 5747485"/>
              <a:gd name="connsiteY63" fmla="*/ 2571794 h 4913941"/>
              <a:gd name="connsiteX64" fmla="*/ 1604319 w 5747485"/>
              <a:gd name="connsiteY64" fmla="*/ 2523668 h 4913941"/>
              <a:gd name="connsiteX65" fmla="*/ 1556193 w 5747485"/>
              <a:gd name="connsiteY65" fmla="*/ 2491583 h 4913941"/>
              <a:gd name="connsiteX66" fmla="*/ 1508066 w 5747485"/>
              <a:gd name="connsiteY66" fmla="*/ 2475541 h 4913941"/>
              <a:gd name="connsiteX67" fmla="*/ 1411814 w 5747485"/>
              <a:gd name="connsiteY67" fmla="*/ 2411373 h 4913941"/>
              <a:gd name="connsiteX68" fmla="*/ 1363687 w 5747485"/>
              <a:gd name="connsiteY68" fmla="*/ 2379289 h 4913941"/>
              <a:gd name="connsiteX69" fmla="*/ 1203266 w 5747485"/>
              <a:gd name="connsiteY69" fmla="*/ 2331162 h 4913941"/>
              <a:gd name="connsiteX70" fmla="*/ 1074930 w 5747485"/>
              <a:gd name="connsiteY70" fmla="*/ 2266994 h 4913941"/>
              <a:gd name="connsiteX71" fmla="*/ 1026803 w 5747485"/>
              <a:gd name="connsiteY71" fmla="*/ 2234910 h 4913941"/>
              <a:gd name="connsiteX72" fmla="*/ 962635 w 5747485"/>
              <a:gd name="connsiteY72" fmla="*/ 2218868 h 4913941"/>
              <a:gd name="connsiteX73" fmla="*/ 914508 w 5747485"/>
              <a:gd name="connsiteY73" fmla="*/ 2202825 h 4913941"/>
              <a:gd name="connsiteX74" fmla="*/ 850340 w 5747485"/>
              <a:gd name="connsiteY74" fmla="*/ 2186783 h 4913941"/>
              <a:gd name="connsiteX75" fmla="*/ 738045 w 5747485"/>
              <a:gd name="connsiteY75" fmla="*/ 2154699 h 4913941"/>
              <a:gd name="connsiteX76" fmla="*/ 641793 w 5747485"/>
              <a:gd name="connsiteY76" fmla="*/ 2138657 h 4913941"/>
              <a:gd name="connsiteX77" fmla="*/ 320951 w 5747485"/>
              <a:gd name="connsiteY77" fmla="*/ 2154699 h 4913941"/>
              <a:gd name="connsiteX78" fmla="*/ 224698 w 5747485"/>
              <a:gd name="connsiteY78" fmla="*/ 2202825 h 4913941"/>
              <a:gd name="connsiteX79" fmla="*/ 176572 w 5747485"/>
              <a:gd name="connsiteY79" fmla="*/ 2218868 h 4913941"/>
              <a:gd name="connsiteX80" fmla="*/ 96361 w 5747485"/>
              <a:gd name="connsiteY80" fmla="*/ 2331162 h 4913941"/>
              <a:gd name="connsiteX81" fmla="*/ 64277 w 5747485"/>
              <a:gd name="connsiteY81" fmla="*/ 2427415 h 4913941"/>
              <a:gd name="connsiteX82" fmla="*/ 48235 w 5747485"/>
              <a:gd name="connsiteY82" fmla="*/ 2475541 h 4913941"/>
              <a:gd name="connsiteX83" fmla="*/ 32193 w 5747485"/>
              <a:gd name="connsiteY83" fmla="*/ 2523668 h 4913941"/>
              <a:gd name="connsiteX84" fmla="*/ 16151 w 5747485"/>
              <a:gd name="connsiteY84" fmla="*/ 2652004 h 4913941"/>
              <a:gd name="connsiteX85" fmla="*/ 108 w 5747485"/>
              <a:gd name="connsiteY85" fmla="*/ 2764299 h 4913941"/>
              <a:gd name="connsiteX86" fmla="*/ 32193 w 5747485"/>
              <a:gd name="connsiteY86" fmla="*/ 3085141 h 4913941"/>
              <a:gd name="connsiteX87" fmla="*/ 64277 w 5747485"/>
              <a:gd name="connsiteY87" fmla="*/ 3133268 h 4913941"/>
              <a:gd name="connsiteX88" fmla="*/ 112403 w 5747485"/>
              <a:gd name="connsiteY88" fmla="*/ 3261604 h 4913941"/>
              <a:gd name="connsiteX89" fmla="*/ 144487 w 5747485"/>
              <a:gd name="connsiteY89" fmla="*/ 3293689 h 4913941"/>
              <a:gd name="connsiteX90" fmla="*/ 208656 w 5747485"/>
              <a:gd name="connsiteY90" fmla="*/ 3389941 h 4913941"/>
              <a:gd name="connsiteX91" fmla="*/ 256782 w 5747485"/>
              <a:gd name="connsiteY91" fmla="*/ 3454110 h 4913941"/>
              <a:gd name="connsiteX92" fmla="*/ 369077 w 5747485"/>
              <a:gd name="connsiteY92" fmla="*/ 3582447 h 4913941"/>
              <a:gd name="connsiteX93" fmla="*/ 417203 w 5747485"/>
              <a:gd name="connsiteY93" fmla="*/ 3598489 h 4913941"/>
              <a:gd name="connsiteX94" fmla="*/ 481372 w 5747485"/>
              <a:gd name="connsiteY94" fmla="*/ 3662657 h 4913941"/>
              <a:gd name="connsiteX95" fmla="*/ 577624 w 5747485"/>
              <a:gd name="connsiteY95" fmla="*/ 3694741 h 4913941"/>
              <a:gd name="connsiteX96" fmla="*/ 705961 w 5747485"/>
              <a:gd name="connsiteY96" fmla="*/ 3774952 h 4913941"/>
              <a:gd name="connsiteX97" fmla="*/ 705961 w 5747485"/>
              <a:gd name="connsiteY97" fmla="*/ 3774952 h 4913941"/>
              <a:gd name="connsiteX98" fmla="*/ 882424 w 5747485"/>
              <a:gd name="connsiteY98" fmla="*/ 3903289 h 4913941"/>
              <a:gd name="connsiteX99" fmla="*/ 946593 w 5747485"/>
              <a:gd name="connsiteY99" fmla="*/ 3935373 h 4913941"/>
              <a:gd name="connsiteX100" fmla="*/ 1058887 w 5747485"/>
              <a:gd name="connsiteY100" fmla="*/ 4015583 h 4913941"/>
              <a:gd name="connsiteX101" fmla="*/ 1171182 w 5747485"/>
              <a:gd name="connsiteY101" fmla="*/ 4063710 h 4913941"/>
              <a:gd name="connsiteX102" fmla="*/ 1267435 w 5747485"/>
              <a:gd name="connsiteY102" fmla="*/ 4111836 h 4913941"/>
              <a:gd name="connsiteX103" fmla="*/ 1315561 w 5747485"/>
              <a:gd name="connsiteY103" fmla="*/ 4143920 h 4913941"/>
              <a:gd name="connsiteX104" fmla="*/ 1363687 w 5747485"/>
              <a:gd name="connsiteY104" fmla="*/ 4159962 h 4913941"/>
              <a:gd name="connsiteX105" fmla="*/ 1459940 w 5747485"/>
              <a:gd name="connsiteY105" fmla="*/ 4224131 h 4913941"/>
              <a:gd name="connsiteX106" fmla="*/ 1556193 w 5747485"/>
              <a:gd name="connsiteY106" fmla="*/ 4256215 h 4913941"/>
              <a:gd name="connsiteX107" fmla="*/ 1604319 w 5747485"/>
              <a:gd name="connsiteY107" fmla="*/ 4272257 h 4913941"/>
              <a:gd name="connsiteX108" fmla="*/ 1668487 w 5747485"/>
              <a:gd name="connsiteY108" fmla="*/ 4304341 h 4913941"/>
              <a:gd name="connsiteX109" fmla="*/ 1780782 w 5747485"/>
              <a:gd name="connsiteY109" fmla="*/ 4336425 h 4913941"/>
              <a:gd name="connsiteX110" fmla="*/ 1844951 w 5747485"/>
              <a:gd name="connsiteY110" fmla="*/ 4368510 h 4913941"/>
              <a:gd name="connsiteX111" fmla="*/ 1909119 w 5747485"/>
              <a:gd name="connsiteY111" fmla="*/ 4384552 h 4913941"/>
              <a:gd name="connsiteX112" fmla="*/ 1957245 w 5747485"/>
              <a:gd name="connsiteY112" fmla="*/ 4400594 h 4913941"/>
              <a:gd name="connsiteX113" fmla="*/ 1989330 w 5747485"/>
              <a:gd name="connsiteY113" fmla="*/ 4432678 h 4913941"/>
              <a:gd name="connsiteX114" fmla="*/ 2117666 w 5747485"/>
              <a:gd name="connsiteY114" fmla="*/ 4480804 h 4913941"/>
              <a:gd name="connsiteX115" fmla="*/ 2165793 w 5747485"/>
              <a:gd name="connsiteY115" fmla="*/ 4512889 h 4913941"/>
              <a:gd name="connsiteX116" fmla="*/ 2262045 w 5747485"/>
              <a:gd name="connsiteY116" fmla="*/ 4544973 h 4913941"/>
              <a:gd name="connsiteX117" fmla="*/ 2374340 w 5747485"/>
              <a:gd name="connsiteY117" fmla="*/ 4577057 h 4913941"/>
              <a:gd name="connsiteX118" fmla="*/ 2502677 w 5747485"/>
              <a:gd name="connsiteY118" fmla="*/ 4593099 h 4913941"/>
              <a:gd name="connsiteX119" fmla="*/ 2614972 w 5747485"/>
              <a:gd name="connsiteY119" fmla="*/ 4625183 h 4913941"/>
              <a:gd name="connsiteX120" fmla="*/ 2663098 w 5747485"/>
              <a:gd name="connsiteY120" fmla="*/ 4641225 h 4913941"/>
              <a:gd name="connsiteX121" fmla="*/ 2759351 w 5747485"/>
              <a:gd name="connsiteY121" fmla="*/ 4689352 h 4913941"/>
              <a:gd name="connsiteX122" fmla="*/ 2903730 w 5747485"/>
              <a:gd name="connsiteY122" fmla="*/ 4737478 h 4913941"/>
              <a:gd name="connsiteX123" fmla="*/ 3048108 w 5747485"/>
              <a:gd name="connsiteY123" fmla="*/ 4769562 h 4913941"/>
              <a:gd name="connsiteX124" fmla="*/ 3096235 w 5747485"/>
              <a:gd name="connsiteY124" fmla="*/ 4785604 h 4913941"/>
              <a:gd name="connsiteX125" fmla="*/ 3144361 w 5747485"/>
              <a:gd name="connsiteY125" fmla="*/ 4817689 h 4913941"/>
              <a:gd name="connsiteX126" fmla="*/ 3288740 w 5747485"/>
              <a:gd name="connsiteY126" fmla="*/ 4849773 h 4913941"/>
              <a:gd name="connsiteX127" fmla="*/ 3401035 w 5747485"/>
              <a:gd name="connsiteY127" fmla="*/ 4881857 h 4913941"/>
              <a:gd name="connsiteX128" fmla="*/ 3657708 w 5747485"/>
              <a:gd name="connsiteY128" fmla="*/ 4913941 h 4913941"/>
              <a:gd name="connsiteX129" fmla="*/ 3946466 w 5747485"/>
              <a:gd name="connsiteY129" fmla="*/ 4897899 h 4913941"/>
              <a:gd name="connsiteX130" fmla="*/ 4010635 w 5747485"/>
              <a:gd name="connsiteY130" fmla="*/ 4881857 h 4913941"/>
              <a:gd name="connsiteX131" fmla="*/ 4122930 w 5747485"/>
              <a:gd name="connsiteY131" fmla="*/ 4785604 h 4913941"/>
              <a:gd name="connsiteX132" fmla="*/ 4187098 w 5747485"/>
              <a:gd name="connsiteY132" fmla="*/ 4689352 h 4913941"/>
              <a:gd name="connsiteX133" fmla="*/ 4219182 w 5747485"/>
              <a:gd name="connsiteY133" fmla="*/ 4593099 h 4913941"/>
              <a:gd name="connsiteX134" fmla="*/ 4267308 w 5747485"/>
              <a:gd name="connsiteY134" fmla="*/ 4496847 h 4913941"/>
              <a:gd name="connsiteX135" fmla="*/ 4363561 w 5747485"/>
              <a:gd name="connsiteY135" fmla="*/ 4336425 h 4913941"/>
              <a:gd name="connsiteX136" fmla="*/ 4379603 w 5747485"/>
              <a:gd name="connsiteY136" fmla="*/ 4288299 h 4913941"/>
              <a:gd name="connsiteX137" fmla="*/ 4507940 w 5747485"/>
              <a:gd name="connsiteY137" fmla="*/ 4127878 h 4913941"/>
              <a:gd name="connsiteX138" fmla="*/ 4523982 w 5747485"/>
              <a:gd name="connsiteY138" fmla="*/ 4063710 h 4913941"/>
              <a:gd name="connsiteX139" fmla="*/ 4556066 w 5747485"/>
              <a:gd name="connsiteY139" fmla="*/ 4015583 h 4913941"/>
              <a:gd name="connsiteX140" fmla="*/ 4572108 w 5747485"/>
              <a:gd name="connsiteY140" fmla="*/ 3967457 h 4913941"/>
              <a:gd name="connsiteX141" fmla="*/ 4636277 w 5747485"/>
              <a:gd name="connsiteY141" fmla="*/ 3887247 h 4913941"/>
              <a:gd name="connsiteX142" fmla="*/ 4668361 w 5747485"/>
              <a:gd name="connsiteY142" fmla="*/ 3790994 h 4913941"/>
              <a:gd name="connsiteX143" fmla="*/ 4732530 w 5747485"/>
              <a:gd name="connsiteY143" fmla="*/ 3678699 h 4913941"/>
              <a:gd name="connsiteX144" fmla="*/ 4796698 w 5747485"/>
              <a:gd name="connsiteY144" fmla="*/ 3582447 h 4913941"/>
              <a:gd name="connsiteX145" fmla="*/ 4844824 w 5747485"/>
              <a:gd name="connsiteY145" fmla="*/ 3470152 h 4913941"/>
              <a:gd name="connsiteX146" fmla="*/ 4860866 w 5747485"/>
              <a:gd name="connsiteY146" fmla="*/ 3422025 h 4913941"/>
              <a:gd name="connsiteX147" fmla="*/ 4925035 w 5747485"/>
              <a:gd name="connsiteY147" fmla="*/ 3325773 h 4913941"/>
              <a:gd name="connsiteX148" fmla="*/ 4941077 w 5747485"/>
              <a:gd name="connsiteY148" fmla="*/ 3261604 h 4913941"/>
              <a:gd name="connsiteX149" fmla="*/ 5005245 w 5747485"/>
              <a:gd name="connsiteY149" fmla="*/ 3165352 h 4913941"/>
              <a:gd name="connsiteX150" fmla="*/ 5053372 w 5747485"/>
              <a:gd name="connsiteY150" fmla="*/ 3020973 h 4913941"/>
              <a:gd name="connsiteX151" fmla="*/ 5101498 w 5747485"/>
              <a:gd name="connsiteY151" fmla="*/ 2908678 h 4913941"/>
              <a:gd name="connsiteX152" fmla="*/ 5149624 w 5747485"/>
              <a:gd name="connsiteY152" fmla="*/ 2844510 h 4913941"/>
              <a:gd name="connsiteX153" fmla="*/ 5261919 w 5747485"/>
              <a:gd name="connsiteY153" fmla="*/ 2571794 h 4913941"/>
              <a:gd name="connsiteX154" fmla="*/ 5294003 w 5747485"/>
              <a:gd name="connsiteY154" fmla="*/ 2475541 h 4913941"/>
              <a:gd name="connsiteX155" fmla="*/ 5326087 w 5747485"/>
              <a:gd name="connsiteY155" fmla="*/ 2363247 h 4913941"/>
              <a:gd name="connsiteX156" fmla="*/ 5358172 w 5747485"/>
              <a:gd name="connsiteY156" fmla="*/ 2299078 h 4913941"/>
              <a:gd name="connsiteX157" fmla="*/ 5390256 w 5747485"/>
              <a:gd name="connsiteY157" fmla="*/ 2186783 h 4913941"/>
              <a:gd name="connsiteX158" fmla="*/ 5422340 w 5747485"/>
              <a:gd name="connsiteY158" fmla="*/ 2122615 h 4913941"/>
              <a:gd name="connsiteX159" fmla="*/ 5534635 w 5747485"/>
              <a:gd name="connsiteY159" fmla="*/ 1833857 h 4913941"/>
              <a:gd name="connsiteX160" fmla="*/ 5566719 w 5747485"/>
              <a:gd name="connsiteY160" fmla="*/ 1769689 h 4913941"/>
              <a:gd name="connsiteX161" fmla="*/ 5614845 w 5747485"/>
              <a:gd name="connsiteY161" fmla="*/ 1641352 h 4913941"/>
              <a:gd name="connsiteX162" fmla="*/ 5646930 w 5747485"/>
              <a:gd name="connsiteY162" fmla="*/ 1529057 h 4913941"/>
              <a:gd name="connsiteX163" fmla="*/ 5662972 w 5747485"/>
              <a:gd name="connsiteY163" fmla="*/ 1400720 h 4913941"/>
              <a:gd name="connsiteX164" fmla="*/ 5679014 w 5747485"/>
              <a:gd name="connsiteY164" fmla="*/ 1352594 h 4913941"/>
              <a:gd name="connsiteX165" fmla="*/ 5695056 w 5747485"/>
              <a:gd name="connsiteY165" fmla="*/ 1272383 h 4913941"/>
              <a:gd name="connsiteX166" fmla="*/ 5727140 w 5747485"/>
              <a:gd name="connsiteY166" fmla="*/ 1063836 h 4913941"/>
              <a:gd name="connsiteX167" fmla="*/ 5743182 w 5747485"/>
              <a:gd name="connsiteY167" fmla="*/ 919457 h 4913941"/>
              <a:gd name="connsiteX168" fmla="*/ 5727140 w 5747485"/>
              <a:gd name="connsiteY168" fmla="*/ 598615 h 4913941"/>
              <a:gd name="connsiteX169" fmla="*/ 5518593 w 5747485"/>
              <a:gd name="connsiteY169" fmla="*/ 454236 h 4913941"/>
              <a:gd name="connsiteX170" fmla="*/ 5422340 w 5747485"/>
              <a:gd name="connsiteY170" fmla="*/ 406110 h 4913941"/>
              <a:gd name="connsiteX171" fmla="*/ 5374214 w 5747485"/>
              <a:gd name="connsiteY171" fmla="*/ 374025 h 4913941"/>
              <a:gd name="connsiteX172" fmla="*/ 5229835 w 5747485"/>
              <a:gd name="connsiteY172" fmla="*/ 325899 h 4913941"/>
              <a:gd name="connsiteX173" fmla="*/ 5069414 w 5747485"/>
              <a:gd name="connsiteY173" fmla="*/ 277773 h 4913941"/>
              <a:gd name="connsiteX174" fmla="*/ 4973161 w 5747485"/>
              <a:gd name="connsiteY174" fmla="*/ 261731 h 4913941"/>
              <a:gd name="connsiteX175" fmla="*/ 4908993 w 5747485"/>
              <a:gd name="connsiteY175" fmla="*/ 245689 h 4913941"/>
              <a:gd name="connsiteX176" fmla="*/ 4860866 w 5747485"/>
              <a:gd name="connsiteY176" fmla="*/ 229647 h 4913941"/>
              <a:gd name="connsiteX177" fmla="*/ 3847922 w 5747485"/>
              <a:gd name="connsiteY177" fmla="*/ 181520 h 4913941"/>
              <a:gd name="connsiteX178" fmla="*/ 3673751 w 5747485"/>
              <a:gd name="connsiteY178" fmla="*/ 133394 h 4913941"/>
              <a:gd name="connsiteX179" fmla="*/ 3529372 w 5747485"/>
              <a:gd name="connsiteY179" fmla="*/ 101310 h 4913941"/>
              <a:gd name="connsiteX180" fmla="*/ 3352908 w 5747485"/>
              <a:gd name="connsiteY180" fmla="*/ 69225 h 4913941"/>
              <a:gd name="connsiteX181" fmla="*/ 3048108 w 5747485"/>
              <a:gd name="connsiteY181" fmla="*/ 37141 h 4913941"/>
              <a:gd name="connsiteX182" fmla="*/ 2857895 w 5747485"/>
              <a:gd name="connsiteY182"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417077 w 5747485"/>
              <a:gd name="connsiteY27" fmla="*/ 1673436 h 4913941"/>
              <a:gd name="connsiteX28" fmla="*/ 3513330 w 5747485"/>
              <a:gd name="connsiteY28" fmla="*/ 1721562 h 4913941"/>
              <a:gd name="connsiteX29" fmla="*/ 3593540 w 5747485"/>
              <a:gd name="connsiteY29" fmla="*/ 1737604 h 4913941"/>
              <a:gd name="connsiteX30" fmla="*/ 3673751 w 5747485"/>
              <a:gd name="connsiteY30" fmla="*/ 1785731 h 4913941"/>
              <a:gd name="connsiteX31" fmla="*/ 3770003 w 5747485"/>
              <a:gd name="connsiteY31" fmla="*/ 1865941 h 4913941"/>
              <a:gd name="connsiteX32" fmla="*/ 3834172 w 5747485"/>
              <a:gd name="connsiteY32" fmla="*/ 1962194 h 4913941"/>
              <a:gd name="connsiteX33" fmla="*/ 3898340 w 5747485"/>
              <a:gd name="connsiteY33" fmla="*/ 2058447 h 4913941"/>
              <a:gd name="connsiteX34" fmla="*/ 3962508 w 5747485"/>
              <a:gd name="connsiteY34" fmla="*/ 2154699 h 4913941"/>
              <a:gd name="connsiteX35" fmla="*/ 3994593 w 5747485"/>
              <a:gd name="connsiteY35" fmla="*/ 2347204 h 4913941"/>
              <a:gd name="connsiteX36" fmla="*/ 3978551 w 5747485"/>
              <a:gd name="connsiteY36" fmla="*/ 2555752 h 4913941"/>
              <a:gd name="connsiteX37" fmla="*/ 3946466 w 5747485"/>
              <a:gd name="connsiteY37" fmla="*/ 2668047 h 4913941"/>
              <a:gd name="connsiteX38" fmla="*/ 3914382 w 5747485"/>
              <a:gd name="connsiteY38" fmla="*/ 2716173 h 4913941"/>
              <a:gd name="connsiteX39" fmla="*/ 3866256 w 5747485"/>
              <a:gd name="connsiteY39" fmla="*/ 2828468 h 4913941"/>
              <a:gd name="connsiteX40" fmla="*/ 3834172 w 5747485"/>
              <a:gd name="connsiteY40" fmla="*/ 2876594 h 4913941"/>
              <a:gd name="connsiteX41" fmla="*/ 3802087 w 5747485"/>
              <a:gd name="connsiteY41" fmla="*/ 2972847 h 4913941"/>
              <a:gd name="connsiteX42" fmla="*/ 3770003 w 5747485"/>
              <a:gd name="connsiteY42" fmla="*/ 3020973 h 4913941"/>
              <a:gd name="connsiteX43" fmla="*/ 3705835 w 5747485"/>
              <a:gd name="connsiteY43" fmla="*/ 3117225 h 4913941"/>
              <a:gd name="connsiteX44" fmla="*/ 3657708 w 5747485"/>
              <a:gd name="connsiteY44" fmla="*/ 3149310 h 4913941"/>
              <a:gd name="connsiteX45" fmla="*/ 3577498 w 5747485"/>
              <a:gd name="connsiteY45" fmla="*/ 3165352 h 4913941"/>
              <a:gd name="connsiteX46" fmla="*/ 3529372 w 5747485"/>
              <a:gd name="connsiteY46" fmla="*/ 3181394 h 4913941"/>
              <a:gd name="connsiteX47" fmla="*/ 2999982 w 5747485"/>
              <a:gd name="connsiteY47" fmla="*/ 3165352 h 4913941"/>
              <a:gd name="connsiteX48" fmla="*/ 2919772 w 5747485"/>
              <a:gd name="connsiteY48" fmla="*/ 3133268 h 4913941"/>
              <a:gd name="connsiteX49" fmla="*/ 2855603 w 5747485"/>
              <a:gd name="connsiteY49" fmla="*/ 3117225 h 4913941"/>
              <a:gd name="connsiteX50" fmla="*/ 2807477 w 5747485"/>
              <a:gd name="connsiteY50" fmla="*/ 3101183 h 4913941"/>
              <a:gd name="connsiteX51" fmla="*/ 2743308 w 5747485"/>
              <a:gd name="connsiteY51" fmla="*/ 3085141 h 4913941"/>
              <a:gd name="connsiteX52" fmla="*/ 2614972 w 5747485"/>
              <a:gd name="connsiteY52" fmla="*/ 3053057 h 4913941"/>
              <a:gd name="connsiteX53" fmla="*/ 2550803 w 5747485"/>
              <a:gd name="connsiteY53" fmla="*/ 3020973 h 4913941"/>
              <a:gd name="connsiteX54" fmla="*/ 2502677 w 5747485"/>
              <a:gd name="connsiteY54" fmla="*/ 3004931 h 4913941"/>
              <a:gd name="connsiteX55" fmla="*/ 2374340 w 5747485"/>
              <a:gd name="connsiteY55" fmla="*/ 2940762 h 4913941"/>
              <a:gd name="connsiteX56" fmla="*/ 2246003 w 5747485"/>
              <a:gd name="connsiteY56" fmla="*/ 2892636 h 4913941"/>
              <a:gd name="connsiteX57" fmla="*/ 2197877 w 5747485"/>
              <a:gd name="connsiteY57" fmla="*/ 2860552 h 4913941"/>
              <a:gd name="connsiteX58" fmla="*/ 2133708 w 5747485"/>
              <a:gd name="connsiteY58" fmla="*/ 2796383 h 4913941"/>
              <a:gd name="connsiteX59" fmla="*/ 2053498 w 5747485"/>
              <a:gd name="connsiteY59" fmla="*/ 2764299 h 4913941"/>
              <a:gd name="connsiteX60" fmla="*/ 1973287 w 5747485"/>
              <a:gd name="connsiteY60" fmla="*/ 2700131 h 4913941"/>
              <a:gd name="connsiteX61" fmla="*/ 1796824 w 5747485"/>
              <a:gd name="connsiteY61" fmla="*/ 2619920 h 4913941"/>
              <a:gd name="connsiteX62" fmla="*/ 1700572 w 5747485"/>
              <a:gd name="connsiteY62" fmla="*/ 2571794 h 4913941"/>
              <a:gd name="connsiteX63" fmla="*/ 1604319 w 5747485"/>
              <a:gd name="connsiteY63" fmla="*/ 2523668 h 4913941"/>
              <a:gd name="connsiteX64" fmla="*/ 1556193 w 5747485"/>
              <a:gd name="connsiteY64" fmla="*/ 2491583 h 4913941"/>
              <a:gd name="connsiteX65" fmla="*/ 1508066 w 5747485"/>
              <a:gd name="connsiteY65" fmla="*/ 2475541 h 4913941"/>
              <a:gd name="connsiteX66" fmla="*/ 1411814 w 5747485"/>
              <a:gd name="connsiteY66" fmla="*/ 2411373 h 4913941"/>
              <a:gd name="connsiteX67" fmla="*/ 1363687 w 5747485"/>
              <a:gd name="connsiteY67" fmla="*/ 2379289 h 4913941"/>
              <a:gd name="connsiteX68" fmla="*/ 1203266 w 5747485"/>
              <a:gd name="connsiteY68" fmla="*/ 2331162 h 4913941"/>
              <a:gd name="connsiteX69" fmla="*/ 1074930 w 5747485"/>
              <a:gd name="connsiteY69" fmla="*/ 2266994 h 4913941"/>
              <a:gd name="connsiteX70" fmla="*/ 1026803 w 5747485"/>
              <a:gd name="connsiteY70" fmla="*/ 2234910 h 4913941"/>
              <a:gd name="connsiteX71" fmla="*/ 962635 w 5747485"/>
              <a:gd name="connsiteY71" fmla="*/ 2218868 h 4913941"/>
              <a:gd name="connsiteX72" fmla="*/ 914508 w 5747485"/>
              <a:gd name="connsiteY72" fmla="*/ 2202825 h 4913941"/>
              <a:gd name="connsiteX73" fmla="*/ 850340 w 5747485"/>
              <a:gd name="connsiteY73" fmla="*/ 2186783 h 4913941"/>
              <a:gd name="connsiteX74" fmla="*/ 738045 w 5747485"/>
              <a:gd name="connsiteY74" fmla="*/ 2154699 h 4913941"/>
              <a:gd name="connsiteX75" fmla="*/ 641793 w 5747485"/>
              <a:gd name="connsiteY75" fmla="*/ 2138657 h 4913941"/>
              <a:gd name="connsiteX76" fmla="*/ 320951 w 5747485"/>
              <a:gd name="connsiteY76" fmla="*/ 2154699 h 4913941"/>
              <a:gd name="connsiteX77" fmla="*/ 224698 w 5747485"/>
              <a:gd name="connsiteY77" fmla="*/ 2202825 h 4913941"/>
              <a:gd name="connsiteX78" fmla="*/ 176572 w 5747485"/>
              <a:gd name="connsiteY78" fmla="*/ 2218868 h 4913941"/>
              <a:gd name="connsiteX79" fmla="*/ 96361 w 5747485"/>
              <a:gd name="connsiteY79" fmla="*/ 2331162 h 4913941"/>
              <a:gd name="connsiteX80" fmla="*/ 64277 w 5747485"/>
              <a:gd name="connsiteY80" fmla="*/ 2427415 h 4913941"/>
              <a:gd name="connsiteX81" fmla="*/ 48235 w 5747485"/>
              <a:gd name="connsiteY81" fmla="*/ 2475541 h 4913941"/>
              <a:gd name="connsiteX82" fmla="*/ 32193 w 5747485"/>
              <a:gd name="connsiteY82" fmla="*/ 2523668 h 4913941"/>
              <a:gd name="connsiteX83" fmla="*/ 16151 w 5747485"/>
              <a:gd name="connsiteY83" fmla="*/ 2652004 h 4913941"/>
              <a:gd name="connsiteX84" fmla="*/ 108 w 5747485"/>
              <a:gd name="connsiteY84" fmla="*/ 2764299 h 4913941"/>
              <a:gd name="connsiteX85" fmla="*/ 32193 w 5747485"/>
              <a:gd name="connsiteY85" fmla="*/ 3085141 h 4913941"/>
              <a:gd name="connsiteX86" fmla="*/ 64277 w 5747485"/>
              <a:gd name="connsiteY86" fmla="*/ 3133268 h 4913941"/>
              <a:gd name="connsiteX87" fmla="*/ 112403 w 5747485"/>
              <a:gd name="connsiteY87" fmla="*/ 3261604 h 4913941"/>
              <a:gd name="connsiteX88" fmla="*/ 144487 w 5747485"/>
              <a:gd name="connsiteY88" fmla="*/ 3293689 h 4913941"/>
              <a:gd name="connsiteX89" fmla="*/ 208656 w 5747485"/>
              <a:gd name="connsiteY89" fmla="*/ 3389941 h 4913941"/>
              <a:gd name="connsiteX90" fmla="*/ 256782 w 5747485"/>
              <a:gd name="connsiteY90" fmla="*/ 3454110 h 4913941"/>
              <a:gd name="connsiteX91" fmla="*/ 369077 w 5747485"/>
              <a:gd name="connsiteY91" fmla="*/ 3582447 h 4913941"/>
              <a:gd name="connsiteX92" fmla="*/ 417203 w 5747485"/>
              <a:gd name="connsiteY92" fmla="*/ 3598489 h 4913941"/>
              <a:gd name="connsiteX93" fmla="*/ 481372 w 5747485"/>
              <a:gd name="connsiteY93" fmla="*/ 3662657 h 4913941"/>
              <a:gd name="connsiteX94" fmla="*/ 577624 w 5747485"/>
              <a:gd name="connsiteY94" fmla="*/ 3694741 h 4913941"/>
              <a:gd name="connsiteX95" fmla="*/ 705961 w 5747485"/>
              <a:gd name="connsiteY95" fmla="*/ 3774952 h 4913941"/>
              <a:gd name="connsiteX96" fmla="*/ 705961 w 5747485"/>
              <a:gd name="connsiteY96" fmla="*/ 3774952 h 4913941"/>
              <a:gd name="connsiteX97" fmla="*/ 882424 w 5747485"/>
              <a:gd name="connsiteY97" fmla="*/ 3903289 h 4913941"/>
              <a:gd name="connsiteX98" fmla="*/ 946593 w 5747485"/>
              <a:gd name="connsiteY98" fmla="*/ 3935373 h 4913941"/>
              <a:gd name="connsiteX99" fmla="*/ 1058887 w 5747485"/>
              <a:gd name="connsiteY99" fmla="*/ 4015583 h 4913941"/>
              <a:gd name="connsiteX100" fmla="*/ 1171182 w 5747485"/>
              <a:gd name="connsiteY100" fmla="*/ 4063710 h 4913941"/>
              <a:gd name="connsiteX101" fmla="*/ 1267435 w 5747485"/>
              <a:gd name="connsiteY101" fmla="*/ 4111836 h 4913941"/>
              <a:gd name="connsiteX102" fmla="*/ 1315561 w 5747485"/>
              <a:gd name="connsiteY102" fmla="*/ 4143920 h 4913941"/>
              <a:gd name="connsiteX103" fmla="*/ 1363687 w 5747485"/>
              <a:gd name="connsiteY103" fmla="*/ 4159962 h 4913941"/>
              <a:gd name="connsiteX104" fmla="*/ 1459940 w 5747485"/>
              <a:gd name="connsiteY104" fmla="*/ 4224131 h 4913941"/>
              <a:gd name="connsiteX105" fmla="*/ 1556193 w 5747485"/>
              <a:gd name="connsiteY105" fmla="*/ 4256215 h 4913941"/>
              <a:gd name="connsiteX106" fmla="*/ 1604319 w 5747485"/>
              <a:gd name="connsiteY106" fmla="*/ 4272257 h 4913941"/>
              <a:gd name="connsiteX107" fmla="*/ 1668487 w 5747485"/>
              <a:gd name="connsiteY107" fmla="*/ 4304341 h 4913941"/>
              <a:gd name="connsiteX108" fmla="*/ 1780782 w 5747485"/>
              <a:gd name="connsiteY108" fmla="*/ 4336425 h 4913941"/>
              <a:gd name="connsiteX109" fmla="*/ 1844951 w 5747485"/>
              <a:gd name="connsiteY109" fmla="*/ 4368510 h 4913941"/>
              <a:gd name="connsiteX110" fmla="*/ 1909119 w 5747485"/>
              <a:gd name="connsiteY110" fmla="*/ 4384552 h 4913941"/>
              <a:gd name="connsiteX111" fmla="*/ 1957245 w 5747485"/>
              <a:gd name="connsiteY111" fmla="*/ 4400594 h 4913941"/>
              <a:gd name="connsiteX112" fmla="*/ 1989330 w 5747485"/>
              <a:gd name="connsiteY112" fmla="*/ 4432678 h 4913941"/>
              <a:gd name="connsiteX113" fmla="*/ 2117666 w 5747485"/>
              <a:gd name="connsiteY113" fmla="*/ 4480804 h 4913941"/>
              <a:gd name="connsiteX114" fmla="*/ 2165793 w 5747485"/>
              <a:gd name="connsiteY114" fmla="*/ 4512889 h 4913941"/>
              <a:gd name="connsiteX115" fmla="*/ 2262045 w 5747485"/>
              <a:gd name="connsiteY115" fmla="*/ 4544973 h 4913941"/>
              <a:gd name="connsiteX116" fmla="*/ 2374340 w 5747485"/>
              <a:gd name="connsiteY116" fmla="*/ 4577057 h 4913941"/>
              <a:gd name="connsiteX117" fmla="*/ 2502677 w 5747485"/>
              <a:gd name="connsiteY117" fmla="*/ 4593099 h 4913941"/>
              <a:gd name="connsiteX118" fmla="*/ 2614972 w 5747485"/>
              <a:gd name="connsiteY118" fmla="*/ 4625183 h 4913941"/>
              <a:gd name="connsiteX119" fmla="*/ 2663098 w 5747485"/>
              <a:gd name="connsiteY119" fmla="*/ 4641225 h 4913941"/>
              <a:gd name="connsiteX120" fmla="*/ 2759351 w 5747485"/>
              <a:gd name="connsiteY120" fmla="*/ 4689352 h 4913941"/>
              <a:gd name="connsiteX121" fmla="*/ 2903730 w 5747485"/>
              <a:gd name="connsiteY121" fmla="*/ 4737478 h 4913941"/>
              <a:gd name="connsiteX122" fmla="*/ 3048108 w 5747485"/>
              <a:gd name="connsiteY122" fmla="*/ 4769562 h 4913941"/>
              <a:gd name="connsiteX123" fmla="*/ 3096235 w 5747485"/>
              <a:gd name="connsiteY123" fmla="*/ 4785604 h 4913941"/>
              <a:gd name="connsiteX124" fmla="*/ 3144361 w 5747485"/>
              <a:gd name="connsiteY124" fmla="*/ 4817689 h 4913941"/>
              <a:gd name="connsiteX125" fmla="*/ 3288740 w 5747485"/>
              <a:gd name="connsiteY125" fmla="*/ 4849773 h 4913941"/>
              <a:gd name="connsiteX126" fmla="*/ 3401035 w 5747485"/>
              <a:gd name="connsiteY126" fmla="*/ 4881857 h 4913941"/>
              <a:gd name="connsiteX127" fmla="*/ 3657708 w 5747485"/>
              <a:gd name="connsiteY127" fmla="*/ 4913941 h 4913941"/>
              <a:gd name="connsiteX128" fmla="*/ 3946466 w 5747485"/>
              <a:gd name="connsiteY128" fmla="*/ 4897899 h 4913941"/>
              <a:gd name="connsiteX129" fmla="*/ 4010635 w 5747485"/>
              <a:gd name="connsiteY129" fmla="*/ 4881857 h 4913941"/>
              <a:gd name="connsiteX130" fmla="*/ 4122930 w 5747485"/>
              <a:gd name="connsiteY130" fmla="*/ 4785604 h 4913941"/>
              <a:gd name="connsiteX131" fmla="*/ 4187098 w 5747485"/>
              <a:gd name="connsiteY131" fmla="*/ 4689352 h 4913941"/>
              <a:gd name="connsiteX132" fmla="*/ 4219182 w 5747485"/>
              <a:gd name="connsiteY132" fmla="*/ 4593099 h 4913941"/>
              <a:gd name="connsiteX133" fmla="*/ 4267308 w 5747485"/>
              <a:gd name="connsiteY133" fmla="*/ 4496847 h 4913941"/>
              <a:gd name="connsiteX134" fmla="*/ 4363561 w 5747485"/>
              <a:gd name="connsiteY134" fmla="*/ 4336425 h 4913941"/>
              <a:gd name="connsiteX135" fmla="*/ 4379603 w 5747485"/>
              <a:gd name="connsiteY135" fmla="*/ 4288299 h 4913941"/>
              <a:gd name="connsiteX136" fmla="*/ 4507940 w 5747485"/>
              <a:gd name="connsiteY136" fmla="*/ 4127878 h 4913941"/>
              <a:gd name="connsiteX137" fmla="*/ 4523982 w 5747485"/>
              <a:gd name="connsiteY137" fmla="*/ 4063710 h 4913941"/>
              <a:gd name="connsiteX138" fmla="*/ 4556066 w 5747485"/>
              <a:gd name="connsiteY138" fmla="*/ 4015583 h 4913941"/>
              <a:gd name="connsiteX139" fmla="*/ 4572108 w 5747485"/>
              <a:gd name="connsiteY139" fmla="*/ 3967457 h 4913941"/>
              <a:gd name="connsiteX140" fmla="*/ 4636277 w 5747485"/>
              <a:gd name="connsiteY140" fmla="*/ 3887247 h 4913941"/>
              <a:gd name="connsiteX141" fmla="*/ 4668361 w 5747485"/>
              <a:gd name="connsiteY141" fmla="*/ 3790994 h 4913941"/>
              <a:gd name="connsiteX142" fmla="*/ 4732530 w 5747485"/>
              <a:gd name="connsiteY142" fmla="*/ 3678699 h 4913941"/>
              <a:gd name="connsiteX143" fmla="*/ 4796698 w 5747485"/>
              <a:gd name="connsiteY143" fmla="*/ 3582447 h 4913941"/>
              <a:gd name="connsiteX144" fmla="*/ 4844824 w 5747485"/>
              <a:gd name="connsiteY144" fmla="*/ 3470152 h 4913941"/>
              <a:gd name="connsiteX145" fmla="*/ 4860866 w 5747485"/>
              <a:gd name="connsiteY145" fmla="*/ 3422025 h 4913941"/>
              <a:gd name="connsiteX146" fmla="*/ 4925035 w 5747485"/>
              <a:gd name="connsiteY146" fmla="*/ 3325773 h 4913941"/>
              <a:gd name="connsiteX147" fmla="*/ 4941077 w 5747485"/>
              <a:gd name="connsiteY147" fmla="*/ 3261604 h 4913941"/>
              <a:gd name="connsiteX148" fmla="*/ 5005245 w 5747485"/>
              <a:gd name="connsiteY148" fmla="*/ 3165352 h 4913941"/>
              <a:gd name="connsiteX149" fmla="*/ 5053372 w 5747485"/>
              <a:gd name="connsiteY149" fmla="*/ 3020973 h 4913941"/>
              <a:gd name="connsiteX150" fmla="*/ 5101498 w 5747485"/>
              <a:gd name="connsiteY150" fmla="*/ 2908678 h 4913941"/>
              <a:gd name="connsiteX151" fmla="*/ 5149624 w 5747485"/>
              <a:gd name="connsiteY151" fmla="*/ 2844510 h 4913941"/>
              <a:gd name="connsiteX152" fmla="*/ 5261919 w 5747485"/>
              <a:gd name="connsiteY152" fmla="*/ 2571794 h 4913941"/>
              <a:gd name="connsiteX153" fmla="*/ 5294003 w 5747485"/>
              <a:gd name="connsiteY153" fmla="*/ 2475541 h 4913941"/>
              <a:gd name="connsiteX154" fmla="*/ 5326087 w 5747485"/>
              <a:gd name="connsiteY154" fmla="*/ 2363247 h 4913941"/>
              <a:gd name="connsiteX155" fmla="*/ 5358172 w 5747485"/>
              <a:gd name="connsiteY155" fmla="*/ 2299078 h 4913941"/>
              <a:gd name="connsiteX156" fmla="*/ 5390256 w 5747485"/>
              <a:gd name="connsiteY156" fmla="*/ 2186783 h 4913941"/>
              <a:gd name="connsiteX157" fmla="*/ 5422340 w 5747485"/>
              <a:gd name="connsiteY157" fmla="*/ 2122615 h 4913941"/>
              <a:gd name="connsiteX158" fmla="*/ 5534635 w 5747485"/>
              <a:gd name="connsiteY158" fmla="*/ 1833857 h 4913941"/>
              <a:gd name="connsiteX159" fmla="*/ 5566719 w 5747485"/>
              <a:gd name="connsiteY159" fmla="*/ 1769689 h 4913941"/>
              <a:gd name="connsiteX160" fmla="*/ 5614845 w 5747485"/>
              <a:gd name="connsiteY160" fmla="*/ 1641352 h 4913941"/>
              <a:gd name="connsiteX161" fmla="*/ 5646930 w 5747485"/>
              <a:gd name="connsiteY161" fmla="*/ 1529057 h 4913941"/>
              <a:gd name="connsiteX162" fmla="*/ 5662972 w 5747485"/>
              <a:gd name="connsiteY162" fmla="*/ 1400720 h 4913941"/>
              <a:gd name="connsiteX163" fmla="*/ 5679014 w 5747485"/>
              <a:gd name="connsiteY163" fmla="*/ 1352594 h 4913941"/>
              <a:gd name="connsiteX164" fmla="*/ 5695056 w 5747485"/>
              <a:gd name="connsiteY164" fmla="*/ 1272383 h 4913941"/>
              <a:gd name="connsiteX165" fmla="*/ 5727140 w 5747485"/>
              <a:gd name="connsiteY165" fmla="*/ 1063836 h 4913941"/>
              <a:gd name="connsiteX166" fmla="*/ 5743182 w 5747485"/>
              <a:gd name="connsiteY166" fmla="*/ 919457 h 4913941"/>
              <a:gd name="connsiteX167" fmla="*/ 5727140 w 5747485"/>
              <a:gd name="connsiteY167" fmla="*/ 598615 h 4913941"/>
              <a:gd name="connsiteX168" fmla="*/ 5518593 w 5747485"/>
              <a:gd name="connsiteY168" fmla="*/ 454236 h 4913941"/>
              <a:gd name="connsiteX169" fmla="*/ 5422340 w 5747485"/>
              <a:gd name="connsiteY169" fmla="*/ 406110 h 4913941"/>
              <a:gd name="connsiteX170" fmla="*/ 5374214 w 5747485"/>
              <a:gd name="connsiteY170" fmla="*/ 374025 h 4913941"/>
              <a:gd name="connsiteX171" fmla="*/ 5229835 w 5747485"/>
              <a:gd name="connsiteY171" fmla="*/ 325899 h 4913941"/>
              <a:gd name="connsiteX172" fmla="*/ 5069414 w 5747485"/>
              <a:gd name="connsiteY172" fmla="*/ 277773 h 4913941"/>
              <a:gd name="connsiteX173" fmla="*/ 4973161 w 5747485"/>
              <a:gd name="connsiteY173" fmla="*/ 261731 h 4913941"/>
              <a:gd name="connsiteX174" fmla="*/ 4908993 w 5747485"/>
              <a:gd name="connsiteY174" fmla="*/ 245689 h 4913941"/>
              <a:gd name="connsiteX175" fmla="*/ 4860866 w 5747485"/>
              <a:gd name="connsiteY175" fmla="*/ 229647 h 4913941"/>
              <a:gd name="connsiteX176" fmla="*/ 3847922 w 5747485"/>
              <a:gd name="connsiteY176" fmla="*/ 181520 h 4913941"/>
              <a:gd name="connsiteX177" fmla="*/ 3673751 w 5747485"/>
              <a:gd name="connsiteY177" fmla="*/ 133394 h 4913941"/>
              <a:gd name="connsiteX178" fmla="*/ 3529372 w 5747485"/>
              <a:gd name="connsiteY178" fmla="*/ 101310 h 4913941"/>
              <a:gd name="connsiteX179" fmla="*/ 3352908 w 5747485"/>
              <a:gd name="connsiteY179" fmla="*/ 69225 h 4913941"/>
              <a:gd name="connsiteX180" fmla="*/ 3048108 w 5747485"/>
              <a:gd name="connsiteY180" fmla="*/ 37141 h 4913941"/>
              <a:gd name="connsiteX181" fmla="*/ 2857895 w 5747485"/>
              <a:gd name="connsiteY181"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593540 w 5747485"/>
              <a:gd name="connsiteY28" fmla="*/ 1737604 h 4913941"/>
              <a:gd name="connsiteX29" fmla="*/ 3673751 w 5747485"/>
              <a:gd name="connsiteY29" fmla="*/ 1785731 h 4913941"/>
              <a:gd name="connsiteX30" fmla="*/ 3770003 w 5747485"/>
              <a:gd name="connsiteY30" fmla="*/ 1865941 h 4913941"/>
              <a:gd name="connsiteX31" fmla="*/ 3834172 w 5747485"/>
              <a:gd name="connsiteY31" fmla="*/ 1962194 h 4913941"/>
              <a:gd name="connsiteX32" fmla="*/ 3898340 w 5747485"/>
              <a:gd name="connsiteY32" fmla="*/ 2058447 h 4913941"/>
              <a:gd name="connsiteX33" fmla="*/ 3962508 w 5747485"/>
              <a:gd name="connsiteY33" fmla="*/ 2154699 h 4913941"/>
              <a:gd name="connsiteX34" fmla="*/ 3994593 w 5747485"/>
              <a:gd name="connsiteY34" fmla="*/ 2347204 h 4913941"/>
              <a:gd name="connsiteX35" fmla="*/ 3978551 w 5747485"/>
              <a:gd name="connsiteY35" fmla="*/ 2555752 h 4913941"/>
              <a:gd name="connsiteX36" fmla="*/ 3946466 w 5747485"/>
              <a:gd name="connsiteY36" fmla="*/ 2668047 h 4913941"/>
              <a:gd name="connsiteX37" fmla="*/ 3914382 w 5747485"/>
              <a:gd name="connsiteY37" fmla="*/ 2716173 h 4913941"/>
              <a:gd name="connsiteX38" fmla="*/ 3866256 w 5747485"/>
              <a:gd name="connsiteY38" fmla="*/ 2828468 h 4913941"/>
              <a:gd name="connsiteX39" fmla="*/ 3834172 w 5747485"/>
              <a:gd name="connsiteY39" fmla="*/ 2876594 h 4913941"/>
              <a:gd name="connsiteX40" fmla="*/ 3802087 w 5747485"/>
              <a:gd name="connsiteY40" fmla="*/ 2972847 h 4913941"/>
              <a:gd name="connsiteX41" fmla="*/ 3770003 w 5747485"/>
              <a:gd name="connsiteY41" fmla="*/ 3020973 h 4913941"/>
              <a:gd name="connsiteX42" fmla="*/ 3705835 w 5747485"/>
              <a:gd name="connsiteY42" fmla="*/ 3117225 h 4913941"/>
              <a:gd name="connsiteX43" fmla="*/ 3657708 w 5747485"/>
              <a:gd name="connsiteY43" fmla="*/ 3149310 h 4913941"/>
              <a:gd name="connsiteX44" fmla="*/ 3577498 w 5747485"/>
              <a:gd name="connsiteY44" fmla="*/ 3165352 h 4913941"/>
              <a:gd name="connsiteX45" fmla="*/ 3529372 w 5747485"/>
              <a:gd name="connsiteY45" fmla="*/ 3181394 h 4913941"/>
              <a:gd name="connsiteX46" fmla="*/ 2999982 w 5747485"/>
              <a:gd name="connsiteY46" fmla="*/ 3165352 h 4913941"/>
              <a:gd name="connsiteX47" fmla="*/ 2919772 w 5747485"/>
              <a:gd name="connsiteY47" fmla="*/ 3133268 h 4913941"/>
              <a:gd name="connsiteX48" fmla="*/ 2855603 w 5747485"/>
              <a:gd name="connsiteY48" fmla="*/ 3117225 h 4913941"/>
              <a:gd name="connsiteX49" fmla="*/ 2807477 w 5747485"/>
              <a:gd name="connsiteY49" fmla="*/ 3101183 h 4913941"/>
              <a:gd name="connsiteX50" fmla="*/ 2743308 w 5747485"/>
              <a:gd name="connsiteY50" fmla="*/ 3085141 h 4913941"/>
              <a:gd name="connsiteX51" fmla="*/ 2614972 w 5747485"/>
              <a:gd name="connsiteY51" fmla="*/ 3053057 h 4913941"/>
              <a:gd name="connsiteX52" fmla="*/ 2550803 w 5747485"/>
              <a:gd name="connsiteY52" fmla="*/ 3020973 h 4913941"/>
              <a:gd name="connsiteX53" fmla="*/ 2502677 w 5747485"/>
              <a:gd name="connsiteY53" fmla="*/ 3004931 h 4913941"/>
              <a:gd name="connsiteX54" fmla="*/ 2374340 w 5747485"/>
              <a:gd name="connsiteY54" fmla="*/ 2940762 h 4913941"/>
              <a:gd name="connsiteX55" fmla="*/ 2246003 w 5747485"/>
              <a:gd name="connsiteY55" fmla="*/ 2892636 h 4913941"/>
              <a:gd name="connsiteX56" fmla="*/ 2197877 w 5747485"/>
              <a:gd name="connsiteY56" fmla="*/ 2860552 h 4913941"/>
              <a:gd name="connsiteX57" fmla="*/ 2133708 w 5747485"/>
              <a:gd name="connsiteY57" fmla="*/ 2796383 h 4913941"/>
              <a:gd name="connsiteX58" fmla="*/ 2053498 w 5747485"/>
              <a:gd name="connsiteY58" fmla="*/ 2764299 h 4913941"/>
              <a:gd name="connsiteX59" fmla="*/ 1973287 w 5747485"/>
              <a:gd name="connsiteY59" fmla="*/ 2700131 h 4913941"/>
              <a:gd name="connsiteX60" fmla="*/ 1796824 w 5747485"/>
              <a:gd name="connsiteY60" fmla="*/ 2619920 h 4913941"/>
              <a:gd name="connsiteX61" fmla="*/ 1700572 w 5747485"/>
              <a:gd name="connsiteY61" fmla="*/ 2571794 h 4913941"/>
              <a:gd name="connsiteX62" fmla="*/ 1604319 w 5747485"/>
              <a:gd name="connsiteY62" fmla="*/ 2523668 h 4913941"/>
              <a:gd name="connsiteX63" fmla="*/ 1556193 w 5747485"/>
              <a:gd name="connsiteY63" fmla="*/ 2491583 h 4913941"/>
              <a:gd name="connsiteX64" fmla="*/ 1508066 w 5747485"/>
              <a:gd name="connsiteY64" fmla="*/ 2475541 h 4913941"/>
              <a:gd name="connsiteX65" fmla="*/ 1411814 w 5747485"/>
              <a:gd name="connsiteY65" fmla="*/ 2411373 h 4913941"/>
              <a:gd name="connsiteX66" fmla="*/ 1363687 w 5747485"/>
              <a:gd name="connsiteY66" fmla="*/ 2379289 h 4913941"/>
              <a:gd name="connsiteX67" fmla="*/ 1203266 w 5747485"/>
              <a:gd name="connsiteY67" fmla="*/ 2331162 h 4913941"/>
              <a:gd name="connsiteX68" fmla="*/ 1074930 w 5747485"/>
              <a:gd name="connsiteY68" fmla="*/ 2266994 h 4913941"/>
              <a:gd name="connsiteX69" fmla="*/ 1026803 w 5747485"/>
              <a:gd name="connsiteY69" fmla="*/ 2234910 h 4913941"/>
              <a:gd name="connsiteX70" fmla="*/ 962635 w 5747485"/>
              <a:gd name="connsiteY70" fmla="*/ 2218868 h 4913941"/>
              <a:gd name="connsiteX71" fmla="*/ 914508 w 5747485"/>
              <a:gd name="connsiteY71" fmla="*/ 2202825 h 4913941"/>
              <a:gd name="connsiteX72" fmla="*/ 850340 w 5747485"/>
              <a:gd name="connsiteY72" fmla="*/ 2186783 h 4913941"/>
              <a:gd name="connsiteX73" fmla="*/ 738045 w 5747485"/>
              <a:gd name="connsiteY73" fmla="*/ 2154699 h 4913941"/>
              <a:gd name="connsiteX74" fmla="*/ 641793 w 5747485"/>
              <a:gd name="connsiteY74" fmla="*/ 2138657 h 4913941"/>
              <a:gd name="connsiteX75" fmla="*/ 320951 w 5747485"/>
              <a:gd name="connsiteY75" fmla="*/ 2154699 h 4913941"/>
              <a:gd name="connsiteX76" fmla="*/ 224698 w 5747485"/>
              <a:gd name="connsiteY76" fmla="*/ 2202825 h 4913941"/>
              <a:gd name="connsiteX77" fmla="*/ 176572 w 5747485"/>
              <a:gd name="connsiteY77" fmla="*/ 2218868 h 4913941"/>
              <a:gd name="connsiteX78" fmla="*/ 96361 w 5747485"/>
              <a:gd name="connsiteY78" fmla="*/ 2331162 h 4913941"/>
              <a:gd name="connsiteX79" fmla="*/ 64277 w 5747485"/>
              <a:gd name="connsiteY79" fmla="*/ 2427415 h 4913941"/>
              <a:gd name="connsiteX80" fmla="*/ 48235 w 5747485"/>
              <a:gd name="connsiteY80" fmla="*/ 2475541 h 4913941"/>
              <a:gd name="connsiteX81" fmla="*/ 32193 w 5747485"/>
              <a:gd name="connsiteY81" fmla="*/ 2523668 h 4913941"/>
              <a:gd name="connsiteX82" fmla="*/ 16151 w 5747485"/>
              <a:gd name="connsiteY82" fmla="*/ 2652004 h 4913941"/>
              <a:gd name="connsiteX83" fmla="*/ 108 w 5747485"/>
              <a:gd name="connsiteY83" fmla="*/ 2764299 h 4913941"/>
              <a:gd name="connsiteX84" fmla="*/ 32193 w 5747485"/>
              <a:gd name="connsiteY84" fmla="*/ 3085141 h 4913941"/>
              <a:gd name="connsiteX85" fmla="*/ 64277 w 5747485"/>
              <a:gd name="connsiteY85" fmla="*/ 3133268 h 4913941"/>
              <a:gd name="connsiteX86" fmla="*/ 112403 w 5747485"/>
              <a:gd name="connsiteY86" fmla="*/ 3261604 h 4913941"/>
              <a:gd name="connsiteX87" fmla="*/ 144487 w 5747485"/>
              <a:gd name="connsiteY87" fmla="*/ 3293689 h 4913941"/>
              <a:gd name="connsiteX88" fmla="*/ 208656 w 5747485"/>
              <a:gd name="connsiteY88" fmla="*/ 3389941 h 4913941"/>
              <a:gd name="connsiteX89" fmla="*/ 256782 w 5747485"/>
              <a:gd name="connsiteY89" fmla="*/ 3454110 h 4913941"/>
              <a:gd name="connsiteX90" fmla="*/ 369077 w 5747485"/>
              <a:gd name="connsiteY90" fmla="*/ 3582447 h 4913941"/>
              <a:gd name="connsiteX91" fmla="*/ 417203 w 5747485"/>
              <a:gd name="connsiteY91" fmla="*/ 3598489 h 4913941"/>
              <a:gd name="connsiteX92" fmla="*/ 481372 w 5747485"/>
              <a:gd name="connsiteY92" fmla="*/ 3662657 h 4913941"/>
              <a:gd name="connsiteX93" fmla="*/ 577624 w 5747485"/>
              <a:gd name="connsiteY93" fmla="*/ 3694741 h 4913941"/>
              <a:gd name="connsiteX94" fmla="*/ 705961 w 5747485"/>
              <a:gd name="connsiteY94" fmla="*/ 3774952 h 4913941"/>
              <a:gd name="connsiteX95" fmla="*/ 705961 w 5747485"/>
              <a:gd name="connsiteY95" fmla="*/ 3774952 h 4913941"/>
              <a:gd name="connsiteX96" fmla="*/ 882424 w 5747485"/>
              <a:gd name="connsiteY96" fmla="*/ 3903289 h 4913941"/>
              <a:gd name="connsiteX97" fmla="*/ 946593 w 5747485"/>
              <a:gd name="connsiteY97" fmla="*/ 3935373 h 4913941"/>
              <a:gd name="connsiteX98" fmla="*/ 1058887 w 5747485"/>
              <a:gd name="connsiteY98" fmla="*/ 4015583 h 4913941"/>
              <a:gd name="connsiteX99" fmla="*/ 1171182 w 5747485"/>
              <a:gd name="connsiteY99" fmla="*/ 4063710 h 4913941"/>
              <a:gd name="connsiteX100" fmla="*/ 1267435 w 5747485"/>
              <a:gd name="connsiteY100" fmla="*/ 4111836 h 4913941"/>
              <a:gd name="connsiteX101" fmla="*/ 1315561 w 5747485"/>
              <a:gd name="connsiteY101" fmla="*/ 4143920 h 4913941"/>
              <a:gd name="connsiteX102" fmla="*/ 1363687 w 5747485"/>
              <a:gd name="connsiteY102" fmla="*/ 4159962 h 4913941"/>
              <a:gd name="connsiteX103" fmla="*/ 1459940 w 5747485"/>
              <a:gd name="connsiteY103" fmla="*/ 4224131 h 4913941"/>
              <a:gd name="connsiteX104" fmla="*/ 1556193 w 5747485"/>
              <a:gd name="connsiteY104" fmla="*/ 4256215 h 4913941"/>
              <a:gd name="connsiteX105" fmla="*/ 1604319 w 5747485"/>
              <a:gd name="connsiteY105" fmla="*/ 4272257 h 4913941"/>
              <a:gd name="connsiteX106" fmla="*/ 1668487 w 5747485"/>
              <a:gd name="connsiteY106" fmla="*/ 4304341 h 4913941"/>
              <a:gd name="connsiteX107" fmla="*/ 1780782 w 5747485"/>
              <a:gd name="connsiteY107" fmla="*/ 4336425 h 4913941"/>
              <a:gd name="connsiteX108" fmla="*/ 1844951 w 5747485"/>
              <a:gd name="connsiteY108" fmla="*/ 4368510 h 4913941"/>
              <a:gd name="connsiteX109" fmla="*/ 1909119 w 5747485"/>
              <a:gd name="connsiteY109" fmla="*/ 4384552 h 4913941"/>
              <a:gd name="connsiteX110" fmla="*/ 1957245 w 5747485"/>
              <a:gd name="connsiteY110" fmla="*/ 4400594 h 4913941"/>
              <a:gd name="connsiteX111" fmla="*/ 1989330 w 5747485"/>
              <a:gd name="connsiteY111" fmla="*/ 4432678 h 4913941"/>
              <a:gd name="connsiteX112" fmla="*/ 2117666 w 5747485"/>
              <a:gd name="connsiteY112" fmla="*/ 4480804 h 4913941"/>
              <a:gd name="connsiteX113" fmla="*/ 2165793 w 5747485"/>
              <a:gd name="connsiteY113" fmla="*/ 4512889 h 4913941"/>
              <a:gd name="connsiteX114" fmla="*/ 2262045 w 5747485"/>
              <a:gd name="connsiteY114" fmla="*/ 4544973 h 4913941"/>
              <a:gd name="connsiteX115" fmla="*/ 2374340 w 5747485"/>
              <a:gd name="connsiteY115" fmla="*/ 4577057 h 4913941"/>
              <a:gd name="connsiteX116" fmla="*/ 2502677 w 5747485"/>
              <a:gd name="connsiteY116" fmla="*/ 4593099 h 4913941"/>
              <a:gd name="connsiteX117" fmla="*/ 2614972 w 5747485"/>
              <a:gd name="connsiteY117" fmla="*/ 4625183 h 4913941"/>
              <a:gd name="connsiteX118" fmla="*/ 2663098 w 5747485"/>
              <a:gd name="connsiteY118" fmla="*/ 4641225 h 4913941"/>
              <a:gd name="connsiteX119" fmla="*/ 2759351 w 5747485"/>
              <a:gd name="connsiteY119" fmla="*/ 4689352 h 4913941"/>
              <a:gd name="connsiteX120" fmla="*/ 2903730 w 5747485"/>
              <a:gd name="connsiteY120" fmla="*/ 4737478 h 4913941"/>
              <a:gd name="connsiteX121" fmla="*/ 3048108 w 5747485"/>
              <a:gd name="connsiteY121" fmla="*/ 4769562 h 4913941"/>
              <a:gd name="connsiteX122" fmla="*/ 3096235 w 5747485"/>
              <a:gd name="connsiteY122" fmla="*/ 4785604 h 4913941"/>
              <a:gd name="connsiteX123" fmla="*/ 3144361 w 5747485"/>
              <a:gd name="connsiteY123" fmla="*/ 4817689 h 4913941"/>
              <a:gd name="connsiteX124" fmla="*/ 3288740 w 5747485"/>
              <a:gd name="connsiteY124" fmla="*/ 4849773 h 4913941"/>
              <a:gd name="connsiteX125" fmla="*/ 3401035 w 5747485"/>
              <a:gd name="connsiteY125" fmla="*/ 4881857 h 4913941"/>
              <a:gd name="connsiteX126" fmla="*/ 3657708 w 5747485"/>
              <a:gd name="connsiteY126" fmla="*/ 4913941 h 4913941"/>
              <a:gd name="connsiteX127" fmla="*/ 3946466 w 5747485"/>
              <a:gd name="connsiteY127" fmla="*/ 4897899 h 4913941"/>
              <a:gd name="connsiteX128" fmla="*/ 4010635 w 5747485"/>
              <a:gd name="connsiteY128" fmla="*/ 4881857 h 4913941"/>
              <a:gd name="connsiteX129" fmla="*/ 4122930 w 5747485"/>
              <a:gd name="connsiteY129" fmla="*/ 4785604 h 4913941"/>
              <a:gd name="connsiteX130" fmla="*/ 4187098 w 5747485"/>
              <a:gd name="connsiteY130" fmla="*/ 4689352 h 4913941"/>
              <a:gd name="connsiteX131" fmla="*/ 4219182 w 5747485"/>
              <a:gd name="connsiteY131" fmla="*/ 4593099 h 4913941"/>
              <a:gd name="connsiteX132" fmla="*/ 4267308 w 5747485"/>
              <a:gd name="connsiteY132" fmla="*/ 4496847 h 4913941"/>
              <a:gd name="connsiteX133" fmla="*/ 4363561 w 5747485"/>
              <a:gd name="connsiteY133" fmla="*/ 4336425 h 4913941"/>
              <a:gd name="connsiteX134" fmla="*/ 4379603 w 5747485"/>
              <a:gd name="connsiteY134" fmla="*/ 4288299 h 4913941"/>
              <a:gd name="connsiteX135" fmla="*/ 4507940 w 5747485"/>
              <a:gd name="connsiteY135" fmla="*/ 4127878 h 4913941"/>
              <a:gd name="connsiteX136" fmla="*/ 4523982 w 5747485"/>
              <a:gd name="connsiteY136" fmla="*/ 4063710 h 4913941"/>
              <a:gd name="connsiteX137" fmla="*/ 4556066 w 5747485"/>
              <a:gd name="connsiteY137" fmla="*/ 4015583 h 4913941"/>
              <a:gd name="connsiteX138" fmla="*/ 4572108 w 5747485"/>
              <a:gd name="connsiteY138" fmla="*/ 3967457 h 4913941"/>
              <a:gd name="connsiteX139" fmla="*/ 4636277 w 5747485"/>
              <a:gd name="connsiteY139" fmla="*/ 3887247 h 4913941"/>
              <a:gd name="connsiteX140" fmla="*/ 4668361 w 5747485"/>
              <a:gd name="connsiteY140" fmla="*/ 3790994 h 4913941"/>
              <a:gd name="connsiteX141" fmla="*/ 4732530 w 5747485"/>
              <a:gd name="connsiteY141" fmla="*/ 3678699 h 4913941"/>
              <a:gd name="connsiteX142" fmla="*/ 4796698 w 5747485"/>
              <a:gd name="connsiteY142" fmla="*/ 3582447 h 4913941"/>
              <a:gd name="connsiteX143" fmla="*/ 4844824 w 5747485"/>
              <a:gd name="connsiteY143" fmla="*/ 3470152 h 4913941"/>
              <a:gd name="connsiteX144" fmla="*/ 4860866 w 5747485"/>
              <a:gd name="connsiteY144" fmla="*/ 3422025 h 4913941"/>
              <a:gd name="connsiteX145" fmla="*/ 4925035 w 5747485"/>
              <a:gd name="connsiteY145" fmla="*/ 3325773 h 4913941"/>
              <a:gd name="connsiteX146" fmla="*/ 4941077 w 5747485"/>
              <a:gd name="connsiteY146" fmla="*/ 3261604 h 4913941"/>
              <a:gd name="connsiteX147" fmla="*/ 5005245 w 5747485"/>
              <a:gd name="connsiteY147" fmla="*/ 3165352 h 4913941"/>
              <a:gd name="connsiteX148" fmla="*/ 5053372 w 5747485"/>
              <a:gd name="connsiteY148" fmla="*/ 3020973 h 4913941"/>
              <a:gd name="connsiteX149" fmla="*/ 5101498 w 5747485"/>
              <a:gd name="connsiteY149" fmla="*/ 2908678 h 4913941"/>
              <a:gd name="connsiteX150" fmla="*/ 5149624 w 5747485"/>
              <a:gd name="connsiteY150" fmla="*/ 2844510 h 4913941"/>
              <a:gd name="connsiteX151" fmla="*/ 5261919 w 5747485"/>
              <a:gd name="connsiteY151" fmla="*/ 2571794 h 4913941"/>
              <a:gd name="connsiteX152" fmla="*/ 5294003 w 5747485"/>
              <a:gd name="connsiteY152" fmla="*/ 2475541 h 4913941"/>
              <a:gd name="connsiteX153" fmla="*/ 5326087 w 5747485"/>
              <a:gd name="connsiteY153" fmla="*/ 2363247 h 4913941"/>
              <a:gd name="connsiteX154" fmla="*/ 5358172 w 5747485"/>
              <a:gd name="connsiteY154" fmla="*/ 2299078 h 4913941"/>
              <a:gd name="connsiteX155" fmla="*/ 5390256 w 5747485"/>
              <a:gd name="connsiteY155" fmla="*/ 2186783 h 4913941"/>
              <a:gd name="connsiteX156" fmla="*/ 5422340 w 5747485"/>
              <a:gd name="connsiteY156" fmla="*/ 2122615 h 4913941"/>
              <a:gd name="connsiteX157" fmla="*/ 5534635 w 5747485"/>
              <a:gd name="connsiteY157" fmla="*/ 1833857 h 4913941"/>
              <a:gd name="connsiteX158" fmla="*/ 5566719 w 5747485"/>
              <a:gd name="connsiteY158" fmla="*/ 1769689 h 4913941"/>
              <a:gd name="connsiteX159" fmla="*/ 5614845 w 5747485"/>
              <a:gd name="connsiteY159" fmla="*/ 1641352 h 4913941"/>
              <a:gd name="connsiteX160" fmla="*/ 5646930 w 5747485"/>
              <a:gd name="connsiteY160" fmla="*/ 1529057 h 4913941"/>
              <a:gd name="connsiteX161" fmla="*/ 5662972 w 5747485"/>
              <a:gd name="connsiteY161" fmla="*/ 1400720 h 4913941"/>
              <a:gd name="connsiteX162" fmla="*/ 5679014 w 5747485"/>
              <a:gd name="connsiteY162" fmla="*/ 1352594 h 4913941"/>
              <a:gd name="connsiteX163" fmla="*/ 5695056 w 5747485"/>
              <a:gd name="connsiteY163" fmla="*/ 1272383 h 4913941"/>
              <a:gd name="connsiteX164" fmla="*/ 5727140 w 5747485"/>
              <a:gd name="connsiteY164" fmla="*/ 1063836 h 4913941"/>
              <a:gd name="connsiteX165" fmla="*/ 5743182 w 5747485"/>
              <a:gd name="connsiteY165" fmla="*/ 919457 h 4913941"/>
              <a:gd name="connsiteX166" fmla="*/ 5727140 w 5747485"/>
              <a:gd name="connsiteY166" fmla="*/ 598615 h 4913941"/>
              <a:gd name="connsiteX167" fmla="*/ 5518593 w 5747485"/>
              <a:gd name="connsiteY167" fmla="*/ 454236 h 4913941"/>
              <a:gd name="connsiteX168" fmla="*/ 5422340 w 5747485"/>
              <a:gd name="connsiteY168" fmla="*/ 406110 h 4913941"/>
              <a:gd name="connsiteX169" fmla="*/ 5374214 w 5747485"/>
              <a:gd name="connsiteY169" fmla="*/ 374025 h 4913941"/>
              <a:gd name="connsiteX170" fmla="*/ 5229835 w 5747485"/>
              <a:gd name="connsiteY170" fmla="*/ 325899 h 4913941"/>
              <a:gd name="connsiteX171" fmla="*/ 5069414 w 5747485"/>
              <a:gd name="connsiteY171" fmla="*/ 277773 h 4913941"/>
              <a:gd name="connsiteX172" fmla="*/ 4973161 w 5747485"/>
              <a:gd name="connsiteY172" fmla="*/ 261731 h 4913941"/>
              <a:gd name="connsiteX173" fmla="*/ 4908993 w 5747485"/>
              <a:gd name="connsiteY173" fmla="*/ 245689 h 4913941"/>
              <a:gd name="connsiteX174" fmla="*/ 4860866 w 5747485"/>
              <a:gd name="connsiteY174" fmla="*/ 229647 h 4913941"/>
              <a:gd name="connsiteX175" fmla="*/ 3847922 w 5747485"/>
              <a:gd name="connsiteY175" fmla="*/ 181520 h 4913941"/>
              <a:gd name="connsiteX176" fmla="*/ 3673751 w 5747485"/>
              <a:gd name="connsiteY176" fmla="*/ 133394 h 4913941"/>
              <a:gd name="connsiteX177" fmla="*/ 3529372 w 5747485"/>
              <a:gd name="connsiteY177" fmla="*/ 101310 h 4913941"/>
              <a:gd name="connsiteX178" fmla="*/ 3352908 w 5747485"/>
              <a:gd name="connsiteY178" fmla="*/ 69225 h 4913941"/>
              <a:gd name="connsiteX179" fmla="*/ 3048108 w 5747485"/>
              <a:gd name="connsiteY179" fmla="*/ 37141 h 4913941"/>
              <a:gd name="connsiteX180" fmla="*/ 2857895 w 5747485"/>
              <a:gd name="connsiteY180"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673751 w 5747485"/>
              <a:gd name="connsiteY28" fmla="*/ 1785731 h 4913941"/>
              <a:gd name="connsiteX29" fmla="*/ 3770003 w 5747485"/>
              <a:gd name="connsiteY29" fmla="*/ 1865941 h 4913941"/>
              <a:gd name="connsiteX30" fmla="*/ 3834172 w 5747485"/>
              <a:gd name="connsiteY30" fmla="*/ 1962194 h 4913941"/>
              <a:gd name="connsiteX31" fmla="*/ 3898340 w 5747485"/>
              <a:gd name="connsiteY31" fmla="*/ 2058447 h 4913941"/>
              <a:gd name="connsiteX32" fmla="*/ 3962508 w 5747485"/>
              <a:gd name="connsiteY32" fmla="*/ 2154699 h 4913941"/>
              <a:gd name="connsiteX33" fmla="*/ 3994593 w 5747485"/>
              <a:gd name="connsiteY33" fmla="*/ 2347204 h 4913941"/>
              <a:gd name="connsiteX34" fmla="*/ 3978551 w 5747485"/>
              <a:gd name="connsiteY34" fmla="*/ 2555752 h 4913941"/>
              <a:gd name="connsiteX35" fmla="*/ 3946466 w 5747485"/>
              <a:gd name="connsiteY35" fmla="*/ 2668047 h 4913941"/>
              <a:gd name="connsiteX36" fmla="*/ 3914382 w 5747485"/>
              <a:gd name="connsiteY36" fmla="*/ 2716173 h 4913941"/>
              <a:gd name="connsiteX37" fmla="*/ 3866256 w 5747485"/>
              <a:gd name="connsiteY37" fmla="*/ 2828468 h 4913941"/>
              <a:gd name="connsiteX38" fmla="*/ 3834172 w 5747485"/>
              <a:gd name="connsiteY38" fmla="*/ 2876594 h 4913941"/>
              <a:gd name="connsiteX39" fmla="*/ 3802087 w 5747485"/>
              <a:gd name="connsiteY39" fmla="*/ 2972847 h 4913941"/>
              <a:gd name="connsiteX40" fmla="*/ 3770003 w 5747485"/>
              <a:gd name="connsiteY40" fmla="*/ 3020973 h 4913941"/>
              <a:gd name="connsiteX41" fmla="*/ 3705835 w 5747485"/>
              <a:gd name="connsiteY41" fmla="*/ 3117225 h 4913941"/>
              <a:gd name="connsiteX42" fmla="*/ 3657708 w 5747485"/>
              <a:gd name="connsiteY42" fmla="*/ 3149310 h 4913941"/>
              <a:gd name="connsiteX43" fmla="*/ 3577498 w 5747485"/>
              <a:gd name="connsiteY43" fmla="*/ 3165352 h 4913941"/>
              <a:gd name="connsiteX44" fmla="*/ 3529372 w 5747485"/>
              <a:gd name="connsiteY44" fmla="*/ 3181394 h 4913941"/>
              <a:gd name="connsiteX45" fmla="*/ 2999982 w 5747485"/>
              <a:gd name="connsiteY45" fmla="*/ 3165352 h 4913941"/>
              <a:gd name="connsiteX46" fmla="*/ 2919772 w 5747485"/>
              <a:gd name="connsiteY46" fmla="*/ 3133268 h 4913941"/>
              <a:gd name="connsiteX47" fmla="*/ 2855603 w 5747485"/>
              <a:gd name="connsiteY47" fmla="*/ 3117225 h 4913941"/>
              <a:gd name="connsiteX48" fmla="*/ 2807477 w 5747485"/>
              <a:gd name="connsiteY48" fmla="*/ 3101183 h 4913941"/>
              <a:gd name="connsiteX49" fmla="*/ 2743308 w 5747485"/>
              <a:gd name="connsiteY49" fmla="*/ 3085141 h 4913941"/>
              <a:gd name="connsiteX50" fmla="*/ 2614972 w 5747485"/>
              <a:gd name="connsiteY50" fmla="*/ 3053057 h 4913941"/>
              <a:gd name="connsiteX51" fmla="*/ 2550803 w 5747485"/>
              <a:gd name="connsiteY51" fmla="*/ 3020973 h 4913941"/>
              <a:gd name="connsiteX52" fmla="*/ 2502677 w 5747485"/>
              <a:gd name="connsiteY52" fmla="*/ 3004931 h 4913941"/>
              <a:gd name="connsiteX53" fmla="*/ 2374340 w 5747485"/>
              <a:gd name="connsiteY53" fmla="*/ 2940762 h 4913941"/>
              <a:gd name="connsiteX54" fmla="*/ 2246003 w 5747485"/>
              <a:gd name="connsiteY54" fmla="*/ 2892636 h 4913941"/>
              <a:gd name="connsiteX55" fmla="*/ 2197877 w 5747485"/>
              <a:gd name="connsiteY55" fmla="*/ 2860552 h 4913941"/>
              <a:gd name="connsiteX56" fmla="*/ 2133708 w 5747485"/>
              <a:gd name="connsiteY56" fmla="*/ 2796383 h 4913941"/>
              <a:gd name="connsiteX57" fmla="*/ 2053498 w 5747485"/>
              <a:gd name="connsiteY57" fmla="*/ 2764299 h 4913941"/>
              <a:gd name="connsiteX58" fmla="*/ 1973287 w 5747485"/>
              <a:gd name="connsiteY58" fmla="*/ 2700131 h 4913941"/>
              <a:gd name="connsiteX59" fmla="*/ 1796824 w 5747485"/>
              <a:gd name="connsiteY59" fmla="*/ 2619920 h 4913941"/>
              <a:gd name="connsiteX60" fmla="*/ 1700572 w 5747485"/>
              <a:gd name="connsiteY60" fmla="*/ 2571794 h 4913941"/>
              <a:gd name="connsiteX61" fmla="*/ 1604319 w 5747485"/>
              <a:gd name="connsiteY61" fmla="*/ 2523668 h 4913941"/>
              <a:gd name="connsiteX62" fmla="*/ 1556193 w 5747485"/>
              <a:gd name="connsiteY62" fmla="*/ 2491583 h 4913941"/>
              <a:gd name="connsiteX63" fmla="*/ 1508066 w 5747485"/>
              <a:gd name="connsiteY63" fmla="*/ 2475541 h 4913941"/>
              <a:gd name="connsiteX64" fmla="*/ 1411814 w 5747485"/>
              <a:gd name="connsiteY64" fmla="*/ 2411373 h 4913941"/>
              <a:gd name="connsiteX65" fmla="*/ 1363687 w 5747485"/>
              <a:gd name="connsiteY65" fmla="*/ 2379289 h 4913941"/>
              <a:gd name="connsiteX66" fmla="*/ 1203266 w 5747485"/>
              <a:gd name="connsiteY66" fmla="*/ 2331162 h 4913941"/>
              <a:gd name="connsiteX67" fmla="*/ 1074930 w 5747485"/>
              <a:gd name="connsiteY67" fmla="*/ 2266994 h 4913941"/>
              <a:gd name="connsiteX68" fmla="*/ 1026803 w 5747485"/>
              <a:gd name="connsiteY68" fmla="*/ 2234910 h 4913941"/>
              <a:gd name="connsiteX69" fmla="*/ 962635 w 5747485"/>
              <a:gd name="connsiteY69" fmla="*/ 2218868 h 4913941"/>
              <a:gd name="connsiteX70" fmla="*/ 914508 w 5747485"/>
              <a:gd name="connsiteY70" fmla="*/ 2202825 h 4913941"/>
              <a:gd name="connsiteX71" fmla="*/ 850340 w 5747485"/>
              <a:gd name="connsiteY71" fmla="*/ 2186783 h 4913941"/>
              <a:gd name="connsiteX72" fmla="*/ 738045 w 5747485"/>
              <a:gd name="connsiteY72" fmla="*/ 2154699 h 4913941"/>
              <a:gd name="connsiteX73" fmla="*/ 641793 w 5747485"/>
              <a:gd name="connsiteY73" fmla="*/ 2138657 h 4913941"/>
              <a:gd name="connsiteX74" fmla="*/ 320951 w 5747485"/>
              <a:gd name="connsiteY74" fmla="*/ 2154699 h 4913941"/>
              <a:gd name="connsiteX75" fmla="*/ 224698 w 5747485"/>
              <a:gd name="connsiteY75" fmla="*/ 2202825 h 4913941"/>
              <a:gd name="connsiteX76" fmla="*/ 176572 w 5747485"/>
              <a:gd name="connsiteY76" fmla="*/ 2218868 h 4913941"/>
              <a:gd name="connsiteX77" fmla="*/ 96361 w 5747485"/>
              <a:gd name="connsiteY77" fmla="*/ 2331162 h 4913941"/>
              <a:gd name="connsiteX78" fmla="*/ 64277 w 5747485"/>
              <a:gd name="connsiteY78" fmla="*/ 2427415 h 4913941"/>
              <a:gd name="connsiteX79" fmla="*/ 48235 w 5747485"/>
              <a:gd name="connsiteY79" fmla="*/ 2475541 h 4913941"/>
              <a:gd name="connsiteX80" fmla="*/ 32193 w 5747485"/>
              <a:gd name="connsiteY80" fmla="*/ 2523668 h 4913941"/>
              <a:gd name="connsiteX81" fmla="*/ 16151 w 5747485"/>
              <a:gd name="connsiteY81" fmla="*/ 2652004 h 4913941"/>
              <a:gd name="connsiteX82" fmla="*/ 108 w 5747485"/>
              <a:gd name="connsiteY82" fmla="*/ 2764299 h 4913941"/>
              <a:gd name="connsiteX83" fmla="*/ 32193 w 5747485"/>
              <a:gd name="connsiteY83" fmla="*/ 3085141 h 4913941"/>
              <a:gd name="connsiteX84" fmla="*/ 64277 w 5747485"/>
              <a:gd name="connsiteY84" fmla="*/ 3133268 h 4913941"/>
              <a:gd name="connsiteX85" fmla="*/ 112403 w 5747485"/>
              <a:gd name="connsiteY85" fmla="*/ 3261604 h 4913941"/>
              <a:gd name="connsiteX86" fmla="*/ 144487 w 5747485"/>
              <a:gd name="connsiteY86" fmla="*/ 3293689 h 4913941"/>
              <a:gd name="connsiteX87" fmla="*/ 208656 w 5747485"/>
              <a:gd name="connsiteY87" fmla="*/ 3389941 h 4913941"/>
              <a:gd name="connsiteX88" fmla="*/ 256782 w 5747485"/>
              <a:gd name="connsiteY88" fmla="*/ 3454110 h 4913941"/>
              <a:gd name="connsiteX89" fmla="*/ 369077 w 5747485"/>
              <a:gd name="connsiteY89" fmla="*/ 3582447 h 4913941"/>
              <a:gd name="connsiteX90" fmla="*/ 417203 w 5747485"/>
              <a:gd name="connsiteY90" fmla="*/ 3598489 h 4913941"/>
              <a:gd name="connsiteX91" fmla="*/ 481372 w 5747485"/>
              <a:gd name="connsiteY91" fmla="*/ 3662657 h 4913941"/>
              <a:gd name="connsiteX92" fmla="*/ 577624 w 5747485"/>
              <a:gd name="connsiteY92" fmla="*/ 3694741 h 4913941"/>
              <a:gd name="connsiteX93" fmla="*/ 705961 w 5747485"/>
              <a:gd name="connsiteY93" fmla="*/ 3774952 h 4913941"/>
              <a:gd name="connsiteX94" fmla="*/ 705961 w 5747485"/>
              <a:gd name="connsiteY94" fmla="*/ 3774952 h 4913941"/>
              <a:gd name="connsiteX95" fmla="*/ 882424 w 5747485"/>
              <a:gd name="connsiteY95" fmla="*/ 3903289 h 4913941"/>
              <a:gd name="connsiteX96" fmla="*/ 946593 w 5747485"/>
              <a:gd name="connsiteY96" fmla="*/ 3935373 h 4913941"/>
              <a:gd name="connsiteX97" fmla="*/ 1058887 w 5747485"/>
              <a:gd name="connsiteY97" fmla="*/ 4015583 h 4913941"/>
              <a:gd name="connsiteX98" fmla="*/ 1171182 w 5747485"/>
              <a:gd name="connsiteY98" fmla="*/ 4063710 h 4913941"/>
              <a:gd name="connsiteX99" fmla="*/ 1267435 w 5747485"/>
              <a:gd name="connsiteY99" fmla="*/ 4111836 h 4913941"/>
              <a:gd name="connsiteX100" fmla="*/ 1315561 w 5747485"/>
              <a:gd name="connsiteY100" fmla="*/ 4143920 h 4913941"/>
              <a:gd name="connsiteX101" fmla="*/ 1363687 w 5747485"/>
              <a:gd name="connsiteY101" fmla="*/ 4159962 h 4913941"/>
              <a:gd name="connsiteX102" fmla="*/ 1459940 w 5747485"/>
              <a:gd name="connsiteY102" fmla="*/ 4224131 h 4913941"/>
              <a:gd name="connsiteX103" fmla="*/ 1556193 w 5747485"/>
              <a:gd name="connsiteY103" fmla="*/ 4256215 h 4913941"/>
              <a:gd name="connsiteX104" fmla="*/ 1604319 w 5747485"/>
              <a:gd name="connsiteY104" fmla="*/ 4272257 h 4913941"/>
              <a:gd name="connsiteX105" fmla="*/ 1668487 w 5747485"/>
              <a:gd name="connsiteY105" fmla="*/ 4304341 h 4913941"/>
              <a:gd name="connsiteX106" fmla="*/ 1780782 w 5747485"/>
              <a:gd name="connsiteY106" fmla="*/ 4336425 h 4913941"/>
              <a:gd name="connsiteX107" fmla="*/ 1844951 w 5747485"/>
              <a:gd name="connsiteY107" fmla="*/ 4368510 h 4913941"/>
              <a:gd name="connsiteX108" fmla="*/ 1909119 w 5747485"/>
              <a:gd name="connsiteY108" fmla="*/ 4384552 h 4913941"/>
              <a:gd name="connsiteX109" fmla="*/ 1957245 w 5747485"/>
              <a:gd name="connsiteY109" fmla="*/ 4400594 h 4913941"/>
              <a:gd name="connsiteX110" fmla="*/ 1989330 w 5747485"/>
              <a:gd name="connsiteY110" fmla="*/ 4432678 h 4913941"/>
              <a:gd name="connsiteX111" fmla="*/ 2117666 w 5747485"/>
              <a:gd name="connsiteY111" fmla="*/ 4480804 h 4913941"/>
              <a:gd name="connsiteX112" fmla="*/ 2165793 w 5747485"/>
              <a:gd name="connsiteY112" fmla="*/ 4512889 h 4913941"/>
              <a:gd name="connsiteX113" fmla="*/ 2262045 w 5747485"/>
              <a:gd name="connsiteY113" fmla="*/ 4544973 h 4913941"/>
              <a:gd name="connsiteX114" fmla="*/ 2374340 w 5747485"/>
              <a:gd name="connsiteY114" fmla="*/ 4577057 h 4913941"/>
              <a:gd name="connsiteX115" fmla="*/ 2502677 w 5747485"/>
              <a:gd name="connsiteY115" fmla="*/ 4593099 h 4913941"/>
              <a:gd name="connsiteX116" fmla="*/ 2614972 w 5747485"/>
              <a:gd name="connsiteY116" fmla="*/ 4625183 h 4913941"/>
              <a:gd name="connsiteX117" fmla="*/ 2663098 w 5747485"/>
              <a:gd name="connsiteY117" fmla="*/ 4641225 h 4913941"/>
              <a:gd name="connsiteX118" fmla="*/ 2759351 w 5747485"/>
              <a:gd name="connsiteY118" fmla="*/ 4689352 h 4913941"/>
              <a:gd name="connsiteX119" fmla="*/ 2903730 w 5747485"/>
              <a:gd name="connsiteY119" fmla="*/ 4737478 h 4913941"/>
              <a:gd name="connsiteX120" fmla="*/ 3048108 w 5747485"/>
              <a:gd name="connsiteY120" fmla="*/ 4769562 h 4913941"/>
              <a:gd name="connsiteX121" fmla="*/ 3096235 w 5747485"/>
              <a:gd name="connsiteY121" fmla="*/ 4785604 h 4913941"/>
              <a:gd name="connsiteX122" fmla="*/ 3144361 w 5747485"/>
              <a:gd name="connsiteY122" fmla="*/ 4817689 h 4913941"/>
              <a:gd name="connsiteX123" fmla="*/ 3288740 w 5747485"/>
              <a:gd name="connsiteY123" fmla="*/ 4849773 h 4913941"/>
              <a:gd name="connsiteX124" fmla="*/ 3401035 w 5747485"/>
              <a:gd name="connsiteY124" fmla="*/ 4881857 h 4913941"/>
              <a:gd name="connsiteX125" fmla="*/ 3657708 w 5747485"/>
              <a:gd name="connsiteY125" fmla="*/ 4913941 h 4913941"/>
              <a:gd name="connsiteX126" fmla="*/ 3946466 w 5747485"/>
              <a:gd name="connsiteY126" fmla="*/ 4897899 h 4913941"/>
              <a:gd name="connsiteX127" fmla="*/ 4010635 w 5747485"/>
              <a:gd name="connsiteY127" fmla="*/ 4881857 h 4913941"/>
              <a:gd name="connsiteX128" fmla="*/ 4122930 w 5747485"/>
              <a:gd name="connsiteY128" fmla="*/ 4785604 h 4913941"/>
              <a:gd name="connsiteX129" fmla="*/ 4187098 w 5747485"/>
              <a:gd name="connsiteY129" fmla="*/ 4689352 h 4913941"/>
              <a:gd name="connsiteX130" fmla="*/ 4219182 w 5747485"/>
              <a:gd name="connsiteY130" fmla="*/ 4593099 h 4913941"/>
              <a:gd name="connsiteX131" fmla="*/ 4267308 w 5747485"/>
              <a:gd name="connsiteY131" fmla="*/ 4496847 h 4913941"/>
              <a:gd name="connsiteX132" fmla="*/ 4363561 w 5747485"/>
              <a:gd name="connsiteY132" fmla="*/ 4336425 h 4913941"/>
              <a:gd name="connsiteX133" fmla="*/ 4379603 w 5747485"/>
              <a:gd name="connsiteY133" fmla="*/ 4288299 h 4913941"/>
              <a:gd name="connsiteX134" fmla="*/ 4507940 w 5747485"/>
              <a:gd name="connsiteY134" fmla="*/ 4127878 h 4913941"/>
              <a:gd name="connsiteX135" fmla="*/ 4523982 w 5747485"/>
              <a:gd name="connsiteY135" fmla="*/ 4063710 h 4913941"/>
              <a:gd name="connsiteX136" fmla="*/ 4556066 w 5747485"/>
              <a:gd name="connsiteY136" fmla="*/ 4015583 h 4913941"/>
              <a:gd name="connsiteX137" fmla="*/ 4572108 w 5747485"/>
              <a:gd name="connsiteY137" fmla="*/ 3967457 h 4913941"/>
              <a:gd name="connsiteX138" fmla="*/ 4636277 w 5747485"/>
              <a:gd name="connsiteY138" fmla="*/ 3887247 h 4913941"/>
              <a:gd name="connsiteX139" fmla="*/ 4668361 w 5747485"/>
              <a:gd name="connsiteY139" fmla="*/ 3790994 h 4913941"/>
              <a:gd name="connsiteX140" fmla="*/ 4732530 w 5747485"/>
              <a:gd name="connsiteY140" fmla="*/ 3678699 h 4913941"/>
              <a:gd name="connsiteX141" fmla="*/ 4796698 w 5747485"/>
              <a:gd name="connsiteY141" fmla="*/ 3582447 h 4913941"/>
              <a:gd name="connsiteX142" fmla="*/ 4844824 w 5747485"/>
              <a:gd name="connsiteY142" fmla="*/ 3470152 h 4913941"/>
              <a:gd name="connsiteX143" fmla="*/ 4860866 w 5747485"/>
              <a:gd name="connsiteY143" fmla="*/ 3422025 h 4913941"/>
              <a:gd name="connsiteX144" fmla="*/ 4925035 w 5747485"/>
              <a:gd name="connsiteY144" fmla="*/ 3325773 h 4913941"/>
              <a:gd name="connsiteX145" fmla="*/ 4941077 w 5747485"/>
              <a:gd name="connsiteY145" fmla="*/ 3261604 h 4913941"/>
              <a:gd name="connsiteX146" fmla="*/ 5005245 w 5747485"/>
              <a:gd name="connsiteY146" fmla="*/ 3165352 h 4913941"/>
              <a:gd name="connsiteX147" fmla="*/ 5053372 w 5747485"/>
              <a:gd name="connsiteY147" fmla="*/ 3020973 h 4913941"/>
              <a:gd name="connsiteX148" fmla="*/ 5101498 w 5747485"/>
              <a:gd name="connsiteY148" fmla="*/ 2908678 h 4913941"/>
              <a:gd name="connsiteX149" fmla="*/ 5149624 w 5747485"/>
              <a:gd name="connsiteY149" fmla="*/ 2844510 h 4913941"/>
              <a:gd name="connsiteX150" fmla="*/ 5261919 w 5747485"/>
              <a:gd name="connsiteY150" fmla="*/ 2571794 h 4913941"/>
              <a:gd name="connsiteX151" fmla="*/ 5294003 w 5747485"/>
              <a:gd name="connsiteY151" fmla="*/ 2475541 h 4913941"/>
              <a:gd name="connsiteX152" fmla="*/ 5326087 w 5747485"/>
              <a:gd name="connsiteY152" fmla="*/ 2363247 h 4913941"/>
              <a:gd name="connsiteX153" fmla="*/ 5358172 w 5747485"/>
              <a:gd name="connsiteY153" fmla="*/ 2299078 h 4913941"/>
              <a:gd name="connsiteX154" fmla="*/ 5390256 w 5747485"/>
              <a:gd name="connsiteY154" fmla="*/ 2186783 h 4913941"/>
              <a:gd name="connsiteX155" fmla="*/ 5422340 w 5747485"/>
              <a:gd name="connsiteY155" fmla="*/ 2122615 h 4913941"/>
              <a:gd name="connsiteX156" fmla="*/ 5534635 w 5747485"/>
              <a:gd name="connsiteY156" fmla="*/ 1833857 h 4913941"/>
              <a:gd name="connsiteX157" fmla="*/ 5566719 w 5747485"/>
              <a:gd name="connsiteY157" fmla="*/ 1769689 h 4913941"/>
              <a:gd name="connsiteX158" fmla="*/ 5614845 w 5747485"/>
              <a:gd name="connsiteY158" fmla="*/ 1641352 h 4913941"/>
              <a:gd name="connsiteX159" fmla="*/ 5646930 w 5747485"/>
              <a:gd name="connsiteY159" fmla="*/ 1529057 h 4913941"/>
              <a:gd name="connsiteX160" fmla="*/ 5662972 w 5747485"/>
              <a:gd name="connsiteY160" fmla="*/ 1400720 h 4913941"/>
              <a:gd name="connsiteX161" fmla="*/ 5679014 w 5747485"/>
              <a:gd name="connsiteY161" fmla="*/ 1352594 h 4913941"/>
              <a:gd name="connsiteX162" fmla="*/ 5695056 w 5747485"/>
              <a:gd name="connsiteY162" fmla="*/ 1272383 h 4913941"/>
              <a:gd name="connsiteX163" fmla="*/ 5727140 w 5747485"/>
              <a:gd name="connsiteY163" fmla="*/ 1063836 h 4913941"/>
              <a:gd name="connsiteX164" fmla="*/ 5743182 w 5747485"/>
              <a:gd name="connsiteY164" fmla="*/ 919457 h 4913941"/>
              <a:gd name="connsiteX165" fmla="*/ 5727140 w 5747485"/>
              <a:gd name="connsiteY165" fmla="*/ 598615 h 4913941"/>
              <a:gd name="connsiteX166" fmla="*/ 5518593 w 5747485"/>
              <a:gd name="connsiteY166" fmla="*/ 454236 h 4913941"/>
              <a:gd name="connsiteX167" fmla="*/ 5422340 w 5747485"/>
              <a:gd name="connsiteY167" fmla="*/ 406110 h 4913941"/>
              <a:gd name="connsiteX168" fmla="*/ 5374214 w 5747485"/>
              <a:gd name="connsiteY168" fmla="*/ 374025 h 4913941"/>
              <a:gd name="connsiteX169" fmla="*/ 5229835 w 5747485"/>
              <a:gd name="connsiteY169" fmla="*/ 325899 h 4913941"/>
              <a:gd name="connsiteX170" fmla="*/ 5069414 w 5747485"/>
              <a:gd name="connsiteY170" fmla="*/ 277773 h 4913941"/>
              <a:gd name="connsiteX171" fmla="*/ 4973161 w 5747485"/>
              <a:gd name="connsiteY171" fmla="*/ 261731 h 4913941"/>
              <a:gd name="connsiteX172" fmla="*/ 4908993 w 5747485"/>
              <a:gd name="connsiteY172" fmla="*/ 245689 h 4913941"/>
              <a:gd name="connsiteX173" fmla="*/ 4860866 w 5747485"/>
              <a:gd name="connsiteY173" fmla="*/ 229647 h 4913941"/>
              <a:gd name="connsiteX174" fmla="*/ 3847922 w 5747485"/>
              <a:gd name="connsiteY174" fmla="*/ 181520 h 4913941"/>
              <a:gd name="connsiteX175" fmla="*/ 3673751 w 5747485"/>
              <a:gd name="connsiteY175" fmla="*/ 133394 h 4913941"/>
              <a:gd name="connsiteX176" fmla="*/ 3529372 w 5747485"/>
              <a:gd name="connsiteY176" fmla="*/ 101310 h 4913941"/>
              <a:gd name="connsiteX177" fmla="*/ 3352908 w 5747485"/>
              <a:gd name="connsiteY177" fmla="*/ 69225 h 4913941"/>
              <a:gd name="connsiteX178" fmla="*/ 3048108 w 5747485"/>
              <a:gd name="connsiteY178" fmla="*/ 37141 h 4913941"/>
              <a:gd name="connsiteX179" fmla="*/ 2857895 w 5747485"/>
              <a:gd name="connsiteY179"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834172 w 5747485"/>
              <a:gd name="connsiteY29" fmla="*/ 1962194 h 4913941"/>
              <a:gd name="connsiteX30" fmla="*/ 3898340 w 5747485"/>
              <a:gd name="connsiteY30" fmla="*/ 2058447 h 4913941"/>
              <a:gd name="connsiteX31" fmla="*/ 3962508 w 5747485"/>
              <a:gd name="connsiteY31" fmla="*/ 2154699 h 4913941"/>
              <a:gd name="connsiteX32" fmla="*/ 3994593 w 5747485"/>
              <a:gd name="connsiteY32" fmla="*/ 2347204 h 4913941"/>
              <a:gd name="connsiteX33" fmla="*/ 3978551 w 5747485"/>
              <a:gd name="connsiteY33" fmla="*/ 2555752 h 4913941"/>
              <a:gd name="connsiteX34" fmla="*/ 3946466 w 5747485"/>
              <a:gd name="connsiteY34" fmla="*/ 2668047 h 4913941"/>
              <a:gd name="connsiteX35" fmla="*/ 3914382 w 5747485"/>
              <a:gd name="connsiteY35" fmla="*/ 2716173 h 4913941"/>
              <a:gd name="connsiteX36" fmla="*/ 3866256 w 5747485"/>
              <a:gd name="connsiteY36" fmla="*/ 2828468 h 4913941"/>
              <a:gd name="connsiteX37" fmla="*/ 3834172 w 5747485"/>
              <a:gd name="connsiteY37" fmla="*/ 2876594 h 4913941"/>
              <a:gd name="connsiteX38" fmla="*/ 3802087 w 5747485"/>
              <a:gd name="connsiteY38" fmla="*/ 2972847 h 4913941"/>
              <a:gd name="connsiteX39" fmla="*/ 3770003 w 5747485"/>
              <a:gd name="connsiteY39" fmla="*/ 3020973 h 4913941"/>
              <a:gd name="connsiteX40" fmla="*/ 3705835 w 5747485"/>
              <a:gd name="connsiteY40" fmla="*/ 3117225 h 4913941"/>
              <a:gd name="connsiteX41" fmla="*/ 3657708 w 5747485"/>
              <a:gd name="connsiteY41" fmla="*/ 3149310 h 4913941"/>
              <a:gd name="connsiteX42" fmla="*/ 3577498 w 5747485"/>
              <a:gd name="connsiteY42" fmla="*/ 3165352 h 4913941"/>
              <a:gd name="connsiteX43" fmla="*/ 3529372 w 5747485"/>
              <a:gd name="connsiteY43" fmla="*/ 3181394 h 4913941"/>
              <a:gd name="connsiteX44" fmla="*/ 2999982 w 5747485"/>
              <a:gd name="connsiteY44" fmla="*/ 3165352 h 4913941"/>
              <a:gd name="connsiteX45" fmla="*/ 2919772 w 5747485"/>
              <a:gd name="connsiteY45" fmla="*/ 3133268 h 4913941"/>
              <a:gd name="connsiteX46" fmla="*/ 2855603 w 5747485"/>
              <a:gd name="connsiteY46" fmla="*/ 3117225 h 4913941"/>
              <a:gd name="connsiteX47" fmla="*/ 2807477 w 5747485"/>
              <a:gd name="connsiteY47" fmla="*/ 3101183 h 4913941"/>
              <a:gd name="connsiteX48" fmla="*/ 2743308 w 5747485"/>
              <a:gd name="connsiteY48" fmla="*/ 3085141 h 4913941"/>
              <a:gd name="connsiteX49" fmla="*/ 2614972 w 5747485"/>
              <a:gd name="connsiteY49" fmla="*/ 3053057 h 4913941"/>
              <a:gd name="connsiteX50" fmla="*/ 2550803 w 5747485"/>
              <a:gd name="connsiteY50" fmla="*/ 3020973 h 4913941"/>
              <a:gd name="connsiteX51" fmla="*/ 2502677 w 5747485"/>
              <a:gd name="connsiteY51" fmla="*/ 3004931 h 4913941"/>
              <a:gd name="connsiteX52" fmla="*/ 2374340 w 5747485"/>
              <a:gd name="connsiteY52" fmla="*/ 2940762 h 4913941"/>
              <a:gd name="connsiteX53" fmla="*/ 2246003 w 5747485"/>
              <a:gd name="connsiteY53" fmla="*/ 2892636 h 4913941"/>
              <a:gd name="connsiteX54" fmla="*/ 2197877 w 5747485"/>
              <a:gd name="connsiteY54" fmla="*/ 2860552 h 4913941"/>
              <a:gd name="connsiteX55" fmla="*/ 2133708 w 5747485"/>
              <a:gd name="connsiteY55" fmla="*/ 2796383 h 4913941"/>
              <a:gd name="connsiteX56" fmla="*/ 2053498 w 5747485"/>
              <a:gd name="connsiteY56" fmla="*/ 2764299 h 4913941"/>
              <a:gd name="connsiteX57" fmla="*/ 1973287 w 5747485"/>
              <a:gd name="connsiteY57" fmla="*/ 2700131 h 4913941"/>
              <a:gd name="connsiteX58" fmla="*/ 1796824 w 5747485"/>
              <a:gd name="connsiteY58" fmla="*/ 2619920 h 4913941"/>
              <a:gd name="connsiteX59" fmla="*/ 1700572 w 5747485"/>
              <a:gd name="connsiteY59" fmla="*/ 2571794 h 4913941"/>
              <a:gd name="connsiteX60" fmla="*/ 1604319 w 5747485"/>
              <a:gd name="connsiteY60" fmla="*/ 2523668 h 4913941"/>
              <a:gd name="connsiteX61" fmla="*/ 1556193 w 5747485"/>
              <a:gd name="connsiteY61" fmla="*/ 2491583 h 4913941"/>
              <a:gd name="connsiteX62" fmla="*/ 1508066 w 5747485"/>
              <a:gd name="connsiteY62" fmla="*/ 2475541 h 4913941"/>
              <a:gd name="connsiteX63" fmla="*/ 1411814 w 5747485"/>
              <a:gd name="connsiteY63" fmla="*/ 2411373 h 4913941"/>
              <a:gd name="connsiteX64" fmla="*/ 1363687 w 5747485"/>
              <a:gd name="connsiteY64" fmla="*/ 2379289 h 4913941"/>
              <a:gd name="connsiteX65" fmla="*/ 1203266 w 5747485"/>
              <a:gd name="connsiteY65" fmla="*/ 2331162 h 4913941"/>
              <a:gd name="connsiteX66" fmla="*/ 1074930 w 5747485"/>
              <a:gd name="connsiteY66" fmla="*/ 2266994 h 4913941"/>
              <a:gd name="connsiteX67" fmla="*/ 1026803 w 5747485"/>
              <a:gd name="connsiteY67" fmla="*/ 2234910 h 4913941"/>
              <a:gd name="connsiteX68" fmla="*/ 962635 w 5747485"/>
              <a:gd name="connsiteY68" fmla="*/ 2218868 h 4913941"/>
              <a:gd name="connsiteX69" fmla="*/ 914508 w 5747485"/>
              <a:gd name="connsiteY69" fmla="*/ 2202825 h 4913941"/>
              <a:gd name="connsiteX70" fmla="*/ 850340 w 5747485"/>
              <a:gd name="connsiteY70" fmla="*/ 2186783 h 4913941"/>
              <a:gd name="connsiteX71" fmla="*/ 738045 w 5747485"/>
              <a:gd name="connsiteY71" fmla="*/ 2154699 h 4913941"/>
              <a:gd name="connsiteX72" fmla="*/ 641793 w 5747485"/>
              <a:gd name="connsiteY72" fmla="*/ 2138657 h 4913941"/>
              <a:gd name="connsiteX73" fmla="*/ 320951 w 5747485"/>
              <a:gd name="connsiteY73" fmla="*/ 2154699 h 4913941"/>
              <a:gd name="connsiteX74" fmla="*/ 224698 w 5747485"/>
              <a:gd name="connsiteY74" fmla="*/ 2202825 h 4913941"/>
              <a:gd name="connsiteX75" fmla="*/ 176572 w 5747485"/>
              <a:gd name="connsiteY75" fmla="*/ 2218868 h 4913941"/>
              <a:gd name="connsiteX76" fmla="*/ 96361 w 5747485"/>
              <a:gd name="connsiteY76" fmla="*/ 2331162 h 4913941"/>
              <a:gd name="connsiteX77" fmla="*/ 64277 w 5747485"/>
              <a:gd name="connsiteY77" fmla="*/ 2427415 h 4913941"/>
              <a:gd name="connsiteX78" fmla="*/ 48235 w 5747485"/>
              <a:gd name="connsiteY78" fmla="*/ 2475541 h 4913941"/>
              <a:gd name="connsiteX79" fmla="*/ 32193 w 5747485"/>
              <a:gd name="connsiteY79" fmla="*/ 2523668 h 4913941"/>
              <a:gd name="connsiteX80" fmla="*/ 16151 w 5747485"/>
              <a:gd name="connsiteY80" fmla="*/ 2652004 h 4913941"/>
              <a:gd name="connsiteX81" fmla="*/ 108 w 5747485"/>
              <a:gd name="connsiteY81" fmla="*/ 2764299 h 4913941"/>
              <a:gd name="connsiteX82" fmla="*/ 32193 w 5747485"/>
              <a:gd name="connsiteY82" fmla="*/ 3085141 h 4913941"/>
              <a:gd name="connsiteX83" fmla="*/ 64277 w 5747485"/>
              <a:gd name="connsiteY83" fmla="*/ 3133268 h 4913941"/>
              <a:gd name="connsiteX84" fmla="*/ 112403 w 5747485"/>
              <a:gd name="connsiteY84" fmla="*/ 3261604 h 4913941"/>
              <a:gd name="connsiteX85" fmla="*/ 144487 w 5747485"/>
              <a:gd name="connsiteY85" fmla="*/ 3293689 h 4913941"/>
              <a:gd name="connsiteX86" fmla="*/ 208656 w 5747485"/>
              <a:gd name="connsiteY86" fmla="*/ 3389941 h 4913941"/>
              <a:gd name="connsiteX87" fmla="*/ 256782 w 5747485"/>
              <a:gd name="connsiteY87" fmla="*/ 3454110 h 4913941"/>
              <a:gd name="connsiteX88" fmla="*/ 369077 w 5747485"/>
              <a:gd name="connsiteY88" fmla="*/ 3582447 h 4913941"/>
              <a:gd name="connsiteX89" fmla="*/ 417203 w 5747485"/>
              <a:gd name="connsiteY89" fmla="*/ 3598489 h 4913941"/>
              <a:gd name="connsiteX90" fmla="*/ 481372 w 5747485"/>
              <a:gd name="connsiteY90" fmla="*/ 3662657 h 4913941"/>
              <a:gd name="connsiteX91" fmla="*/ 577624 w 5747485"/>
              <a:gd name="connsiteY91" fmla="*/ 3694741 h 4913941"/>
              <a:gd name="connsiteX92" fmla="*/ 705961 w 5747485"/>
              <a:gd name="connsiteY92" fmla="*/ 3774952 h 4913941"/>
              <a:gd name="connsiteX93" fmla="*/ 705961 w 5747485"/>
              <a:gd name="connsiteY93" fmla="*/ 3774952 h 4913941"/>
              <a:gd name="connsiteX94" fmla="*/ 882424 w 5747485"/>
              <a:gd name="connsiteY94" fmla="*/ 3903289 h 4913941"/>
              <a:gd name="connsiteX95" fmla="*/ 946593 w 5747485"/>
              <a:gd name="connsiteY95" fmla="*/ 3935373 h 4913941"/>
              <a:gd name="connsiteX96" fmla="*/ 1058887 w 5747485"/>
              <a:gd name="connsiteY96" fmla="*/ 4015583 h 4913941"/>
              <a:gd name="connsiteX97" fmla="*/ 1171182 w 5747485"/>
              <a:gd name="connsiteY97" fmla="*/ 4063710 h 4913941"/>
              <a:gd name="connsiteX98" fmla="*/ 1267435 w 5747485"/>
              <a:gd name="connsiteY98" fmla="*/ 4111836 h 4913941"/>
              <a:gd name="connsiteX99" fmla="*/ 1315561 w 5747485"/>
              <a:gd name="connsiteY99" fmla="*/ 4143920 h 4913941"/>
              <a:gd name="connsiteX100" fmla="*/ 1363687 w 5747485"/>
              <a:gd name="connsiteY100" fmla="*/ 4159962 h 4913941"/>
              <a:gd name="connsiteX101" fmla="*/ 1459940 w 5747485"/>
              <a:gd name="connsiteY101" fmla="*/ 4224131 h 4913941"/>
              <a:gd name="connsiteX102" fmla="*/ 1556193 w 5747485"/>
              <a:gd name="connsiteY102" fmla="*/ 4256215 h 4913941"/>
              <a:gd name="connsiteX103" fmla="*/ 1604319 w 5747485"/>
              <a:gd name="connsiteY103" fmla="*/ 4272257 h 4913941"/>
              <a:gd name="connsiteX104" fmla="*/ 1668487 w 5747485"/>
              <a:gd name="connsiteY104" fmla="*/ 4304341 h 4913941"/>
              <a:gd name="connsiteX105" fmla="*/ 1780782 w 5747485"/>
              <a:gd name="connsiteY105" fmla="*/ 4336425 h 4913941"/>
              <a:gd name="connsiteX106" fmla="*/ 1844951 w 5747485"/>
              <a:gd name="connsiteY106" fmla="*/ 4368510 h 4913941"/>
              <a:gd name="connsiteX107" fmla="*/ 1909119 w 5747485"/>
              <a:gd name="connsiteY107" fmla="*/ 4384552 h 4913941"/>
              <a:gd name="connsiteX108" fmla="*/ 1957245 w 5747485"/>
              <a:gd name="connsiteY108" fmla="*/ 4400594 h 4913941"/>
              <a:gd name="connsiteX109" fmla="*/ 1989330 w 5747485"/>
              <a:gd name="connsiteY109" fmla="*/ 4432678 h 4913941"/>
              <a:gd name="connsiteX110" fmla="*/ 2117666 w 5747485"/>
              <a:gd name="connsiteY110" fmla="*/ 4480804 h 4913941"/>
              <a:gd name="connsiteX111" fmla="*/ 2165793 w 5747485"/>
              <a:gd name="connsiteY111" fmla="*/ 4512889 h 4913941"/>
              <a:gd name="connsiteX112" fmla="*/ 2262045 w 5747485"/>
              <a:gd name="connsiteY112" fmla="*/ 4544973 h 4913941"/>
              <a:gd name="connsiteX113" fmla="*/ 2374340 w 5747485"/>
              <a:gd name="connsiteY113" fmla="*/ 4577057 h 4913941"/>
              <a:gd name="connsiteX114" fmla="*/ 2502677 w 5747485"/>
              <a:gd name="connsiteY114" fmla="*/ 4593099 h 4913941"/>
              <a:gd name="connsiteX115" fmla="*/ 2614972 w 5747485"/>
              <a:gd name="connsiteY115" fmla="*/ 4625183 h 4913941"/>
              <a:gd name="connsiteX116" fmla="*/ 2663098 w 5747485"/>
              <a:gd name="connsiteY116" fmla="*/ 4641225 h 4913941"/>
              <a:gd name="connsiteX117" fmla="*/ 2759351 w 5747485"/>
              <a:gd name="connsiteY117" fmla="*/ 4689352 h 4913941"/>
              <a:gd name="connsiteX118" fmla="*/ 2903730 w 5747485"/>
              <a:gd name="connsiteY118" fmla="*/ 4737478 h 4913941"/>
              <a:gd name="connsiteX119" fmla="*/ 3048108 w 5747485"/>
              <a:gd name="connsiteY119" fmla="*/ 4769562 h 4913941"/>
              <a:gd name="connsiteX120" fmla="*/ 3096235 w 5747485"/>
              <a:gd name="connsiteY120" fmla="*/ 4785604 h 4913941"/>
              <a:gd name="connsiteX121" fmla="*/ 3144361 w 5747485"/>
              <a:gd name="connsiteY121" fmla="*/ 4817689 h 4913941"/>
              <a:gd name="connsiteX122" fmla="*/ 3288740 w 5747485"/>
              <a:gd name="connsiteY122" fmla="*/ 4849773 h 4913941"/>
              <a:gd name="connsiteX123" fmla="*/ 3401035 w 5747485"/>
              <a:gd name="connsiteY123" fmla="*/ 4881857 h 4913941"/>
              <a:gd name="connsiteX124" fmla="*/ 3657708 w 5747485"/>
              <a:gd name="connsiteY124" fmla="*/ 4913941 h 4913941"/>
              <a:gd name="connsiteX125" fmla="*/ 3946466 w 5747485"/>
              <a:gd name="connsiteY125" fmla="*/ 4897899 h 4913941"/>
              <a:gd name="connsiteX126" fmla="*/ 4010635 w 5747485"/>
              <a:gd name="connsiteY126" fmla="*/ 4881857 h 4913941"/>
              <a:gd name="connsiteX127" fmla="*/ 4122930 w 5747485"/>
              <a:gd name="connsiteY127" fmla="*/ 4785604 h 4913941"/>
              <a:gd name="connsiteX128" fmla="*/ 4187098 w 5747485"/>
              <a:gd name="connsiteY128" fmla="*/ 4689352 h 4913941"/>
              <a:gd name="connsiteX129" fmla="*/ 4219182 w 5747485"/>
              <a:gd name="connsiteY129" fmla="*/ 4593099 h 4913941"/>
              <a:gd name="connsiteX130" fmla="*/ 4267308 w 5747485"/>
              <a:gd name="connsiteY130" fmla="*/ 4496847 h 4913941"/>
              <a:gd name="connsiteX131" fmla="*/ 4363561 w 5747485"/>
              <a:gd name="connsiteY131" fmla="*/ 4336425 h 4913941"/>
              <a:gd name="connsiteX132" fmla="*/ 4379603 w 5747485"/>
              <a:gd name="connsiteY132" fmla="*/ 4288299 h 4913941"/>
              <a:gd name="connsiteX133" fmla="*/ 4507940 w 5747485"/>
              <a:gd name="connsiteY133" fmla="*/ 4127878 h 4913941"/>
              <a:gd name="connsiteX134" fmla="*/ 4523982 w 5747485"/>
              <a:gd name="connsiteY134" fmla="*/ 4063710 h 4913941"/>
              <a:gd name="connsiteX135" fmla="*/ 4556066 w 5747485"/>
              <a:gd name="connsiteY135" fmla="*/ 4015583 h 4913941"/>
              <a:gd name="connsiteX136" fmla="*/ 4572108 w 5747485"/>
              <a:gd name="connsiteY136" fmla="*/ 3967457 h 4913941"/>
              <a:gd name="connsiteX137" fmla="*/ 4636277 w 5747485"/>
              <a:gd name="connsiteY137" fmla="*/ 3887247 h 4913941"/>
              <a:gd name="connsiteX138" fmla="*/ 4668361 w 5747485"/>
              <a:gd name="connsiteY138" fmla="*/ 3790994 h 4913941"/>
              <a:gd name="connsiteX139" fmla="*/ 4732530 w 5747485"/>
              <a:gd name="connsiteY139" fmla="*/ 3678699 h 4913941"/>
              <a:gd name="connsiteX140" fmla="*/ 4796698 w 5747485"/>
              <a:gd name="connsiteY140" fmla="*/ 3582447 h 4913941"/>
              <a:gd name="connsiteX141" fmla="*/ 4844824 w 5747485"/>
              <a:gd name="connsiteY141" fmla="*/ 3470152 h 4913941"/>
              <a:gd name="connsiteX142" fmla="*/ 4860866 w 5747485"/>
              <a:gd name="connsiteY142" fmla="*/ 3422025 h 4913941"/>
              <a:gd name="connsiteX143" fmla="*/ 4925035 w 5747485"/>
              <a:gd name="connsiteY143" fmla="*/ 3325773 h 4913941"/>
              <a:gd name="connsiteX144" fmla="*/ 4941077 w 5747485"/>
              <a:gd name="connsiteY144" fmla="*/ 3261604 h 4913941"/>
              <a:gd name="connsiteX145" fmla="*/ 5005245 w 5747485"/>
              <a:gd name="connsiteY145" fmla="*/ 3165352 h 4913941"/>
              <a:gd name="connsiteX146" fmla="*/ 5053372 w 5747485"/>
              <a:gd name="connsiteY146" fmla="*/ 3020973 h 4913941"/>
              <a:gd name="connsiteX147" fmla="*/ 5101498 w 5747485"/>
              <a:gd name="connsiteY147" fmla="*/ 2908678 h 4913941"/>
              <a:gd name="connsiteX148" fmla="*/ 5149624 w 5747485"/>
              <a:gd name="connsiteY148" fmla="*/ 2844510 h 4913941"/>
              <a:gd name="connsiteX149" fmla="*/ 5261919 w 5747485"/>
              <a:gd name="connsiteY149" fmla="*/ 2571794 h 4913941"/>
              <a:gd name="connsiteX150" fmla="*/ 5294003 w 5747485"/>
              <a:gd name="connsiteY150" fmla="*/ 2475541 h 4913941"/>
              <a:gd name="connsiteX151" fmla="*/ 5326087 w 5747485"/>
              <a:gd name="connsiteY151" fmla="*/ 2363247 h 4913941"/>
              <a:gd name="connsiteX152" fmla="*/ 5358172 w 5747485"/>
              <a:gd name="connsiteY152" fmla="*/ 2299078 h 4913941"/>
              <a:gd name="connsiteX153" fmla="*/ 5390256 w 5747485"/>
              <a:gd name="connsiteY153" fmla="*/ 2186783 h 4913941"/>
              <a:gd name="connsiteX154" fmla="*/ 5422340 w 5747485"/>
              <a:gd name="connsiteY154" fmla="*/ 2122615 h 4913941"/>
              <a:gd name="connsiteX155" fmla="*/ 5534635 w 5747485"/>
              <a:gd name="connsiteY155" fmla="*/ 1833857 h 4913941"/>
              <a:gd name="connsiteX156" fmla="*/ 5566719 w 5747485"/>
              <a:gd name="connsiteY156" fmla="*/ 1769689 h 4913941"/>
              <a:gd name="connsiteX157" fmla="*/ 5614845 w 5747485"/>
              <a:gd name="connsiteY157" fmla="*/ 1641352 h 4913941"/>
              <a:gd name="connsiteX158" fmla="*/ 5646930 w 5747485"/>
              <a:gd name="connsiteY158" fmla="*/ 1529057 h 4913941"/>
              <a:gd name="connsiteX159" fmla="*/ 5662972 w 5747485"/>
              <a:gd name="connsiteY159" fmla="*/ 1400720 h 4913941"/>
              <a:gd name="connsiteX160" fmla="*/ 5679014 w 5747485"/>
              <a:gd name="connsiteY160" fmla="*/ 1352594 h 4913941"/>
              <a:gd name="connsiteX161" fmla="*/ 5695056 w 5747485"/>
              <a:gd name="connsiteY161" fmla="*/ 1272383 h 4913941"/>
              <a:gd name="connsiteX162" fmla="*/ 5727140 w 5747485"/>
              <a:gd name="connsiteY162" fmla="*/ 1063836 h 4913941"/>
              <a:gd name="connsiteX163" fmla="*/ 5743182 w 5747485"/>
              <a:gd name="connsiteY163" fmla="*/ 919457 h 4913941"/>
              <a:gd name="connsiteX164" fmla="*/ 5727140 w 5747485"/>
              <a:gd name="connsiteY164" fmla="*/ 598615 h 4913941"/>
              <a:gd name="connsiteX165" fmla="*/ 5518593 w 5747485"/>
              <a:gd name="connsiteY165" fmla="*/ 454236 h 4913941"/>
              <a:gd name="connsiteX166" fmla="*/ 5422340 w 5747485"/>
              <a:gd name="connsiteY166" fmla="*/ 406110 h 4913941"/>
              <a:gd name="connsiteX167" fmla="*/ 5374214 w 5747485"/>
              <a:gd name="connsiteY167" fmla="*/ 374025 h 4913941"/>
              <a:gd name="connsiteX168" fmla="*/ 5229835 w 5747485"/>
              <a:gd name="connsiteY168" fmla="*/ 325899 h 4913941"/>
              <a:gd name="connsiteX169" fmla="*/ 5069414 w 5747485"/>
              <a:gd name="connsiteY169" fmla="*/ 277773 h 4913941"/>
              <a:gd name="connsiteX170" fmla="*/ 4973161 w 5747485"/>
              <a:gd name="connsiteY170" fmla="*/ 261731 h 4913941"/>
              <a:gd name="connsiteX171" fmla="*/ 4908993 w 5747485"/>
              <a:gd name="connsiteY171" fmla="*/ 245689 h 4913941"/>
              <a:gd name="connsiteX172" fmla="*/ 4860866 w 5747485"/>
              <a:gd name="connsiteY172" fmla="*/ 229647 h 4913941"/>
              <a:gd name="connsiteX173" fmla="*/ 3847922 w 5747485"/>
              <a:gd name="connsiteY173" fmla="*/ 181520 h 4913941"/>
              <a:gd name="connsiteX174" fmla="*/ 3673751 w 5747485"/>
              <a:gd name="connsiteY174" fmla="*/ 133394 h 4913941"/>
              <a:gd name="connsiteX175" fmla="*/ 3529372 w 5747485"/>
              <a:gd name="connsiteY175" fmla="*/ 101310 h 4913941"/>
              <a:gd name="connsiteX176" fmla="*/ 3352908 w 5747485"/>
              <a:gd name="connsiteY176" fmla="*/ 69225 h 4913941"/>
              <a:gd name="connsiteX177" fmla="*/ 3048108 w 5747485"/>
              <a:gd name="connsiteY177" fmla="*/ 37141 h 4913941"/>
              <a:gd name="connsiteX178" fmla="*/ 2857895 w 5747485"/>
              <a:gd name="connsiteY178"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898340 w 5747485"/>
              <a:gd name="connsiteY29" fmla="*/ 2058447 h 4913941"/>
              <a:gd name="connsiteX30" fmla="*/ 3962508 w 5747485"/>
              <a:gd name="connsiteY30" fmla="*/ 2154699 h 4913941"/>
              <a:gd name="connsiteX31" fmla="*/ 3994593 w 5747485"/>
              <a:gd name="connsiteY31" fmla="*/ 2347204 h 4913941"/>
              <a:gd name="connsiteX32" fmla="*/ 3978551 w 5747485"/>
              <a:gd name="connsiteY32" fmla="*/ 2555752 h 4913941"/>
              <a:gd name="connsiteX33" fmla="*/ 3946466 w 5747485"/>
              <a:gd name="connsiteY33" fmla="*/ 2668047 h 4913941"/>
              <a:gd name="connsiteX34" fmla="*/ 3914382 w 5747485"/>
              <a:gd name="connsiteY34" fmla="*/ 2716173 h 4913941"/>
              <a:gd name="connsiteX35" fmla="*/ 3866256 w 5747485"/>
              <a:gd name="connsiteY35" fmla="*/ 2828468 h 4913941"/>
              <a:gd name="connsiteX36" fmla="*/ 3834172 w 5747485"/>
              <a:gd name="connsiteY36" fmla="*/ 2876594 h 4913941"/>
              <a:gd name="connsiteX37" fmla="*/ 3802087 w 5747485"/>
              <a:gd name="connsiteY37" fmla="*/ 2972847 h 4913941"/>
              <a:gd name="connsiteX38" fmla="*/ 3770003 w 5747485"/>
              <a:gd name="connsiteY38" fmla="*/ 3020973 h 4913941"/>
              <a:gd name="connsiteX39" fmla="*/ 3705835 w 5747485"/>
              <a:gd name="connsiteY39" fmla="*/ 3117225 h 4913941"/>
              <a:gd name="connsiteX40" fmla="*/ 3657708 w 5747485"/>
              <a:gd name="connsiteY40" fmla="*/ 3149310 h 4913941"/>
              <a:gd name="connsiteX41" fmla="*/ 3577498 w 5747485"/>
              <a:gd name="connsiteY41" fmla="*/ 3165352 h 4913941"/>
              <a:gd name="connsiteX42" fmla="*/ 3529372 w 5747485"/>
              <a:gd name="connsiteY42" fmla="*/ 3181394 h 4913941"/>
              <a:gd name="connsiteX43" fmla="*/ 2999982 w 5747485"/>
              <a:gd name="connsiteY43" fmla="*/ 3165352 h 4913941"/>
              <a:gd name="connsiteX44" fmla="*/ 2919772 w 5747485"/>
              <a:gd name="connsiteY44" fmla="*/ 3133268 h 4913941"/>
              <a:gd name="connsiteX45" fmla="*/ 2855603 w 5747485"/>
              <a:gd name="connsiteY45" fmla="*/ 3117225 h 4913941"/>
              <a:gd name="connsiteX46" fmla="*/ 2807477 w 5747485"/>
              <a:gd name="connsiteY46" fmla="*/ 3101183 h 4913941"/>
              <a:gd name="connsiteX47" fmla="*/ 2743308 w 5747485"/>
              <a:gd name="connsiteY47" fmla="*/ 3085141 h 4913941"/>
              <a:gd name="connsiteX48" fmla="*/ 2614972 w 5747485"/>
              <a:gd name="connsiteY48" fmla="*/ 3053057 h 4913941"/>
              <a:gd name="connsiteX49" fmla="*/ 2550803 w 5747485"/>
              <a:gd name="connsiteY49" fmla="*/ 3020973 h 4913941"/>
              <a:gd name="connsiteX50" fmla="*/ 2502677 w 5747485"/>
              <a:gd name="connsiteY50" fmla="*/ 3004931 h 4913941"/>
              <a:gd name="connsiteX51" fmla="*/ 2374340 w 5747485"/>
              <a:gd name="connsiteY51" fmla="*/ 2940762 h 4913941"/>
              <a:gd name="connsiteX52" fmla="*/ 2246003 w 5747485"/>
              <a:gd name="connsiteY52" fmla="*/ 2892636 h 4913941"/>
              <a:gd name="connsiteX53" fmla="*/ 2197877 w 5747485"/>
              <a:gd name="connsiteY53" fmla="*/ 2860552 h 4913941"/>
              <a:gd name="connsiteX54" fmla="*/ 2133708 w 5747485"/>
              <a:gd name="connsiteY54" fmla="*/ 2796383 h 4913941"/>
              <a:gd name="connsiteX55" fmla="*/ 2053498 w 5747485"/>
              <a:gd name="connsiteY55" fmla="*/ 2764299 h 4913941"/>
              <a:gd name="connsiteX56" fmla="*/ 1973287 w 5747485"/>
              <a:gd name="connsiteY56" fmla="*/ 2700131 h 4913941"/>
              <a:gd name="connsiteX57" fmla="*/ 1796824 w 5747485"/>
              <a:gd name="connsiteY57" fmla="*/ 2619920 h 4913941"/>
              <a:gd name="connsiteX58" fmla="*/ 1700572 w 5747485"/>
              <a:gd name="connsiteY58" fmla="*/ 2571794 h 4913941"/>
              <a:gd name="connsiteX59" fmla="*/ 1604319 w 5747485"/>
              <a:gd name="connsiteY59" fmla="*/ 2523668 h 4913941"/>
              <a:gd name="connsiteX60" fmla="*/ 1556193 w 5747485"/>
              <a:gd name="connsiteY60" fmla="*/ 2491583 h 4913941"/>
              <a:gd name="connsiteX61" fmla="*/ 1508066 w 5747485"/>
              <a:gd name="connsiteY61" fmla="*/ 2475541 h 4913941"/>
              <a:gd name="connsiteX62" fmla="*/ 1411814 w 5747485"/>
              <a:gd name="connsiteY62" fmla="*/ 2411373 h 4913941"/>
              <a:gd name="connsiteX63" fmla="*/ 1363687 w 5747485"/>
              <a:gd name="connsiteY63" fmla="*/ 2379289 h 4913941"/>
              <a:gd name="connsiteX64" fmla="*/ 1203266 w 5747485"/>
              <a:gd name="connsiteY64" fmla="*/ 2331162 h 4913941"/>
              <a:gd name="connsiteX65" fmla="*/ 1074930 w 5747485"/>
              <a:gd name="connsiteY65" fmla="*/ 2266994 h 4913941"/>
              <a:gd name="connsiteX66" fmla="*/ 1026803 w 5747485"/>
              <a:gd name="connsiteY66" fmla="*/ 2234910 h 4913941"/>
              <a:gd name="connsiteX67" fmla="*/ 962635 w 5747485"/>
              <a:gd name="connsiteY67" fmla="*/ 2218868 h 4913941"/>
              <a:gd name="connsiteX68" fmla="*/ 914508 w 5747485"/>
              <a:gd name="connsiteY68" fmla="*/ 2202825 h 4913941"/>
              <a:gd name="connsiteX69" fmla="*/ 850340 w 5747485"/>
              <a:gd name="connsiteY69" fmla="*/ 2186783 h 4913941"/>
              <a:gd name="connsiteX70" fmla="*/ 738045 w 5747485"/>
              <a:gd name="connsiteY70" fmla="*/ 2154699 h 4913941"/>
              <a:gd name="connsiteX71" fmla="*/ 641793 w 5747485"/>
              <a:gd name="connsiteY71" fmla="*/ 2138657 h 4913941"/>
              <a:gd name="connsiteX72" fmla="*/ 320951 w 5747485"/>
              <a:gd name="connsiteY72" fmla="*/ 2154699 h 4913941"/>
              <a:gd name="connsiteX73" fmla="*/ 224698 w 5747485"/>
              <a:gd name="connsiteY73" fmla="*/ 2202825 h 4913941"/>
              <a:gd name="connsiteX74" fmla="*/ 176572 w 5747485"/>
              <a:gd name="connsiteY74" fmla="*/ 2218868 h 4913941"/>
              <a:gd name="connsiteX75" fmla="*/ 96361 w 5747485"/>
              <a:gd name="connsiteY75" fmla="*/ 2331162 h 4913941"/>
              <a:gd name="connsiteX76" fmla="*/ 64277 w 5747485"/>
              <a:gd name="connsiteY76" fmla="*/ 2427415 h 4913941"/>
              <a:gd name="connsiteX77" fmla="*/ 48235 w 5747485"/>
              <a:gd name="connsiteY77" fmla="*/ 2475541 h 4913941"/>
              <a:gd name="connsiteX78" fmla="*/ 32193 w 5747485"/>
              <a:gd name="connsiteY78" fmla="*/ 2523668 h 4913941"/>
              <a:gd name="connsiteX79" fmla="*/ 16151 w 5747485"/>
              <a:gd name="connsiteY79" fmla="*/ 2652004 h 4913941"/>
              <a:gd name="connsiteX80" fmla="*/ 108 w 5747485"/>
              <a:gd name="connsiteY80" fmla="*/ 2764299 h 4913941"/>
              <a:gd name="connsiteX81" fmla="*/ 32193 w 5747485"/>
              <a:gd name="connsiteY81" fmla="*/ 3085141 h 4913941"/>
              <a:gd name="connsiteX82" fmla="*/ 64277 w 5747485"/>
              <a:gd name="connsiteY82" fmla="*/ 3133268 h 4913941"/>
              <a:gd name="connsiteX83" fmla="*/ 112403 w 5747485"/>
              <a:gd name="connsiteY83" fmla="*/ 3261604 h 4913941"/>
              <a:gd name="connsiteX84" fmla="*/ 144487 w 5747485"/>
              <a:gd name="connsiteY84" fmla="*/ 3293689 h 4913941"/>
              <a:gd name="connsiteX85" fmla="*/ 208656 w 5747485"/>
              <a:gd name="connsiteY85" fmla="*/ 3389941 h 4913941"/>
              <a:gd name="connsiteX86" fmla="*/ 256782 w 5747485"/>
              <a:gd name="connsiteY86" fmla="*/ 3454110 h 4913941"/>
              <a:gd name="connsiteX87" fmla="*/ 369077 w 5747485"/>
              <a:gd name="connsiteY87" fmla="*/ 3582447 h 4913941"/>
              <a:gd name="connsiteX88" fmla="*/ 417203 w 5747485"/>
              <a:gd name="connsiteY88" fmla="*/ 3598489 h 4913941"/>
              <a:gd name="connsiteX89" fmla="*/ 481372 w 5747485"/>
              <a:gd name="connsiteY89" fmla="*/ 3662657 h 4913941"/>
              <a:gd name="connsiteX90" fmla="*/ 577624 w 5747485"/>
              <a:gd name="connsiteY90" fmla="*/ 3694741 h 4913941"/>
              <a:gd name="connsiteX91" fmla="*/ 705961 w 5747485"/>
              <a:gd name="connsiteY91" fmla="*/ 3774952 h 4913941"/>
              <a:gd name="connsiteX92" fmla="*/ 705961 w 5747485"/>
              <a:gd name="connsiteY92" fmla="*/ 3774952 h 4913941"/>
              <a:gd name="connsiteX93" fmla="*/ 882424 w 5747485"/>
              <a:gd name="connsiteY93" fmla="*/ 3903289 h 4913941"/>
              <a:gd name="connsiteX94" fmla="*/ 946593 w 5747485"/>
              <a:gd name="connsiteY94" fmla="*/ 3935373 h 4913941"/>
              <a:gd name="connsiteX95" fmla="*/ 1058887 w 5747485"/>
              <a:gd name="connsiteY95" fmla="*/ 4015583 h 4913941"/>
              <a:gd name="connsiteX96" fmla="*/ 1171182 w 5747485"/>
              <a:gd name="connsiteY96" fmla="*/ 4063710 h 4913941"/>
              <a:gd name="connsiteX97" fmla="*/ 1267435 w 5747485"/>
              <a:gd name="connsiteY97" fmla="*/ 4111836 h 4913941"/>
              <a:gd name="connsiteX98" fmla="*/ 1315561 w 5747485"/>
              <a:gd name="connsiteY98" fmla="*/ 4143920 h 4913941"/>
              <a:gd name="connsiteX99" fmla="*/ 1363687 w 5747485"/>
              <a:gd name="connsiteY99" fmla="*/ 4159962 h 4913941"/>
              <a:gd name="connsiteX100" fmla="*/ 1459940 w 5747485"/>
              <a:gd name="connsiteY100" fmla="*/ 4224131 h 4913941"/>
              <a:gd name="connsiteX101" fmla="*/ 1556193 w 5747485"/>
              <a:gd name="connsiteY101" fmla="*/ 4256215 h 4913941"/>
              <a:gd name="connsiteX102" fmla="*/ 1604319 w 5747485"/>
              <a:gd name="connsiteY102" fmla="*/ 4272257 h 4913941"/>
              <a:gd name="connsiteX103" fmla="*/ 1668487 w 5747485"/>
              <a:gd name="connsiteY103" fmla="*/ 4304341 h 4913941"/>
              <a:gd name="connsiteX104" fmla="*/ 1780782 w 5747485"/>
              <a:gd name="connsiteY104" fmla="*/ 4336425 h 4913941"/>
              <a:gd name="connsiteX105" fmla="*/ 1844951 w 5747485"/>
              <a:gd name="connsiteY105" fmla="*/ 4368510 h 4913941"/>
              <a:gd name="connsiteX106" fmla="*/ 1909119 w 5747485"/>
              <a:gd name="connsiteY106" fmla="*/ 4384552 h 4913941"/>
              <a:gd name="connsiteX107" fmla="*/ 1957245 w 5747485"/>
              <a:gd name="connsiteY107" fmla="*/ 4400594 h 4913941"/>
              <a:gd name="connsiteX108" fmla="*/ 1989330 w 5747485"/>
              <a:gd name="connsiteY108" fmla="*/ 4432678 h 4913941"/>
              <a:gd name="connsiteX109" fmla="*/ 2117666 w 5747485"/>
              <a:gd name="connsiteY109" fmla="*/ 4480804 h 4913941"/>
              <a:gd name="connsiteX110" fmla="*/ 2165793 w 5747485"/>
              <a:gd name="connsiteY110" fmla="*/ 4512889 h 4913941"/>
              <a:gd name="connsiteX111" fmla="*/ 2262045 w 5747485"/>
              <a:gd name="connsiteY111" fmla="*/ 4544973 h 4913941"/>
              <a:gd name="connsiteX112" fmla="*/ 2374340 w 5747485"/>
              <a:gd name="connsiteY112" fmla="*/ 4577057 h 4913941"/>
              <a:gd name="connsiteX113" fmla="*/ 2502677 w 5747485"/>
              <a:gd name="connsiteY113" fmla="*/ 4593099 h 4913941"/>
              <a:gd name="connsiteX114" fmla="*/ 2614972 w 5747485"/>
              <a:gd name="connsiteY114" fmla="*/ 4625183 h 4913941"/>
              <a:gd name="connsiteX115" fmla="*/ 2663098 w 5747485"/>
              <a:gd name="connsiteY115" fmla="*/ 4641225 h 4913941"/>
              <a:gd name="connsiteX116" fmla="*/ 2759351 w 5747485"/>
              <a:gd name="connsiteY116" fmla="*/ 4689352 h 4913941"/>
              <a:gd name="connsiteX117" fmla="*/ 2903730 w 5747485"/>
              <a:gd name="connsiteY117" fmla="*/ 4737478 h 4913941"/>
              <a:gd name="connsiteX118" fmla="*/ 3048108 w 5747485"/>
              <a:gd name="connsiteY118" fmla="*/ 4769562 h 4913941"/>
              <a:gd name="connsiteX119" fmla="*/ 3096235 w 5747485"/>
              <a:gd name="connsiteY119" fmla="*/ 4785604 h 4913941"/>
              <a:gd name="connsiteX120" fmla="*/ 3144361 w 5747485"/>
              <a:gd name="connsiteY120" fmla="*/ 4817689 h 4913941"/>
              <a:gd name="connsiteX121" fmla="*/ 3288740 w 5747485"/>
              <a:gd name="connsiteY121" fmla="*/ 4849773 h 4913941"/>
              <a:gd name="connsiteX122" fmla="*/ 3401035 w 5747485"/>
              <a:gd name="connsiteY122" fmla="*/ 4881857 h 4913941"/>
              <a:gd name="connsiteX123" fmla="*/ 3657708 w 5747485"/>
              <a:gd name="connsiteY123" fmla="*/ 4913941 h 4913941"/>
              <a:gd name="connsiteX124" fmla="*/ 3946466 w 5747485"/>
              <a:gd name="connsiteY124" fmla="*/ 4897899 h 4913941"/>
              <a:gd name="connsiteX125" fmla="*/ 4010635 w 5747485"/>
              <a:gd name="connsiteY125" fmla="*/ 4881857 h 4913941"/>
              <a:gd name="connsiteX126" fmla="*/ 4122930 w 5747485"/>
              <a:gd name="connsiteY126" fmla="*/ 4785604 h 4913941"/>
              <a:gd name="connsiteX127" fmla="*/ 4187098 w 5747485"/>
              <a:gd name="connsiteY127" fmla="*/ 4689352 h 4913941"/>
              <a:gd name="connsiteX128" fmla="*/ 4219182 w 5747485"/>
              <a:gd name="connsiteY128" fmla="*/ 4593099 h 4913941"/>
              <a:gd name="connsiteX129" fmla="*/ 4267308 w 5747485"/>
              <a:gd name="connsiteY129" fmla="*/ 4496847 h 4913941"/>
              <a:gd name="connsiteX130" fmla="*/ 4363561 w 5747485"/>
              <a:gd name="connsiteY130" fmla="*/ 4336425 h 4913941"/>
              <a:gd name="connsiteX131" fmla="*/ 4379603 w 5747485"/>
              <a:gd name="connsiteY131" fmla="*/ 4288299 h 4913941"/>
              <a:gd name="connsiteX132" fmla="*/ 4507940 w 5747485"/>
              <a:gd name="connsiteY132" fmla="*/ 4127878 h 4913941"/>
              <a:gd name="connsiteX133" fmla="*/ 4523982 w 5747485"/>
              <a:gd name="connsiteY133" fmla="*/ 4063710 h 4913941"/>
              <a:gd name="connsiteX134" fmla="*/ 4556066 w 5747485"/>
              <a:gd name="connsiteY134" fmla="*/ 4015583 h 4913941"/>
              <a:gd name="connsiteX135" fmla="*/ 4572108 w 5747485"/>
              <a:gd name="connsiteY135" fmla="*/ 3967457 h 4913941"/>
              <a:gd name="connsiteX136" fmla="*/ 4636277 w 5747485"/>
              <a:gd name="connsiteY136" fmla="*/ 3887247 h 4913941"/>
              <a:gd name="connsiteX137" fmla="*/ 4668361 w 5747485"/>
              <a:gd name="connsiteY137" fmla="*/ 3790994 h 4913941"/>
              <a:gd name="connsiteX138" fmla="*/ 4732530 w 5747485"/>
              <a:gd name="connsiteY138" fmla="*/ 3678699 h 4913941"/>
              <a:gd name="connsiteX139" fmla="*/ 4796698 w 5747485"/>
              <a:gd name="connsiteY139" fmla="*/ 3582447 h 4913941"/>
              <a:gd name="connsiteX140" fmla="*/ 4844824 w 5747485"/>
              <a:gd name="connsiteY140" fmla="*/ 3470152 h 4913941"/>
              <a:gd name="connsiteX141" fmla="*/ 4860866 w 5747485"/>
              <a:gd name="connsiteY141" fmla="*/ 3422025 h 4913941"/>
              <a:gd name="connsiteX142" fmla="*/ 4925035 w 5747485"/>
              <a:gd name="connsiteY142" fmla="*/ 3325773 h 4913941"/>
              <a:gd name="connsiteX143" fmla="*/ 4941077 w 5747485"/>
              <a:gd name="connsiteY143" fmla="*/ 3261604 h 4913941"/>
              <a:gd name="connsiteX144" fmla="*/ 5005245 w 5747485"/>
              <a:gd name="connsiteY144" fmla="*/ 3165352 h 4913941"/>
              <a:gd name="connsiteX145" fmla="*/ 5053372 w 5747485"/>
              <a:gd name="connsiteY145" fmla="*/ 3020973 h 4913941"/>
              <a:gd name="connsiteX146" fmla="*/ 5101498 w 5747485"/>
              <a:gd name="connsiteY146" fmla="*/ 2908678 h 4913941"/>
              <a:gd name="connsiteX147" fmla="*/ 5149624 w 5747485"/>
              <a:gd name="connsiteY147" fmla="*/ 2844510 h 4913941"/>
              <a:gd name="connsiteX148" fmla="*/ 5261919 w 5747485"/>
              <a:gd name="connsiteY148" fmla="*/ 2571794 h 4913941"/>
              <a:gd name="connsiteX149" fmla="*/ 5294003 w 5747485"/>
              <a:gd name="connsiteY149" fmla="*/ 2475541 h 4913941"/>
              <a:gd name="connsiteX150" fmla="*/ 5326087 w 5747485"/>
              <a:gd name="connsiteY150" fmla="*/ 2363247 h 4913941"/>
              <a:gd name="connsiteX151" fmla="*/ 5358172 w 5747485"/>
              <a:gd name="connsiteY151" fmla="*/ 2299078 h 4913941"/>
              <a:gd name="connsiteX152" fmla="*/ 5390256 w 5747485"/>
              <a:gd name="connsiteY152" fmla="*/ 2186783 h 4913941"/>
              <a:gd name="connsiteX153" fmla="*/ 5422340 w 5747485"/>
              <a:gd name="connsiteY153" fmla="*/ 2122615 h 4913941"/>
              <a:gd name="connsiteX154" fmla="*/ 5534635 w 5747485"/>
              <a:gd name="connsiteY154" fmla="*/ 1833857 h 4913941"/>
              <a:gd name="connsiteX155" fmla="*/ 5566719 w 5747485"/>
              <a:gd name="connsiteY155" fmla="*/ 1769689 h 4913941"/>
              <a:gd name="connsiteX156" fmla="*/ 5614845 w 5747485"/>
              <a:gd name="connsiteY156" fmla="*/ 1641352 h 4913941"/>
              <a:gd name="connsiteX157" fmla="*/ 5646930 w 5747485"/>
              <a:gd name="connsiteY157" fmla="*/ 1529057 h 4913941"/>
              <a:gd name="connsiteX158" fmla="*/ 5662972 w 5747485"/>
              <a:gd name="connsiteY158" fmla="*/ 1400720 h 4913941"/>
              <a:gd name="connsiteX159" fmla="*/ 5679014 w 5747485"/>
              <a:gd name="connsiteY159" fmla="*/ 1352594 h 4913941"/>
              <a:gd name="connsiteX160" fmla="*/ 5695056 w 5747485"/>
              <a:gd name="connsiteY160" fmla="*/ 1272383 h 4913941"/>
              <a:gd name="connsiteX161" fmla="*/ 5727140 w 5747485"/>
              <a:gd name="connsiteY161" fmla="*/ 1063836 h 4913941"/>
              <a:gd name="connsiteX162" fmla="*/ 5743182 w 5747485"/>
              <a:gd name="connsiteY162" fmla="*/ 919457 h 4913941"/>
              <a:gd name="connsiteX163" fmla="*/ 5727140 w 5747485"/>
              <a:gd name="connsiteY163" fmla="*/ 598615 h 4913941"/>
              <a:gd name="connsiteX164" fmla="*/ 5518593 w 5747485"/>
              <a:gd name="connsiteY164" fmla="*/ 454236 h 4913941"/>
              <a:gd name="connsiteX165" fmla="*/ 5422340 w 5747485"/>
              <a:gd name="connsiteY165" fmla="*/ 406110 h 4913941"/>
              <a:gd name="connsiteX166" fmla="*/ 5374214 w 5747485"/>
              <a:gd name="connsiteY166" fmla="*/ 374025 h 4913941"/>
              <a:gd name="connsiteX167" fmla="*/ 5229835 w 5747485"/>
              <a:gd name="connsiteY167" fmla="*/ 325899 h 4913941"/>
              <a:gd name="connsiteX168" fmla="*/ 5069414 w 5747485"/>
              <a:gd name="connsiteY168" fmla="*/ 277773 h 4913941"/>
              <a:gd name="connsiteX169" fmla="*/ 4973161 w 5747485"/>
              <a:gd name="connsiteY169" fmla="*/ 261731 h 4913941"/>
              <a:gd name="connsiteX170" fmla="*/ 4908993 w 5747485"/>
              <a:gd name="connsiteY170" fmla="*/ 245689 h 4913941"/>
              <a:gd name="connsiteX171" fmla="*/ 4860866 w 5747485"/>
              <a:gd name="connsiteY171" fmla="*/ 229647 h 4913941"/>
              <a:gd name="connsiteX172" fmla="*/ 3847922 w 5747485"/>
              <a:gd name="connsiteY172" fmla="*/ 181520 h 4913941"/>
              <a:gd name="connsiteX173" fmla="*/ 3673751 w 5747485"/>
              <a:gd name="connsiteY173" fmla="*/ 133394 h 4913941"/>
              <a:gd name="connsiteX174" fmla="*/ 3529372 w 5747485"/>
              <a:gd name="connsiteY174" fmla="*/ 101310 h 4913941"/>
              <a:gd name="connsiteX175" fmla="*/ 3352908 w 5747485"/>
              <a:gd name="connsiteY175" fmla="*/ 69225 h 4913941"/>
              <a:gd name="connsiteX176" fmla="*/ 3048108 w 5747485"/>
              <a:gd name="connsiteY176" fmla="*/ 37141 h 4913941"/>
              <a:gd name="connsiteX177" fmla="*/ 2857895 w 5747485"/>
              <a:gd name="connsiteY177"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962508 w 5747485"/>
              <a:gd name="connsiteY29" fmla="*/ 2154699 h 4913941"/>
              <a:gd name="connsiteX30" fmla="*/ 3994593 w 5747485"/>
              <a:gd name="connsiteY30" fmla="*/ 2347204 h 4913941"/>
              <a:gd name="connsiteX31" fmla="*/ 3978551 w 5747485"/>
              <a:gd name="connsiteY31" fmla="*/ 2555752 h 4913941"/>
              <a:gd name="connsiteX32" fmla="*/ 3946466 w 5747485"/>
              <a:gd name="connsiteY32" fmla="*/ 2668047 h 4913941"/>
              <a:gd name="connsiteX33" fmla="*/ 3914382 w 5747485"/>
              <a:gd name="connsiteY33" fmla="*/ 2716173 h 4913941"/>
              <a:gd name="connsiteX34" fmla="*/ 3866256 w 5747485"/>
              <a:gd name="connsiteY34" fmla="*/ 2828468 h 4913941"/>
              <a:gd name="connsiteX35" fmla="*/ 3834172 w 5747485"/>
              <a:gd name="connsiteY35" fmla="*/ 2876594 h 4913941"/>
              <a:gd name="connsiteX36" fmla="*/ 3802087 w 5747485"/>
              <a:gd name="connsiteY36" fmla="*/ 2972847 h 4913941"/>
              <a:gd name="connsiteX37" fmla="*/ 3770003 w 5747485"/>
              <a:gd name="connsiteY37" fmla="*/ 3020973 h 4913941"/>
              <a:gd name="connsiteX38" fmla="*/ 3705835 w 5747485"/>
              <a:gd name="connsiteY38" fmla="*/ 3117225 h 4913941"/>
              <a:gd name="connsiteX39" fmla="*/ 3657708 w 5747485"/>
              <a:gd name="connsiteY39" fmla="*/ 3149310 h 4913941"/>
              <a:gd name="connsiteX40" fmla="*/ 3577498 w 5747485"/>
              <a:gd name="connsiteY40" fmla="*/ 3165352 h 4913941"/>
              <a:gd name="connsiteX41" fmla="*/ 3529372 w 5747485"/>
              <a:gd name="connsiteY41" fmla="*/ 3181394 h 4913941"/>
              <a:gd name="connsiteX42" fmla="*/ 2999982 w 5747485"/>
              <a:gd name="connsiteY42" fmla="*/ 3165352 h 4913941"/>
              <a:gd name="connsiteX43" fmla="*/ 2919772 w 5747485"/>
              <a:gd name="connsiteY43" fmla="*/ 3133268 h 4913941"/>
              <a:gd name="connsiteX44" fmla="*/ 2855603 w 5747485"/>
              <a:gd name="connsiteY44" fmla="*/ 3117225 h 4913941"/>
              <a:gd name="connsiteX45" fmla="*/ 2807477 w 5747485"/>
              <a:gd name="connsiteY45" fmla="*/ 3101183 h 4913941"/>
              <a:gd name="connsiteX46" fmla="*/ 2743308 w 5747485"/>
              <a:gd name="connsiteY46" fmla="*/ 3085141 h 4913941"/>
              <a:gd name="connsiteX47" fmla="*/ 2614972 w 5747485"/>
              <a:gd name="connsiteY47" fmla="*/ 3053057 h 4913941"/>
              <a:gd name="connsiteX48" fmla="*/ 2550803 w 5747485"/>
              <a:gd name="connsiteY48" fmla="*/ 3020973 h 4913941"/>
              <a:gd name="connsiteX49" fmla="*/ 2502677 w 5747485"/>
              <a:gd name="connsiteY49" fmla="*/ 3004931 h 4913941"/>
              <a:gd name="connsiteX50" fmla="*/ 2374340 w 5747485"/>
              <a:gd name="connsiteY50" fmla="*/ 2940762 h 4913941"/>
              <a:gd name="connsiteX51" fmla="*/ 2246003 w 5747485"/>
              <a:gd name="connsiteY51" fmla="*/ 2892636 h 4913941"/>
              <a:gd name="connsiteX52" fmla="*/ 2197877 w 5747485"/>
              <a:gd name="connsiteY52" fmla="*/ 2860552 h 4913941"/>
              <a:gd name="connsiteX53" fmla="*/ 2133708 w 5747485"/>
              <a:gd name="connsiteY53" fmla="*/ 2796383 h 4913941"/>
              <a:gd name="connsiteX54" fmla="*/ 2053498 w 5747485"/>
              <a:gd name="connsiteY54" fmla="*/ 2764299 h 4913941"/>
              <a:gd name="connsiteX55" fmla="*/ 1973287 w 5747485"/>
              <a:gd name="connsiteY55" fmla="*/ 2700131 h 4913941"/>
              <a:gd name="connsiteX56" fmla="*/ 1796824 w 5747485"/>
              <a:gd name="connsiteY56" fmla="*/ 2619920 h 4913941"/>
              <a:gd name="connsiteX57" fmla="*/ 1700572 w 5747485"/>
              <a:gd name="connsiteY57" fmla="*/ 2571794 h 4913941"/>
              <a:gd name="connsiteX58" fmla="*/ 1604319 w 5747485"/>
              <a:gd name="connsiteY58" fmla="*/ 2523668 h 4913941"/>
              <a:gd name="connsiteX59" fmla="*/ 1556193 w 5747485"/>
              <a:gd name="connsiteY59" fmla="*/ 2491583 h 4913941"/>
              <a:gd name="connsiteX60" fmla="*/ 1508066 w 5747485"/>
              <a:gd name="connsiteY60" fmla="*/ 2475541 h 4913941"/>
              <a:gd name="connsiteX61" fmla="*/ 1411814 w 5747485"/>
              <a:gd name="connsiteY61" fmla="*/ 2411373 h 4913941"/>
              <a:gd name="connsiteX62" fmla="*/ 1363687 w 5747485"/>
              <a:gd name="connsiteY62" fmla="*/ 2379289 h 4913941"/>
              <a:gd name="connsiteX63" fmla="*/ 1203266 w 5747485"/>
              <a:gd name="connsiteY63" fmla="*/ 2331162 h 4913941"/>
              <a:gd name="connsiteX64" fmla="*/ 1074930 w 5747485"/>
              <a:gd name="connsiteY64" fmla="*/ 2266994 h 4913941"/>
              <a:gd name="connsiteX65" fmla="*/ 1026803 w 5747485"/>
              <a:gd name="connsiteY65" fmla="*/ 2234910 h 4913941"/>
              <a:gd name="connsiteX66" fmla="*/ 962635 w 5747485"/>
              <a:gd name="connsiteY66" fmla="*/ 2218868 h 4913941"/>
              <a:gd name="connsiteX67" fmla="*/ 914508 w 5747485"/>
              <a:gd name="connsiteY67" fmla="*/ 2202825 h 4913941"/>
              <a:gd name="connsiteX68" fmla="*/ 850340 w 5747485"/>
              <a:gd name="connsiteY68" fmla="*/ 2186783 h 4913941"/>
              <a:gd name="connsiteX69" fmla="*/ 738045 w 5747485"/>
              <a:gd name="connsiteY69" fmla="*/ 2154699 h 4913941"/>
              <a:gd name="connsiteX70" fmla="*/ 641793 w 5747485"/>
              <a:gd name="connsiteY70" fmla="*/ 2138657 h 4913941"/>
              <a:gd name="connsiteX71" fmla="*/ 320951 w 5747485"/>
              <a:gd name="connsiteY71" fmla="*/ 2154699 h 4913941"/>
              <a:gd name="connsiteX72" fmla="*/ 224698 w 5747485"/>
              <a:gd name="connsiteY72" fmla="*/ 2202825 h 4913941"/>
              <a:gd name="connsiteX73" fmla="*/ 176572 w 5747485"/>
              <a:gd name="connsiteY73" fmla="*/ 2218868 h 4913941"/>
              <a:gd name="connsiteX74" fmla="*/ 96361 w 5747485"/>
              <a:gd name="connsiteY74" fmla="*/ 2331162 h 4913941"/>
              <a:gd name="connsiteX75" fmla="*/ 64277 w 5747485"/>
              <a:gd name="connsiteY75" fmla="*/ 2427415 h 4913941"/>
              <a:gd name="connsiteX76" fmla="*/ 48235 w 5747485"/>
              <a:gd name="connsiteY76" fmla="*/ 2475541 h 4913941"/>
              <a:gd name="connsiteX77" fmla="*/ 32193 w 5747485"/>
              <a:gd name="connsiteY77" fmla="*/ 2523668 h 4913941"/>
              <a:gd name="connsiteX78" fmla="*/ 16151 w 5747485"/>
              <a:gd name="connsiteY78" fmla="*/ 2652004 h 4913941"/>
              <a:gd name="connsiteX79" fmla="*/ 108 w 5747485"/>
              <a:gd name="connsiteY79" fmla="*/ 2764299 h 4913941"/>
              <a:gd name="connsiteX80" fmla="*/ 32193 w 5747485"/>
              <a:gd name="connsiteY80" fmla="*/ 3085141 h 4913941"/>
              <a:gd name="connsiteX81" fmla="*/ 64277 w 5747485"/>
              <a:gd name="connsiteY81" fmla="*/ 3133268 h 4913941"/>
              <a:gd name="connsiteX82" fmla="*/ 112403 w 5747485"/>
              <a:gd name="connsiteY82" fmla="*/ 3261604 h 4913941"/>
              <a:gd name="connsiteX83" fmla="*/ 144487 w 5747485"/>
              <a:gd name="connsiteY83" fmla="*/ 3293689 h 4913941"/>
              <a:gd name="connsiteX84" fmla="*/ 208656 w 5747485"/>
              <a:gd name="connsiteY84" fmla="*/ 3389941 h 4913941"/>
              <a:gd name="connsiteX85" fmla="*/ 256782 w 5747485"/>
              <a:gd name="connsiteY85" fmla="*/ 3454110 h 4913941"/>
              <a:gd name="connsiteX86" fmla="*/ 369077 w 5747485"/>
              <a:gd name="connsiteY86" fmla="*/ 3582447 h 4913941"/>
              <a:gd name="connsiteX87" fmla="*/ 417203 w 5747485"/>
              <a:gd name="connsiteY87" fmla="*/ 3598489 h 4913941"/>
              <a:gd name="connsiteX88" fmla="*/ 481372 w 5747485"/>
              <a:gd name="connsiteY88" fmla="*/ 3662657 h 4913941"/>
              <a:gd name="connsiteX89" fmla="*/ 577624 w 5747485"/>
              <a:gd name="connsiteY89" fmla="*/ 3694741 h 4913941"/>
              <a:gd name="connsiteX90" fmla="*/ 705961 w 5747485"/>
              <a:gd name="connsiteY90" fmla="*/ 3774952 h 4913941"/>
              <a:gd name="connsiteX91" fmla="*/ 705961 w 5747485"/>
              <a:gd name="connsiteY91" fmla="*/ 3774952 h 4913941"/>
              <a:gd name="connsiteX92" fmla="*/ 882424 w 5747485"/>
              <a:gd name="connsiteY92" fmla="*/ 3903289 h 4913941"/>
              <a:gd name="connsiteX93" fmla="*/ 946593 w 5747485"/>
              <a:gd name="connsiteY93" fmla="*/ 3935373 h 4913941"/>
              <a:gd name="connsiteX94" fmla="*/ 1058887 w 5747485"/>
              <a:gd name="connsiteY94" fmla="*/ 4015583 h 4913941"/>
              <a:gd name="connsiteX95" fmla="*/ 1171182 w 5747485"/>
              <a:gd name="connsiteY95" fmla="*/ 4063710 h 4913941"/>
              <a:gd name="connsiteX96" fmla="*/ 1267435 w 5747485"/>
              <a:gd name="connsiteY96" fmla="*/ 4111836 h 4913941"/>
              <a:gd name="connsiteX97" fmla="*/ 1315561 w 5747485"/>
              <a:gd name="connsiteY97" fmla="*/ 4143920 h 4913941"/>
              <a:gd name="connsiteX98" fmla="*/ 1363687 w 5747485"/>
              <a:gd name="connsiteY98" fmla="*/ 4159962 h 4913941"/>
              <a:gd name="connsiteX99" fmla="*/ 1459940 w 5747485"/>
              <a:gd name="connsiteY99" fmla="*/ 4224131 h 4913941"/>
              <a:gd name="connsiteX100" fmla="*/ 1556193 w 5747485"/>
              <a:gd name="connsiteY100" fmla="*/ 4256215 h 4913941"/>
              <a:gd name="connsiteX101" fmla="*/ 1604319 w 5747485"/>
              <a:gd name="connsiteY101" fmla="*/ 4272257 h 4913941"/>
              <a:gd name="connsiteX102" fmla="*/ 1668487 w 5747485"/>
              <a:gd name="connsiteY102" fmla="*/ 4304341 h 4913941"/>
              <a:gd name="connsiteX103" fmla="*/ 1780782 w 5747485"/>
              <a:gd name="connsiteY103" fmla="*/ 4336425 h 4913941"/>
              <a:gd name="connsiteX104" fmla="*/ 1844951 w 5747485"/>
              <a:gd name="connsiteY104" fmla="*/ 4368510 h 4913941"/>
              <a:gd name="connsiteX105" fmla="*/ 1909119 w 5747485"/>
              <a:gd name="connsiteY105" fmla="*/ 4384552 h 4913941"/>
              <a:gd name="connsiteX106" fmla="*/ 1957245 w 5747485"/>
              <a:gd name="connsiteY106" fmla="*/ 4400594 h 4913941"/>
              <a:gd name="connsiteX107" fmla="*/ 1989330 w 5747485"/>
              <a:gd name="connsiteY107" fmla="*/ 4432678 h 4913941"/>
              <a:gd name="connsiteX108" fmla="*/ 2117666 w 5747485"/>
              <a:gd name="connsiteY108" fmla="*/ 4480804 h 4913941"/>
              <a:gd name="connsiteX109" fmla="*/ 2165793 w 5747485"/>
              <a:gd name="connsiteY109" fmla="*/ 4512889 h 4913941"/>
              <a:gd name="connsiteX110" fmla="*/ 2262045 w 5747485"/>
              <a:gd name="connsiteY110" fmla="*/ 4544973 h 4913941"/>
              <a:gd name="connsiteX111" fmla="*/ 2374340 w 5747485"/>
              <a:gd name="connsiteY111" fmla="*/ 4577057 h 4913941"/>
              <a:gd name="connsiteX112" fmla="*/ 2502677 w 5747485"/>
              <a:gd name="connsiteY112" fmla="*/ 4593099 h 4913941"/>
              <a:gd name="connsiteX113" fmla="*/ 2614972 w 5747485"/>
              <a:gd name="connsiteY113" fmla="*/ 4625183 h 4913941"/>
              <a:gd name="connsiteX114" fmla="*/ 2663098 w 5747485"/>
              <a:gd name="connsiteY114" fmla="*/ 4641225 h 4913941"/>
              <a:gd name="connsiteX115" fmla="*/ 2759351 w 5747485"/>
              <a:gd name="connsiteY115" fmla="*/ 4689352 h 4913941"/>
              <a:gd name="connsiteX116" fmla="*/ 2903730 w 5747485"/>
              <a:gd name="connsiteY116" fmla="*/ 4737478 h 4913941"/>
              <a:gd name="connsiteX117" fmla="*/ 3048108 w 5747485"/>
              <a:gd name="connsiteY117" fmla="*/ 4769562 h 4913941"/>
              <a:gd name="connsiteX118" fmla="*/ 3096235 w 5747485"/>
              <a:gd name="connsiteY118" fmla="*/ 4785604 h 4913941"/>
              <a:gd name="connsiteX119" fmla="*/ 3144361 w 5747485"/>
              <a:gd name="connsiteY119" fmla="*/ 4817689 h 4913941"/>
              <a:gd name="connsiteX120" fmla="*/ 3288740 w 5747485"/>
              <a:gd name="connsiteY120" fmla="*/ 4849773 h 4913941"/>
              <a:gd name="connsiteX121" fmla="*/ 3401035 w 5747485"/>
              <a:gd name="connsiteY121" fmla="*/ 4881857 h 4913941"/>
              <a:gd name="connsiteX122" fmla="*/ 3657708 w 5747485"/>
              <a:gd name="connsiteY122" fmla="*/ 4913941 h 4913941"/>
              <a:gd name="connsiteX123" fmla="*/ 3946466 w 5747485"/>
              <a:gd name="connsiteY123" fmla="*/ 4897899 h 4913941"/>
              <a:gd name="connsiteX124" fmla="*/ 4010635 w 5747485"/>
              <a:gd name="connsiteY124" fmla="*/ 4881857 h 4913941"/>
              <a:gd name="connsiteX125" fmla="*/ 4122930 w 5747485"/>
              <a:gd name="connsiteY125" fmla="*/ 4785604 h 4913941"/>
              <a:gd name="connsiteX126" fmla="*/ 4187098 w 5747485"/>
              <a:gd name="connsiteY126" fmla="*/ 4689352 h 4913941"/>
              <a:gd name="connsiteX127" fmla="*/ 4219182 w 5747485"/>
              <a:gd name="connsiteY127" fmla="*/ 4593099 h 4913941"/>
              <a:gd name="connsiteX128" fmla="*/ 4267308 w 5747485"/>
              <a:gd name="connsiteY128" fmla="*/ 4496847 h 4913941"/>
              <a:gd name="connsiteX129" fmla="*/ 4363561 w 5747485"/>
              <a:gd name="connsiteY129" fmla="*/ 4336425 h 4913941"/>
              <a:gd name="connsiteX130" fmla="*/ 4379603 w 5747485"/>
              <a:gd name="connsiteY130" fmla="*/ 4288299 h 4913941"/>
              <a:gd name="connsiteX131" fmla="*/ 4507940 w 5747485"/>
              <a:gd name="connsiteY131" fmla="*/ 4127878 h 4913941"/>
              <a:gd name="connsiteX132" fmla="*/ 4523982 w 5747485"/>
              <a:gd name="connsiteY132" fmla="*/ 4063710 h 4913941"/>
              <a:gd name="connsiteX133" fmla="*/ 4556066 w 5747485"/>
              <a:gd name="connsiteY133" fmla="*/ 4015583 h 4913941"/>
              <a:gd name="connsiteX134" fmla="*/ 4572108 w 5747485"/>
              <a:gd name="connsiteY134" fmla="*/ 3967457 h 4913941"/>
              <a:gd name="connsiteX135" fmla="*/ 4636277 w 5747485"/>
              <a:gd name="connsiteY135" fmla="*/ 3887247 h 4913941"/>
              <a:gd name="connsiteX136" fmla="*/ 4668361 w 5747485"/>
              <a:gd name="connsiteY136" fmla="*/ 3790994 h 4913941"/>
              <a:gd name="connsiteX137" fmla="*/ 4732530 w 5747485"/>
              <a:gd name="connsiteY137" fmla="*/ 3678699 h 4913941"/>
              <a:gd name="connsiteX138" fmla="*/ 4796698 w 5747485"/>
              <a:gd name="connsiteY138" fmla="*/ 3582447 h 4913941"/>
              <a:gd name="connsiteX139" fmla="*/ 4844824 w 5747485"/>
              <a:gd name="connsiteY139" fmla="*/ 3470152 h 4913941"/>
              <a:gd name="connsiteX140" fmla="*/ 4860866 w 5747485"/>
              <a:gd name="connsiteY140" fmla="*/ 3422025 h 4913941"/>
              <a:gd name="connsiteX141" fmla="*/ 4925035 w 5747485"/>
              <a:gd name="connsiteY141" fmla="*/ 3325773 h 4913941"/>
              <a:gd name="connsiteX142" fmla="*/ 4941077 w 5747485"/>
              <a:gd name="connsiteY142" fmla="*/ 3261604 h 4913941"/>
              <a:gd name="connsiteX143" fmla="*/ 5005245 w 5747485"/>
              <a:gd name="connsiteY143" fmla="*/ 3165352 h 4913941"/>
              <a:gd name="connsiteX144" fmla="*/ 5053372 w 5747485"/>
              <a:gd name="connsiteY144" fmla="*/ 3020973 h 4913941"/>
              <a:gd name="connsiteX145" fmla="*/ 5101498 w 5747485"/>
              <a:gd name="connsiteY145" fmla="*/ 2908678 h 4913941"/>
              <a:gd name="connsiteX146" fmla="*/ 5149624 w 5747485"/>
              <a:gd name="connsiteY146" fmla="*/ 2844510 h 4913941"/>
              <a:gd name="connsiteX147" fmla="*/ 5261919 w 5747485"/>
              <a:gd name="connsiteY147" fmla="*/ 2571794 h 4913941"/>
              <a:gd name="connsiteX148" fmla="*/ 5294003 w 5747485"/>
              <a:gd name="connsiteY148" fmla="*/ 2475541 h 4913941"/>
              <a:gd name="connsiteX149" fmla="*/ 5326087 w 5747485"/>
              <a:gd name="connsiteY149" fmla="*/ 2363247 h 4913941"/>
              <a:gd name="connsiteX150" fmla="*/ 5358172 w 5747485"/>
              <a:gd name="connsiteY150" fmla="*/ 2299078 h 4913941"/>
              <a:gd name="connsiteX151" fmla="*/ 5390256 w 5747485"/>
              <a:gd name="connsiteY151" fmla="*/ 2186783 h 4913941"/>
              <a:gd name="connsiteX152" fmla="*/ 5422340 w 5747485"/>
              <a:gd name="connsiteY152" fmla="*/ 2122615 h 4913941"/>
              <a:gd name="connsiteX153" fmla="*/ 5534635 w 5747485"/>
              <a:gd name="connsiteY153" fmla="*/ 1833857 h 4913941"/>
              <a:gd name="connsiteX154" fmla="*/ 5566719 w 5747485"/>
              <a:gd name="connsiteY154" fmla="*/ 1769689 h 4913941"/>
              <a:gd name="connsiteX155" fmla="*/ 5614845 w 5747485"/>
              <a:gd name="connsiteY155" fmla="*/ 1641352 h 4913941"/>
              <a:gd name="connsiteX156" fmla="*/ 5646930 w 5747485"/>
              <a:gd name="connsiteY156" fmla="*/ 1529057 h 4913941"/>
              <a:gd name="connsiteX157" fmla="*/ 5662972 w 5747485"/>
              <a:gd name="connsiteY157" fmla="*/ 1400720 h 4913941"/>
              <a:gd name="connsiteX158" fmla="*/ 5679014 w 5747485"/>
              <a:gd name="connsiteY158" fmla="*/ 1352594 h 4913941"/>
              <a:gd name="connsiteX159" fmla="*/ 5695056 w 5747485"/>
              <a:gd name="connsiteY159" fmla="*/ 1272383 h 4913941"/>
              <a:gd name="connsiteX160" fmla="*/ 5727140 w 5747485"/>
              <a:gd name="connsiteY160" fmla="*/ 1063836 h 4913941"/>
              <a:gd name="connsiteX161" fmla="*/ 5743182 w 5747485"/>
              <a:gd name="connsiteY161" fmla="*/ 919457 h 4913941"/>
              <a:gd name="connsiteX162" fmla="*/ 5727140 w 5747485"/>
              <a:gd name="connsiteY162" fmla="*/ 598615 h 4913941"/>
              <a:gd name="connsiteX163" fmla="*/ 5518593 w 5747485"/>
              <a:gd name="connsiteY163" fmla="*/ 454236 h 4913941"/>
              <a:gd name="connsiteX164" fmla="*/ 5422340 w 5747485"/>
              <a:gd name="connsiteY164" fmla="*/ 406110 h 4913941"/>
              <a:gd name="connsiteX165" fmla="*/ 5374214 w 5747485"/>
              <a:gd name="connsiteY165" fmla="*/ 374025 h 4913941"/>
              <a:gd name="connsiteX166" fmla="*/ 5229835 w 5747485"/>
              <a:gd name="connsiteY166" fmla="*/ 325899 h 4913941"/>
              <a:gd name="connsiteX167" fmla="*/ 5069414 w 5747485"/>
              <a:gd name="connsiteY167" fmla="*/ 277773 h 4913941"/>
              <a:gd name="connsiteX168" fmla="*/ 4973161 w 5747485"/>
              <a:gd name="connsiteY168" fmla="*/ 261731 h 4913941"/>
              <a:gd name="connsiteX169" fmla="*/ 4908993 w 5747485"/>
              <a:gd name="connsiteY169" fmla="*/ 245689 h 4913941"/>
              <a:gd name="connsiteX170" fmla="*/ 4860866 w 5747485"/>
              <a:gd name="connsiteY170" fmla="*/ 229647 h 4913941"/>
              <a:gd name="connsiteX171" fmla="*/ 3847922 w 5747485"/>
              <a:gd name="connsiteY171" fmla="*/ 181520 h 4913941"/>
              <a:gd name="connsiteX172" fmla="*/ 3673751 w 5747485"/>
              <a:gd name="connsiteY172" fmla="*/ 133394 h 4913941"/>
              <a:gd name="connsiteX173" fmla="*/ 3529372 w 5747485"/>
              <a:gd name="connsiteY173" fmla="*/ 101310 h 4913941"/>
              <a:gd name="connsiteX174" fmla="*/ 3352908 w 5747485"/>
              <a:gd name="connsiteY174" fmla="*/ 69225 h 4913941"/>
              <a:gd name="connsiteX175" fmla="*/ 3048108 w 5747485"/>
              <a:gd name="connsiteY175" fmla="*/ 37141 h 4913941"/>
              <a:gd name="connsiteX176" fmla="*/ 2857895 w 5747485"/>
              <a:gd name="connsiteY176"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962508 w 5747485"/>
              <a:gd name="connsiteY29" fmla="*/ 2154699 h 4913941"/>
              <a:gd name="connsiteX30" fmla="*/ 3994593 w 5747485"/>
              <a:gd name="connsiteY30" fmla="*/ 2347204 h 4913941"/>
              <a:gd name="connsiteX31" fmla="*/ 3978551 w 5747485"/>
              <a:gd name="connsiteY31" fmla="*/ 2555752 h 4913941"/>
              <a:gd name="connsiteX32" fmla="*/ 3946466 w 5747485"/>
              <a:gd name="connsiteY32" fmla="*/ 2668047 h 4913941"/>
              <a:gd name="connsiteX33" fmla="*/ 3866256 w 5747485"/>
              <a:gd name="connsiteY33" fmla="*/ 2828468 h 4913941"/>
              <a:gd name="connsiteX34" fmla="*/ 3834172 w 5747485"/>
              <a:gd name="connsiteY34" fmla="*/ 2876594 h 4913941"/>
              <a:gd name="connsiteX35" fmla="*/ 3802087 w 5747485"/>
              <a:gd name="connsiteY35" fmla="*/ 2972847 h 4913941"/>
              <a:gd name="connsiteX36" fmla="*/ 3770003 w 5747485"/>
              <a:gd name="connsiteY36" fmla="*/ 3020973 h 4913941"/>
              <a:gd name="connsiteX37" fmla="*/ 3705835 w 5747485"/>
              <a:gd name="connsiteY37" fmla="*/ 3117225 h 4913941"/>
              <a:gd name="connsiteX38" fmla="*/ 3657708 w 5747485"/>
              <a:gd name="connsiteY38" fmla="*/ 3149310 h 4913941"/>
              <a:gd name="connsiteX39" fmla="*/ 3577498 w 5747485"/>
              <a:gd name="connsiteY39" fmla="*/ 3165352 h 4913941"/>
              <a:gd name="connsiteX40" fmla="*/ 3529372 w 5747485"/>
              <a:gd name="connsiteY40" fmla="*/ 3181394 h 4913941"/>
              <a:gd name="connsiteX41" fmla="*/ 2999982 w 5747485"/>
              <a:gd name="connsiteY41" fmla="*/ 3165352 h 4913941"/>
              <a:gd name="connsiteX42" fmla="*/ 2919772 w 5747485"/>
              <a:gd name="connsiteY42" fmla="*/ 3133268 h 4913941"/>
              <a:gd name="connsiteX43" fmla="*/ 2855603 w 5747485"/>
              <a:gd name="connsiteY43" fmla="*/ 3117225 h 4913941"/>
              <a:gd name="connsiteX44" fmla="*/ 2807477 w 5747485"/>
              <a:gd name="connsiteY44" fmla="*/ 3101183 h 4913941"/>
              <a:gd name="connsiteX45" fmla="*/ 2743308 w 5747485"/>
              <a:gd name="connsiteY45" fmla="*/ 3085141 h 4913941"/>
              <a:gd name="connsiteX46" fmla="*/ 2614972 w 5747485"/>
              <a:gd name="connsiteY46" fmla="*/ 3053057 h 4913941"/>
              <a:gd name="connsiteX47" fmla="*/ 2550803 w 5747485"/>
              <a:gd name="connsiteY47" fmla="*/ 3020973 h 4913941"/>
              <a:gd name="connsiteX48" fmla="*/ 2502677 w 5747485"/>
              <a:gd name="connsiteY48" fmla="*/ 3004931 h 4913941"/>
              <a:gd name="connsiteX49" fmla="*/ 2374340 w 5747485"/>
              <a:gd name="connsiteY49" fmla="*/ 2940762 h 4913941"/>
              <a:gd name="connsiteX50" fmla="*/ 2246003 w 5747485"/>
              <a:gd name="connsiteY50" fmla="*/ 2892636 h 4913941"/>
              <a:gd name="connsiteX51" fmla="*/ 2197877 w 5747485"/>
              <a:gd name="connsiteY51" fmla="*/ 2860552 h 4913941"/>
              <a:gd name="connsiteX52" fmla="*/ 2133708 w 5747485"/>
              <a:gd name="connsiteY52" fmla="*/ 2796383 h 4913941"/>
              <a:gd name="connsiteX53" fmla="*/ 2053498 w 5747485"/>
              <a:gd name="connsiteY53" fmla="*/ 2764299 h 4913941"/>
              <a:gd name="connsiteX54" fmla="*/ 1973287 w 5747485"/>
              <a:gd name="connsiteY54" fmla="*/ 2700131 h 4913941"/>
              <a:gd name="connsiteX55" fmla="*/ 1796824 w 5747485"/>
              <a:gd name="connsiteY55" fmla="*/ 2619920 h 4913941"/>
              <a:gd name="connsiteX56" fmla="*/ 1700572 w 5747485"/>
              <a:gd name="connsiteY56" fmla="*/ 2571794 h 4913941"/>
              <a:gd name="connsiteX57" fmla="*/ 1604319 w 5747485"/>
              <a:gd name="connsiteY57" fmla="*/ 2523668 h 4913941"/>
              <a:gd name="connsiteX58" fmla="*/ 1556193 w 5747485"/>
              <a:gd name="connsiteY58" fmla="*/ 2491583 h 4913941"/>
              <a:gd name="connsiteX59" fmla="*/ 1508066 w 5747485"/>
              <a:gd name="connsiteY59" fmla="*/ 2475541 h 4913941"/>
              <a:gd name="connsiteX60" fmla="*/ 1411814 w 5747485"/>
              <a:gd name="connsiteY60" fmla="*/ 2411373 h 4913941"/>
              <a:gd name="connsiteX61" fmla="*/ 1363687 w 5747485"/>
              <a:gd name="connsiteY61" fmla="*/ 2379289 h 4913941"/>
              <a:gd name="connsiteX62" fmla="*/ 1203266 w 5747485"/>
              <a:gd name="connsiteY62" fmla="*/ 2331162 h 4913941"/>
              <a:gd name="connsiteX63" fmla="*/ 1074930 w 5747485"/>
              <a:gd name="connsiteY63" fmla="*/ 2266994 h 4913941"/>
              <a:gd name="connsiteX64" fmla="*/ 1026803 w 5747485"/>
              <a:gd name="connsiteY64" fmla="*/ 2234910 h 4913941"/>
              <a:gd name="connsiteX65" fmla="*/ 962635 w 5747485"/>
              <a:gd name="connsiteY65" fmla="*/ 2218868 h 4913941"/>
              <a:gd name="connsiteX66" fmla="*/ 914508 w 5747485"/>
              <a:gd name="connsiteY66" fmla="*/ 2202825 h 4913941"/>
              <a:gd name="connsiteX67" fmla="*/ 850340 w 5747485"/>
              <a:gd name="connsiteY67" fmla="*/ 2186783 h 4913941"/>
              <a:gd name="connsiteX68" fmla="*/ 738045 w 5747485"/>
              <a:gd name="connsiteY68" fmla="*/ 2154699 h 4913941"/>
              <a:gd name="connsiteX69" fmla="*/ 641793 w 5747485"/>
              <a:gd name="connsiteY69" fmla="*/ 2138657 h 4913941"/>
              <a:gd name="connsiteX70" fmla="*/ 320951 w 5747485"/>
              <a:gd name="connsiteY70" fmla="*/ 2154699 h 4913941"/>
              <a:gd name="connsiteX71" fmla="*/ 224698 w 5747485"/>
              <a:gd name="connsiteY71" fmla="*/ 2202825 h 4913941"/>
              <a:gd name="connsiteX72" fmla="*/ 176572 w 5747485"/>
              <a:gd name="connsiteY72" fmla="*/ 2218868 h 4913941"/>
              <a:gd name="connsiteX73" fmla="*/ 96361 w 5747485"/>
              <a:gd name="connsiteY73" fmla="*/ 2331162 h 4913941"/>
              <a:gd name="connsiteX74" fmla="*/ 64277 w 5747485"/>
              <a:gd name="connsiteY74" fmla="*/ 2427415 h 4913941"/>
              <a:gd name="connsiteX75" fmla="*/ 48235 w 5747485"/>
              <a:gd name="connsiteY75" fmla="*/ 2475541 h 4913941"/>
              <a:gd name="connsiteX76" fmla="*/ 32193 w 5747485"/>
              <a:gd name="connsiteY76" fmla="*/ 2523668 h 4913941"/>
              <a:gd name="connsiteX77" fmla="*/ 16151 w 5747485"/>
              <a:gd name="connsiteY77" fmla="*/ 2652004 h 4913941"/>
              <a:gd name="connsiteX78" fmla="*/ 108 w 5747485"/>
              <a:gd name="connsiteY78" fmla="*/ 2764299 h 4913941"/>
              <a:gd name="connsiteX79" fmla="*/ 32193 w 5747485"/>
              <a:gd name="connsiteY79" fmla="*/ 3085141 h 4913941"/>
              <a:gd name="connsiteX80" fmla="*/ 64277 w 5747485"/>
              <a:gd name="connsiteY80" fmla="*/ 3133268 h 4913941"/>
              <a:gd name="connsiteX81" fmla="*/ 112403 w 5747485"/>
              <a:gd name="connsiteY81" fmla="*/ 3261604 h 4913941"/>
              <a:gd name="connsiteX82" fmla="*/ 144487 w 5747485"/>
              <a:gd name="connsiteY82" fmla="*/ 3293689 h 4913941"/>
              <a:gd name="connsiteX83" fmla="*/ 208656 w 5747485"/>
              <a:gd name="connsiteY83" fmla="*/ 3389941 h 4913941"/>
              <a:gd name="connsiteX84" fmla="*/ 256782 w 5747485"/>
              <a:gd name="connsiteY84" fmla="*/ 3454110 h 4913941"/>
              <a:gd name="connsiteX85" fmla="*/ 369077 w 5747485"/>
              <a:gd name="connsiteY85" fmla="*/ 3582447 h 4913941"/>
              <a:gd name="connsiteX86" fmla="*/ 417203 w 5747485"/>
              <a:gd name="connsiteY86" fmla="*/ 3598489 h 4913941"/>
              <a:gd name="connsiteX87" fmla="*/ 481372 w 5747485"/>
              <a:gd name="connsiteY87" fmla="*/ 3662657 h 4913941"/>
              <a:gd name="connsiteX88" fmla="*/ 577624 w 5747485"/>
              <a:gd name="connsiteY88" fmla="*/ 3694741 h 4913941"/>
              <a:gd name="connsiteX89" fmla="*/ 705961 w 5747485"/>
              <a:gd name="connsiteY89" fmla="*/ 3774952 h 4913941"/>
              <a:gd name="connsiteX90" fmla="*/ 705961 w 5747485"/>
              <a:gd name="connsiteY90" fmla="*/ 3774952 h 4913941"/>
              <a:gd name="connsiteX91" fmla="*/ 882424 w 5747485"/>
              <a:gd name="connsiteY91" fmla="*/ 3903289 h 4913941"/>
              <a:gd name="connsiteX92" fmla="*/ 946593 w 5747485"/>
              <a:gd name="connsiteY92" fmla="*/ 3935373 h 4913941"/>
              <a:gd name="connsiteX93" fmla="*/ 1058887 w 5747485"/>
              <a:gd name="connsiteY93" fmla="*/ 4015583 h 4913941"/>
              <a:gd name="connsiteX94" fmla="*/ 1171182 w 5747485"/>
              <a:gd name="connsiteY94" fmla="*/ 4063710 h 4913941"/>
              <a:gd name="connsiteX95" fmla="*/ 1267435 w 5747485"/>
              <a:gd name="connsiteY95" fmla="*/ 4111836 h 4913941"/>
              <a:gd name="connsiteX96" fmla="*/ 1315561 w 5747485"/>
              <a:gd name="connsiteY96" fmla="*/ 4143920 h 4913941"/>
              <a:gd name="connsiteX97" fmla="*/ 1363687 w 5747485"/>
              <a:gd name="connsiteY97" fmla="*/ 4159962 h 4913941"/>
              <a:gd name="connsiteX98" fmla="*/ 1459940 w 5747485"/>
              <a:gd name="connsiteY98" fmla="*/ 4224131 h 4913941"/>
              <a:gd name="connsiteX99" fmla="*/ 1556193 w 5747485"/>
              <a:gd name="connsiteY99" fmla="*/ 4256215 h 4913941"/>
              <a:gd name="connsiteX100" fmla="*/ 1604319 w 5747485"/>
              <a:gd name="connsiteY100" fmla="*/ 4272257 h 4913941"/>
              <a:gd name="connsiteX101" fmla="*/ 1668487 w 5747485"/>
              <a:gd name="connsiteY101" fmla="*/ 4304341 h 4913941"/>
              <a:gd name="connsiteX102" fmla="*/ 1780782 w 5747485"/>
              <a:gd name="connsiteY102" fmla="*/ 4336425 h 4913941"/>
              <a:gd name="connsiteX103" fmla="*/ 1844951 w 5747485"/>
              <a:gd name="connsiteY103" fmla="*/ 4368510 h 4913941"/>
              <a:gd name="connsiteX104" fmla="*/ 1909119 w 5747485"/>
              <a:gd name="connsiteY104" fmla="*/ 4384552 h 4913941"/>
              <a:gd name="connsiteX105" fmla="*/ 1957245 w 5747485"/>
              <a:gd name="connsiteY105" fmla="*/ 4400594 h 4913941"/>
              <a:gd name="connsiteX106" fmla="*/ 1989330 w 5747485"/>
              <a:gd name="connsiteY106" fmla="*/ 4432678 h 4913941"/>
              <a:gd name="connsiteX107" fmla="*/ 2117666 w 5747485"/>
              <a:gd name="connsiteY107" fmla="*/ 4480804 h 4913941"/>
              <a:gd name="connsiteX108" fmla="*/ 2165793 w 5747485"/>
              <a:gd name="connsiteY108" fmla="*/ 4512889 h 4913941"/>
              <a:gd name="connsiteX109" fmla="*/ 2262045 w 5747485"/>
              <a:gd name="connsiteY109" fmla="*/ 4544973 h 4913941"/>
              <a:gd name="connsiteX110" fmla="*/ 2374340 w 5747485"/>
              <a:gd name="connsiteY110" fmla="*/ 4577057 h 4913941"/>
              <a:gd name="connsiteX111" fmla="*/ 2502677 w 5747485"/>
              <a:gd name="connsiteY111" fmla="*/ 4593099 h 4913941"/>
              <a:gd name="connsiteX112" fmla="*/ 2614972 w 5747485"/>
              <a:gd name="connsiteY112" fmla="*/ 4625183 h 4913941"/>
              <a:gd name="connsiteX113" fmla="*/ 2663098 w 5747485"/>
              <a:gd name="connsiteY113" fmla="*/ 4641225 h 4913941"/>
              <a:gd name="connsiteX114" fmla="*/ 2759351 w 5747485"/>
              <a:gd name="connsiteY114" fmla="*/ 4689352 h 4913941"/>
              <a:gd name="connsiteX115" fmla="*/ 2903730 w 5747485"/>
              <a:gd name="connsiteY115" fmla="*/ 4737478 h 4913941"/>
              <a:gd name="connsiteX116" fmla="*/ 3048108 w 5747485"/>
              <a:gd name="connsiteY116" fmla="*/ 4769562 h 4913941"/>
              <a:gd name="connsiteX117" fmla="*/ 3096235 w 5747485"/>
              <a:gd name="connsiteY117" fmla="*/ 4785604 h 4913941"/>
              <a:gd name="connsiteX118" fmla="*/ 3144361 w 5747485"/>
              <a:gd name="connsiteY118" fmla="*/ 4817689 h 4913941"/>
              <a:gd name="connsiteX119" fmla="*/ 3288740 w 5747485"/>
              <a:gd name="connsiteY119" fmla="*/ 4849773 h 4913941"/>
              <a:gd name="connsiteX120" fmla="*/ 3401035 w 5747485"/>
              <a:gd name="connsiteY120" fmla="*/ 4881857 h 4913941"/>
              <a:gd name="connsiteX121" fmla="*/ 3657708 w 5747485"/>
              <a:gd name="connsiteY121" fmla="*/ 4913941 h 4913941"/>
              <a:gd name="connsiteX122" fmla="*/ 3946466 w 5747485"/>
              <a:gd name="connsiteY122" fmla="*/ 4897899 h 4913941"/>
              <a:gd name="connsiteX123" fmla="*/ 4010635 w 5747485"/>
              <a:gd name="connsiteY123" fmla="*/ 4881857 h 4913941"/>
              <a:gd name="connsiteX124" fmla="*/ 4122930 w 5747485"/>
              <a:gd name="connsiteY124" fmla="*/ 4785604 h 4913941"/>
              <a:gd name="connsiteX125" fmla="*/ 4187098 w 5747485"/>
              <a:gd name="connsiteY125" fmla="*/ 4689352 h 4913941"/>
              <a:gd name="connsiteX126" fmla="*/ 4219182 w 5747485"/>
              <a:gd name="connsiteY126" fmla="*/ 4593099 h 4913941"/>
              <a:gd name="connsiteX127" fmla="*/ 4267308 w 5747485"/>
              <a:gd name="connsiteY127" fmla="*/ 4496847 h 4913941"/>
              <a:gd name="connsiteX128" fmla="*/ 4363561 w 5747485"/>
              <a:gd name="connsiteY128" fmla="*/ 4336425 h 4913941"/>
              <a:gd name="connsiteX129" fmla="*/ 4379603 w 5747485"/>
              <a:gd name="connsiteY129" fmla="*/ 4288299 h 4913941"/>
              <a:gd name="connsiteX130" fmla="*/ 4507940 w 5747485"/>
              <a:gd name="connsiteY130" fmla="*/ 4127878 h 4913941"/>
              <a:gd name="connsiteX131" fmla="*/ 4523982 w 5747485"/>
              <a:gd name="connsiteY131" fmla="*/ 4063710 h 4913941"/>
              <a:gd name="connsiteX132" fmla="*/ 4556066 w 5747485"/>
              <a:gd name="connsiteY132" fmla="*/ 4015583 h 4913941"/>
              <a:gd name="connsiteX133" fmla="*/ 4572108 w 5747485"/>
              <a:gd name="connsiteY133" fmla="*/ 3967457 h 4913941"/>
              <a:gd name="connsiteX134" fmla="*/ 4636277 w 5747485"/>
              <a:gd name="connsiteY134" fmla="*/ 3887247 h 4913941"/>
              <a:gd name="connsiteX135" fmla="*/ 4668361 w 5747485"/>
              <a:gd name="connsiteY135" fmla="*/ 3790994 h 4913941"/>
              <a:gd name="connsiteX136" fmla="*/ 4732530 w 5747485"/>
              <a:gd name="connsiteY136" fmla="*/ 3678699 h 4913941"/>
              <a:gd name="connsiteX137" fmla="*/ 4796698 w 5747485"/>
              <a:gd name="connsiteY137" fmla="*/ 3582447 h 4913941"/>
              <a:gd name="connsiteX138" fmla="*/ 4844824 w 5747485"/>
              <a:gd name="connsiteY138" fmla="*/ 3470152 h 4913941"/>
              <a:gd name="connsiteX139" fmla="*/ 4860866 w 5747485"/>
              <a:gd name="connsiteY139" fmla="*/ 3422025 h 4913941"/>
              <a:gd name="connsiteX140" fmla="*/ 4925035 w 5747485"/>
              <a:gd name="connsiteY140" fmla="*/ 3325773 h 4913941"/>
              <a:gd name="connsiteX141" fmla="*/ 4941077 w 5747485"/>
              <a:gd name="connsiteY141" fmla="*/ 3261604 h 4913941"/>
              <a:gd name="connsiteX142" fmla="*/ 5005245 w 5747485"/>
              <a:gd name="connsiteY142" fmla="*/ 3165352 h 4913941"/>
              <a:gd name="connsiteX143" fmla="*/ 5053372 w 5747485"/>
              <a:gd name="connsiteY143" fmla="*/ 3020973 h 4913941"/>
              <a:gd name="connsiteX144" fmla="*/ 5101498 w 5747485"/>
              <a:gd name="connsiteY144" fmla="*/ 2908678 h 4913941"/>
              <a:gd name="connsiteX145" fmla="*/ 5149624 w 5747485"/>
              <a:gd name="connsiteY145" fmla="*/ 2844510 h 4913941"/>
              <a:gd name="connsiteX146" fmla="*/ 5261919 w 5747485"/>
              <a:gd name="connsiteY146" fmla="*/ 2571794 h 4913941"/>
              <a:gd name="connsiteX147" fmla="*/ 5294003 w 5747485"/>
              <a:gd name="connsiteY147" fmla="*/ 2475541 h 4913941"/>
              <a:gd name="connsiteX148" fmla="*/ 5326087 w 5747485"/>
              <a:gd name="connsiteY148" fmla="*/ 2363247 h 4913941"/>
              <a:gd name="connsiteX149" fmla="*/ 5358172 w 5747485"/>
              <a:gd name="connsiteY149" fmla="*/ 2299078 h 4913941"/>
              <a:gd name="connsiteX150" fmla="*/ 5390256 w 5747485"/>
              <a:gd name="connsiteY150" fmla="*/ 2186783 h 4913941"/>
              <a:gd name="connsiteX151" fmla="*/ 5422340 w 5747485"/>
              <a:gd name="connsiteY151" fmla="*/ 2122615 h 4913941"/>
              <a:gd name="connsiteX152" fmla="*/ 5534635 w 5747485"/>
              <a:gd name="connsiteY152" fmla="*/ 1833857 h 4913941"/>
              <a:gd name="connsiteX153" fmla="*/ 5566719 w 5747485"/>
              <a:gd name="connsiteY153" fmla="*/ 1769689 h 4913941"/>
              <a:gd name="connsiteX154" fmla="*/ 5614845 w 5747485"/>
              <a:gd name="connsiteY154" fmla="*/ 1641352 h 4913941"/>
              <a:gd name="connsiteX155" fmla="*/ 5646930 w 5747485"/>
              <a:gd name="connsiteY155" fmla="*/ 1529057 h 4913941"/>
              <a:gd name="connsiteX156" fmla="*/ 5662972 w 5747485"/>
              <a:gd name="connsiteY156" fmla="*/ 1400720 h 4913941"/>
              <a:gd name="connsiteX157" fmla="*/ 5679014 w 5747485"/>
              <a:gd name="connsiteY157" fmla="*/ 1352594 h 4913941"/>
              <a:gd name="connsiteX158" fmla="*/ 5695056 w 5747485"/>
              <a:gd name="connsiteY158" fmla="*/ 1272383 h 4913941"/>
              <a:gd name="connsiteX159" fmla="*/ 5727140 w 5747485"/>
              <a:gd name="connsiteY159" fmla="*/ 1063836 h 4913941"/>
              <a:gd name="connsiteX160" fmla="*/ 5743182 w 5747485"/>
              <a:gd name="connsiteY160" fmla="*/ 919457 h 4913941"/>
              <a:gd name="connsiteX161" fmla="*/ 5727140 w 5747485"/>
              <a:gd name="connsiteY161" fmla="*/ 598615 h 4913941"/>
              <a:gd name="connsiteX162" fmla="*/ 5518593 w 5747485"/>
              <a:gd name="connsiteY162" fmla="*/ 454236 h 4913941"/>
              <a:gd name="connsiteX163" fmla="*/ 5422340 w 5747485"/>
              <a:gd name="connsiteY163" fmla="*/ 406110 h 4913941"/>
              <a:gd name="connsiteX164" fmla="*/ 5374214 w 5747485"/>
              <a:gd name="connsiteY164" fmla="*/ 374025 h 4913941"/>
              <a:gd name="connsiteX165" fmla="*/ 5229835 w 5747485"/>
              <a:gd name="connsiteY165" fmla="*/ 325899 h 4913941"/>
              <a:gd name="connsiteX166" fmla="*/ 5069414 w 5747485"/>
              <a:gd name="connsiteY166" fmla="*/ 277773 h 4913941"/>
              <a:gd name="connsiteX167" fmla="*/ 4973161 w 5747485"/>
              <a:gd name="connsiteY167" fmla="*/ 261731 h 4913941"/>
              <a:gd name="connsiteX168" fmla="*/ 4908993 w 5747485"/>
              <a:gd name="connsiteY168" fmla="*/ 245689 h 4913941"/>
              <a:gd name="connsiteX169" fmla="*/ 4860866 w 5747485"/>
              <a:gd name="connsiteY169" fmla="*/ 229647 h 4913941"/>
              <a:gd name="connsiteX170" fmla="*/ 3847922 w 5747485"/>
              <a:gd name="connsiteY170" fmla="*/ 181520 h 4913941"/>
              <a:gd name="connsiteX171" fmla="*/ 3673751 w 5747485"/>
              <a:gd name="connsiteY171" fmla="*/ 133394 h 4913941"/>
              <a:gd name="connsiteX172" fmla="*/ 3529372 w 5747485"/>
              <a:gd name="connsiteY172" fmla="*/ 101310 h 4913941"/>
              <a:gd name="connsiteX173" fmla="*/ 3352908 w 5747485"/>
              <a:gd name="connsiteY173" fmla="*/ 69225 h 4913941"/>
              <a:gd name="connsiteX174" fmla="*/ 3048108 w 5747485"/>
              <a:gd name="connsiteY174" fmla="*/ 37141 h 4913941"/>
              <a:gd name="connsiteX175" fmla="*/ 2857895 w 5747485"/>
              <a:gd name="connsiteY175"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962508 w 5747485"/>
              <a:gd name="connsiteY29" fmla="*/ 2154699 h 4913941"/>
              <a:gd name="connsiteX30" fmla="*/ 3994593 w 5747485"/>
              <a:gd name="connsiteY30" fmla="*/ 2347204 h 4913941"/>
              <a:gd name="connsiteX31" fmla="*/ 3978551 w 5747485"/>
              <a:gd name="connsiteY31" fmla="*/ 2555752 h 4913941"/>
              <a:gd name="connsiteX32" fmla="*/ 3946466 w 5747485"/>
              <a:gd name="connsiteY32" fmla="*/ 2668047 h 4913941"/>
              <a:gd name="connsiteX33" fmla="*/ 3866256 w 5747485"/>
              <a:gd name="connsiteY33" fmla="*/ 2828468 h 4913941"/>
              <a:gd name="connsiteX34" fmla="*/ 3834172 w 5747485"/>
              <a:gd name="connsiteY34" fmla="*/ 2876594 h 4913941"/>
              <a:gd name="connsiteX35" fmla="*/ 3802087 w 5747485"/>
              <a:gd name="connsiteY35" fmla="*/ 2972847 h 4913941"/>
              <a:gd name="connsiteX36" fmla="*/ 3705835 w 5747485"/>
              <a:gd name="connsiteY36" fmla="*/ 3117225 h 4913941"/>
              <a:gd name="connsiteX37" fmla="*/ 3657708 w 5747485"/>
              <a:gd name="connsiteY37" fmla="*/ 3149310 h 4913941"/>
              <a:gd name="connsiteX38" fmla="*/ 3577498 w 5747485"/>
              <a:gd name="connsiteY38" fmla="*/ 3165352 h 4913941"/>
              <a:gd name="connsiteX39" fmla="*/ 3529372 w 5747485"/>
              <a:gd name="connsiteY39" fmla="*/ 3181394 h 4913941"/>
              <a:gd name="connsiteX40" fmla="*/ 2999982 w 5747485"/>
              <a:gd name="connsiteY40" fmla="*/ 3165352 h 4913941"/>
              <a:gd name="connsiteX41" fmla="*/ 2919772 w 5747485"/>
              <a:gd name="connsiteY41" fmla="*/ 3133268 h 4913941"/>
              <a:gd name="connsiteX42" fmla="*/ 2855603 w 5747485"/>
              <a:gd name="connsiteY42" fmla="*/ 3117225 h 4913941"/>
              <a:gd name="connsiteX43" fmla="*/ 2807477 w 5747485"/>
              <a:gd name="connsiteY43" fmla="*/ 3101183 h 4913941"/>
              <a:gd name="connsiteX44" fmla="*/ 2743308 w 5747485"/>
              <a:gd name="connsiteY44" fmla="*/ 3085141 h 4913941"/>
              <a:gd name="connsiteX45" fmla="*/ 2614972 w 5747485"/>
              <a:gd name="connsiteY45" fmla="*/ 3053057 h 4913941"/>
              <a:gd name="connsiteX46" fmla="*/ 2550803 w 5747485"/>
              <a:gd name="connsiteY46" fmla="*/ 3020973 h 4913941"/>
              <a:gd name="connsiteX47" fmla="*/ 2502677 w 5747485"/>
              <a:gd name="connsiteY47" fmla="*/ 3004931 h 4913941"/>
              <a:gd name="connsiteX48" fmla="*/ 2374340 w 5747485"/>
              <a:gd name="connsiteY48" fmla="*/ 2940762 h 4913941"/>
              <a:gd name="connsiteX49" fmla="*/ 2246003 w 5747485"/>
              <a:gd name="connsiteY49" fmla="*/ 2892636 h 4913941"/>
              <a:gd name="connsiteX50" fmla="*/ 2197877 w 5747485"/>
              <a:gd name="connsiteY50" fmla="*/ 2860552 h 4913941"/>
              <a:gd name="connsiteX51" fmla="*/ 2133708 w 5747485"/>
              <a:gd name="connsiteY51" fmla="*/ 2796383 h 4913941"/>
              <a:gd name="connsiteX52" fmla="*/ 2053498 w 5747485"/>
              <a:gd name="connsiteY52" fmla="*/ 2764299 h 4913941"/>
              <a:gd name="connsiteX53" fmla="*/ 1973287 w 5747485"/>
              <a:gd name="connsiteY53" fmla="*/ 2700131 h 4913941"/>
              <a:gd name="connsiteX54" fmla="*/ 1796824 w 5747485"/>
              <a:gd name="connsiteY54" fmla="*/ 2619920 h 4913941"/>
              <a:gd name="connsiteX55" fmla="*/ 1700572 w 5747485"/>
              <a:gd name="connsiteY55" fmla="*/ 2571794 h 4913941"/>
              <a:gd name="connsiteX56" fmla="*/ 1604319 w 5747485"/>
              <a:gd name="connsiteY56" fmla="*/ 2523668 h 4913941"/>
              <a:gd name="connsiteX57" fmla="*/ 1556193 w 5747485"/>
              <a:gd name="connsiteY57" fmla="*/ 2491583 h 4913941"/>
              <a:gd name="connsiteX58" fmla="*/ 1508066 w 5747485"/>
              <a:gd name="connsiteY58" fmla="*/ 2475541 h 4913941"/>
              <a:gd name="connsiteX59" fmla="*/ 1411814 w 5747485"/>
              <a:gd name="connsiteY59" fmla="*/ 2411373 h 4913941"/>
              <a:gd name="connsiteX60" fmla="*/ 1363687 w 5747485"/>
              <a:gd name="connsiteY60" fmla="*/ 2379289 h 4913941"/>
              <a:gd name="connsiteX61" fmla="*/ 1203266 w 5747485"/>
              <a:gd name="connsiteY61" fmla="*/ 2331162 h 4913941"/>
              <a:gd name="connsiteX62" fmla="*/ 1074930 w 5747485"/>
              <a:gd name="connsiteY62" fmla="*/ 2266994 h 4913941"/>
              <a:gd name="connsiteX63" fmla="*/ 1026803 w 5747485"/>
              <a:gd name="connsiteY63" fmla="*/ 2234910 h 4913941"/>
              <a:gd name="connsiteX64" fmla="*/ 962635 w 5747485"/>
              <a:gd name="connsiteY64" fmla="*/ 2218868 h 4913941"/>
              <a:gd name="connsiteX65" fmla="*/ 914508 w 5747485"/>
              <a:gd name="connsiteY65" fmla="*/ 2202825 h 4913941"/>
              <a:gd name="connsiteX66" fmla="*/ 850340 w 5747485"/>
              <a:gd name="connsiteY66" fmla="*/ 2186783 h 4913941"/>
              <a:gd name="connsiteX67" fmla="*/ 738045 w 5747485"/>
              <a:gd name="connsiteY67" fmla="*/ 2154699 h 4913941"/>
              <a:gd name="connsiteX68" fmla="*/ 641793 w 5747485"/>
              <a:gd name="connsiteY68" fmla="*/ 2138657 h 4913941"/>
              <a:gd name="connsiteX69" fmla="*/ 320951 w 5747485"/>
              <a:gd name="connsiteY69" fmla="*/ 2154699 h 4913941"/>
              <a:gd name="connsiteX70" fmla="*/ 224698 w 5747485"/>
              <a:gd name="connsiteY70" fmla="*/ 2202825 h 4913941"/>
              <a:gd name="connsiteX71" fmla="*/ 176572 w 5747485"/>
              <a:gd name="connsiteY71" fmla="*/ 2218868 h 4913941"/>
              <a:gd name="connsiteX72" fmla="*/ 96361 w 5747485"/>
              <a:gd name="connsiteY72" fmla="*/ 2331162 h 4913941"/>
              <a:gd name="connsiteX73" fmla="*/ 64277 w 5747485"/>
              <a:gd name="connsiteY73" fmla="*/ 2427415 h 4913941"/>
              <a:gd name="connsiteX74" fmla="*/ 48235 w 5747485"/>
              <a:gd name="connsiteY74" fmla="*/ 2475541 h 4913941"/>
              <a:gd name="connsiteX75" fmla="*/ 32193 w 5747485"/>
              <a:gd name="connsiteY75" fmla="*/ 2523668 h 4913941"/>
              <a:gd name="connsiteX76" fmla="*/ 16151 w 5747485"/>
              <a:gd name="connsiteY76" fmla="*/ 2652004 h 4913941"/>
              <a:gd name="connsiteX77" fmla="*/ 108 w 5747485"/>
              <a:gd name="connsiteY77" fmla="*/ 2764299 h 4913941"/>
              <a:gd name="connsiteX78" fmla="*/ 32193 w 5747485"/>
              <a:gd name="connsiteY78" fmla="*/ 3085141 h 4913941"/>
              <a:gd name="connsiteX79" fmla="*/ 64277 w 5747485"/>
              <a:gd name="connsiteY79" fmla="*/ 3133268 h 4913941"/>
              <a:gd name="connsiteX80" fmla="*/ 112403 w 5747485"/>
              <a:gd name="connsiteY80" fmla="*/ 3261604 h 4913941"/>
              <a:gd name="connsiteX81" fmla="*/ 144487 w 5747485"/>
              <a:gd name="connsiteY81" fmla="*/ 3293689 h 4913941"/>
              <a:gd name="connsiteX82" fmla="*/ 208656 w 5747485"/>
              <a:gd name="connsiteY82" fmla="*/ 3389941 h 4913941"/>
              <a:gd name="connsiteX83" fmla="*/ 256782 w 5747485"/>
              <a:gd name="connsiteY83" fmla="*/ 3454110 h 4913941"/>
              <a:gd name="connsiteX84" fmla="*/ 369077 w 5747485"/>
              <a:gd name="connsiteY84" fmla="*/ 3582447 h 4913941"/>
              <a:gd name="connsiteX85" fmla="*/ 417203 w 5747485"/>
              <a:gd name="connsiteY85" fmla="*/ 3598489 h 4913941"/>
              <a:gd name="connsiteX86" fmla="*/ 481372 w 5747485"/>
              <a:gd name="connsiteY86" fmla="*/ 3662657 h 4913941"/>
              <a:gd name="connsiteX87" fmla="*/ 577624 w 5747485"/>
              <a:gd name="connsiteY87" fmla="*/ 3694741 h 4913941"/>
              <a:gd name="connsiteX88" fmla="*/ 705961 w 5747485"/>
              <a:gd name="connsiteY88" fmla="*/ 3774952 h 4913941"/>
              <a:gd name="connsiteX89" fmla="*/ 705961 w 5747485"/>
              <a:gd name="connsiteY89" fmla="*/ 3774952 h 4913941"/>
              <a:gd name="connsiteX90" fmla="*/ 882424 w 5747485"/>
              <a:gd name="connsiteY90" fmla="*/ 3903289 h 4913941"/>
              <a:gd name="connsiteX91" fmla="*/ 946593 w 5747485"/>
              <a:gd name="connsiteY91" fmla="*/ 3935373 h 4913941"/>
              <a:gd name="connsiteX92" fmla="*/ 1058887 w 5747485"/>
              <a:gd name="connsiteY92" fmla="*/ 4015583 h 4913941"/>
              <a:gd name="connsiteX93" fmla="*/ 1171182 w 5747485"/>
              <a:gd name="connsiteY93" fmla="*/ 4063710 h 4913941"/>
              <a:gd name="connsiteX94" fmla="*/ 1267435 w 5747485"/>
              <a:gd name="connsiteY94" fmla="*/ 4111836 h 4913941"/>
              <a:gd name="connsiteX95" fmla="*/ 1315561 w 5747485"/>
              <a:gd name="connsiteY95" fmla="*/ 4143920 h 4913941"/>
              <a:gd name="connsiteX96" fmla="*/ 1363687 w 5747485"/>
              <a:gd name="connsiteY96" fmla="*/ 4159962 h 4913941"/>
              <a:gd name="connsiteX97" fmla="*/ 1459940 w 5747485"/>
              <a:gd name="connsiteY97" fmla="*/ 4224131 h 4913941"/>
              <a:gd name="connsiteX98" fmla="*/ 1556193 w 5747485"/>
              <a:gd name="connsiteY98" fmla="*/ 4256215 h 4913941"/>
              <a:gd name="connsiteX99" fmla="*/ 1604319 w 5747485"/>
              <a:gd name="connsiteY99" fmla="*/ 4272257 h 4913941"/>
              <a:gd name="connsiteX100" fmla="*/ 1668487 w 5747485"/>
              <a:gd name="connsiteY100" fmla="*/ 4304341 h 4913941"/>
              <a:gd name="connsiteX101" fmla="*/ 1780782 w 5747485"/>
              <a:gd name="connsiteY101" fmla="*/ 4336425 h 4913941"/>
              <a:gd name="connsiteX102" fmla="*/ 1844951 w 5747485"/>
              <a:gd name="connsiteY102" fmla="*/ 4368510 h 4913941"/>
              <a:gd name="connsiteX103" fmla="*/ 1909119 w 5747485"/>
              <a:gd name="connsiteY103" fmla="*/ 4384552 h 4913941"/>
              <a:gd name="connsiteX104" fmla="*/ 1957245 w 5747485"/>
              <a:gd name="connsiteY104" fmla="*/ 4400594 h 4913941"/>
              <a:gd name="connsiteX105" fmla="*/ 1989330 w 5747485"/>
              <a:gd name="connsiteY105" fmla="*/ 4432678 h 4913941"/>
              <a:gd name="connsiteX106" fmla="*/ 2117666 w 5747485"/>
              <a:gd name="connsiteY106" fmla="*/ 4480804 h 4913941"/>
              <a:gd name="connsiteX107" fmla="*/ 2165793 w 5747485"/>
              <a:gd name="connsiteY107" fmla="*/ 4512889 h 4913941"/>
              <a:gd name="connsiteX108" fmla="*/ 2262045 w 5747485"/>
              <a:gd name="connsiteY108" fmla="*/ 4544973 h 4913941"/>
              <a:gd name="connsiteX109" fmla="*/ 2374340 w 5747485"/>
              <a:gd name="connsiteY109" fmla="*/ 4577057 h 4913941"/>
              <a:gd name="connsiteX110" fmla="*/ 2502677 w 5747485"/>
              <a:gd name="connsiteY110" fmla="*/ 4593099 h 4913941"/>
              <a:gd name="connsiteX111" fmla="*/ 2614972 w 5747485"/>
              <a:gd name="connsiteY111" fmla="*/ 4625183 h 4913941"/>
              <a:gd name="connsiteX112" fmla="*/ 2663098 w 5747485"/>
              <a:gd name="connsiteY112" fmla="*/ 4641225 h 4913941"/>
              <a:gd name="connsiteX113" fmla="*/ 2759351 w 5747485"/>
              <a:gd name="connsiteY113" fmla="*/ 4689352 h 4913941"/>
              <a:gd name="connsiteX114" fmla="*/ 2903730 w 5747485"/>
              <a:gd name="connsiteY114" fmla="*/ 4737478 h 4913941"/>
              <a:gd name="connsiteX115" fmla="*/ 3048108 w 5747485"/>
              <a:gd name="connsiteY115" fmla="*/ 4769562 h 4913941"/>
              <a:gd name="connsiteX116" fmla="*/ 3096235 w 5747485"/>
              <a:gd name="connsiteY116" fmla="*/ 4785604 h 4913941"/>
              <a:gd name="connsiteX117" fmla="*/ 3144361 w 5747485"/>
              <a:gd name="connsiteY117" fmla="*/ 4817689 h 4913941"/>
              <a:gd name="connsiteX118" fmla="*/ 3288740 w 5747485"/>
              <a:gd name="connsiteY118" fmla="*/ 4849773 h 4913941"/>
              <a:gd name="connsiteX119" fmla="*/ 3401035 w 5747485"/>
              <a:gd name="connsiteY119" fmla="*/ 4881857 h 4913941"/>
              <a:gd name="connsiteX120" fmla="*/ 3657708 w 5747485"/>
              <a:gd name="connsiteY120" fmla="*/ 4913941 h 4913941"/>
              <a:gd name="connsiteX121" fmla="*/ 3946466 w 5747485"/>
              <a:gd name="connsiteY121" fmla="*/ 4897899 h 4913941"/>
              <a:gd name="connsiteX122" fmla="*/ 4010635 w 5747485"/>
              <a:gd name="connsiteY122" fmla="*/ 4881857 h 4913941"/>
              <a:gd name="connsiteX123" fmla="*/ 4122930 w 5747485"/>
              <a:gd name="connsiteY123" fmla="*/ 4785604 h 4913941"/>
              <a:gd name="connsiteX124" fmla="*/ 4187098 w 5747485"/>
              <a:gd name="connsiteY124" fmla="*/ 4689352 h 4913941"/>
              <a:gd name="connsiteX125" fmla="*/ 4219182 w 5747485"/>
              <a:gd name="connsiteY125" fmla="*/ 4593099 h 4913941"/>
              <a:gd name="connsiteX126" fmla="*/ 4267308 w 5747485"/>
              <a:gd name="connsiteY126" fmla="*/ 4496847 h 4913941"/>
              <a:gd name="connsiteX127" fmla="*/ 4363561 w 5747485"/>
              <a:gd name="connsiteY127" fmla="*/ 4336425 h 4913941"/>
              <a:gd name="connsiteX128" fmla="*/ 4379603 w 5747485"/>
              <a:gd name="connsiteY128" fmla="*/ 4288299 h 4913941"/>
              <a:gd name="connsiteX129" fmla="*/ 4507940 w 5747485"/>
              <a:gd name="connsiteY129" fmla="*/ 4127878 h 4913941"/>
              <a:gd name="connsiteX130" fmla="*/ 4523982 w 5747485"/>
              <a:gd name="connsiteY130" fmla="*/ 4063710 h 4913941"/>
              <a:gd name="connsiteX131" fmla="*/ 4556066 w 5747485"/>
              <a:gd name="connsiteY131" fmla="*/ 4015583 h 4913941"/>
              <a:gd name="connsiteX132" fmla="*/ 4572108 w 5747485"/>
              <a:gd name="connsiteY132" fmla="*/ 3967457 h 4913941"/>
              <a:gd name="connsiteX133" fmla="*/ 4636277 w 5747485"/>
              <a:gd name="connsiteY133" fmla="*/ 3887247 h 4913941"/>
              <a:gd name="connsiteX134" fmla="*/ 4668361 w 5747485"/>
              <a:gd name="connsiteY134" fmla="*/ 3790994 h 4913941"/>
              <a:gd name="connsiteX135" fmla="*/ 4732530 w 5747485"/>
              <a:gd name="connsiteY135" fmla="*/ 3678699 h 4913941"/>
              <a:gd name="connsiteX136" fmla="*/ 4796698 w 5747485"/>
              <a:gd name="connsiteY136" fmla="*/ 3582447 h 4913941"/>
              <a:gd name="connsiteX137" fmla="*/ 4844824 w 5747485"/>
              <a:gd name="connsiteY137" fmla="*/ 3470152 h 4913941"/>
              <a:gd name="connsiteX138" fmla="*/ 4860866 w 5747485"/>
              <a:gd name="connsiteY138" fmla="*/ 3422025 h 4913941"/>
              <a:gd name="connsiteX139" fmla="*/ 4925035 w 5747485"/>
              <a:gd name="connsiteY139" fmla="*/ 3325773 h 4913941"/>
              <a:gd name="connsiteX140" fmla="*/ 4941077 w 5747485"/>
              <a:gd name="connsiteY140" fmla="*/ 3261604 h 4913941"/>
              <a:gd name="connsiteX141" fmla="*/ 5005245 w 5747485"/>
              <a:gd name="connsiteY141" fmla="*/ 3165352 h 4913941"/>
              <a:gd name="connsiteX142" fmla="*/ 5053372 w 5747485"/>
              <a:gd name="connsiteY142" fmla="*/ 3020973 h 4913941"/>
              <a:gd name="connsiteX143" fmla="*/ 5101498 w 5747485"/>
              <a:gd name="connsiteY143" fmla="*/ 2908678 h 4913941"/>
              <a:gd name="connsiteX144" fmla="*/ 5149624 w 5747485"/>
              <a:gd name="connsiteY144" fmla="*/ 2844510 h 4913941"/>
              <a:gd name="connsiteX145" fmla="*/ 5261919 w 5747485"/>
              <a:gd name="connsiteY145" fmla="*/ 2571794 h 4913941"/>
              <a:gd name="connsiteX146" fmla="*/ 5294003 w 5747485"/>
              <a:gd name="connsiteY146" fmla="*/ 2475541 h 4913941"/>
              <a:gd name="connsiteX147" fmla="*/ 5326087 w 5747485"/>
              <a:gd name="connsiteY147" fmla="*/ 2363247 h 4913941"/>
              <a:gd name="connsiteX148" fmla="*/ 5358172 w 5747485"/>
              <a:gd name="connsiteY148" fmla="*/ 2299078 h 4913941"/>
              <a:gd name="connsiteX149" fmla="*/ 5390256 w 5747485"/>
              <a:gd name="connsiteY149" fmla="*/ 2186783 h 4913941"/>
              <a:gd name="connsiteX150" fmla="*/ 5422340 w 5747485"/>
              <a:gd name="connsiteY150" fmla="*/ 2122615 h 4913941"/>
              <a:gd name="connsiteX151" fmla="*/ 5534635 w 5747485"/>
              <a:gd name="connsiteY151" fmla="*/ 1833857 h 4913941"/>
              <a:gd name="connsiteX152" fmla="*/ 5566719 w 5747485"/>
              <a:gd name="connsiteY152" fmla="*/ 1769689 h 4913941"/>
              <a:gd name="connsiteX153" fmla="*/ 5614845 w 5747485"/>
              <a:gd name="connsiteY153" fmla="*/ 1641352 h 4913941"/>
              <a:gd name="connsiteX154" fmla="*/ 5646930 w 5747485"/>
              <a:gd name="connsiteY154" fmla="*/ 1529057 h 4913941"/>
              <a:gd name="connsiteX155" fmla="*/ 5662972 w 5747485"/>
              <a:gd name="connsiteY155" fmla="*/ 1400720 h 4913941"/>
              <a:gd name="connsiteX156" fmla="*/ 5679014 w 5747485"/>
              <a:gd name="connsiteY156" fmla="*/ 1352594 h 4913941"/>
              <a:gd name="connsiteX157" fmla="*/ 5695056 w 5747485"/>
              <a:gd name="connsiteY157" fmla="*/ 1272383 h 4913941"/>
              <a:gd name="connsiteX158" fmla="*/ 5727140 w 5747485"/>
              <a:gd name="connsiteY158" fmla="*/ 1063836 h 4913941"/>
              <a:gd name="connsiteX159" fmla="*/ 5743182 w 5747485"/>
              <a:gd name="connsiteY159" fmla="*/ 919457 h 4913941"/>
              <a:gd name="connsiteX160" fmla="*/ 5727140 w 5747485"/>
              <a:gd name="connsiteY160" fmla="*/ 598615 h 4913941"/>
              <a:gd name="connsiteX161" fmla="*/ 5518593 w 5747485"/>
              <a:gd name="connsiteY161" fmla="*/ 454236 h 4913941"/>
              <a:gd name="connsiteX162" fmla="*/ 5422340 w 5747485"/>
              <a:gd name="connsiteY162" fmla="*/ 406110 h 4913941"/>
              <a:gd name="connsiteX163" fmla="*/ 5374214 w 5747485"/>
              <a:gd name="connsiteY163" fmla="*/ 374025 h 4913941"/>
              <a:gd name="connsiteX164" fmla="*/ 5229835 w 5747485"/>
              <a:gd name="connsiteY164" fmla="*/ 325899 h 4913941"/>
              <a:gd name="connsiteX165" fmla="*/ 5069414 w 5747485"/>
              <a:gd name="connsiteY165" fmla="*/ 277773 h 4913941"/>
              <a:gd name="connsiteX166" fmla="*/ 4973161 w 5747485"/>
              <a:gd name="connsiteY166" fmla="*/ 261731 h 4913941"/>
              <a:gd name="connsiteX167" fmla="*/ 4908993 w 5747485"/>
              <a:gd name="connsiteY167" fmla="*/ 245689 h 4913941"/>
              <a:gd name="connsiteX168" fmla="*/ 4860866 w 5747485"/>
              <a:gd name="connsiteY168" fmla="*/ 229647 h 4913941"/>
              <a:gd name="connsiteX169" fmla="*/ 3847922 w 5747485"/>
              <a:gd name="connsiteY169" fmla="*/ 181520 h 4913941"/>
              <a:gd name="connsiteX170" fmla="*/ 3673751 w 5747485"/>
              <a:gd name="connsiteY170" fmla="*/ 133394 h 4913941"/>
              <a:gd name="connsiteX171" fmla="*/ 3529372 w 5747485"/>
              <a:gd name="connsiteY171" fmla="*/ 101310 h 4913941"/>
              <a:gd name="connsiteX172" fmla="*/ 3352908 w 5747485"/>
              <a:gd name="connsiteY172" fmla="*/ 69225 h 4913941"/>
              <a:gd name="connsiteX173" fmla="*/ 3048108 w 5747485"/>
              <a:gd name="connsiteY173" fmla="*/ 37141 h 4913941"/>
              <a:gd name="connsiteX174" fmla="*/ 2857895 w 5747485"/>
              <a:gd name="connsiteY174"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01624 w 5747485"/>
              <a:gd name="connsiteY14" fmla="*/ 1095920 h 4913941"/>
              <a:gd name="connsiteX15" fmla="*/ 2149751 w 5747485"/>
              <a:gd name="connsiteY15" fmla="*/ 1128004 h 4913941"/>
              <a:gd name="connsiteX16" fmla="*/ 2181835 w 5747485"/>
              <a:gd name="connsiteY16" fmla="*/ 1160089 h 4913941"/>
              <a:gd name="connsiteX17" fmla="*/ 2342256 w 5747485"/>
              <a:gd name="connsiteY17" fmla="*/ 1352594 h 4913941"/>
              <a:gd name="connsiteX18" fmla="*/ 2390382 w 5747485"/>
              <a:gd name="connsiteY18" fmla="*/ 1400720 h 4913941"/>
              <a:gd name="connsiteX19" fmla="*/ 2438508 w 5747485"/>
              <a:gd name="connsiteY19" fmla="*/ 1432804 h 4913941"/>
              <a:gd name="connsiteX20" fmla="*/ 2470593 w 5747485"/>
              <a:gd name="connsiteY20" fmla="*/ 1464889 h 4913941"/>
              <a:gd name="connsiteX21" fmla="*/ 2566845 w 5747485"/>
              <a:gd name="connsiteY21" fmla="*/ 1496973 h 4913941"/>
              <a:gd name="connsiteX22" fmla="*/ 2759351 w 5747485"/>
              <a:gd name="connsiteY22" fmla="*/ 1545099 h 4913941"/>
              <a:gd name="connsiteX23" fmla="*/ 2999982 w 5747485"/>
              <a:gd name="connsiteY23" fmla="*/ 1577183 h 4913941"/>
              <a:gd name="connsiteX24" fmla="*/ 3128319 w 5747485"/>
              <a:gd name="connsiteY24" fmla="*/ 1593225 h 4913941"/>
              <a:gd name="connsiteX25" fmla="*/ 3256656 w 5747485"/>
              <a:gd name="connsiteY25" fmla="*/ 1625310 h 4913941"/>
              <a:gd name="connsiteX26" fmla="*/ 3320824 w 5747485"/>
              <a:gd name="connsiteY26" fmla="*/ 1641352 h 4913941"/>
              <a:gd name="connsiteX27" fmla="*/ 3513330 w 5747485"/>
              <a:gd name="connsiteY27" fmla="*/ 1721562 h 4913941"/>
              <a:gd name="connsiteX28" fmla="*/ 3770003 w 5747485"/>
              <a:gd name="connsiteY28" fmla="*/ 1865941 h 4913941"/>
              <a:gd name="connsiteX29" fmla="*/ 3962508 w 5747485"/>
              <a:gd name="connsiteY29" fmla="*/ 2154699 h 4913941"/>
              <a:gd name="connsiteX30" fmla="*/ 3994593 w 5747485"/>
              <a:gd name="connsiteY30" fmla="*/ 2347204 h 4913941"/>
              <a:gd name="connsiteX31" fmla="*/ 3978551 w 5747485"/>
              <a:gd name="connsiteY31" fmla="*/ 2555752 h 4913941"/>
              <a:gd name="connsiteX32" fmla="*/ 3946466 w 5747485"/>
              <a:gd name="connsiteY32" fmla="*/ 2668047 h 4913941"/>
              <a:gd name="connsiteX33" fmla="*/ 3866256 w 5747485"/>
              <a:gd name="connsiteY33" fmla="*/ 2828468 h 4913941"/>
              <a:gd name="connsiteX34" fmla="*/ 3802087 w 5747485"/>
              <a:gd name="connsiteY34" fmla="*/ 2972847 h 4913941"/>
              <a:gd name="connsiteX35" fmla="*/ 3705835 w 5747485"/>
              <a:gd name="connsiteY35" fmla="*/ 3117225 h 4913941"/>
              <a:gd name="connsiteX36" fmla="*/ 3657708 w 5747485"/>
              <a:gd name="connsiteY36" fmla="*/ 3149310 h 4913941"/>
              <a:gd name="connsiteX37" fmla="*/ 3577498 w 5747485"/>
              <a:gd name="connsiteY37" fmla="*/ 3165352 h 4913941"/>
              <a:gd name="connsiteX38" fmla="*/ 3529372 w 5747485"/>
              <a:gd name="connsiteY38" fmla="*/ 3181394 h 4913941"/>
              <a:gd name="connsiteX39" fmla="*/ 2999982 w 5747485"/>
              <a:gd name="connsiteY39" fmla="*/ 3165352 h 4913941"/>
              <a:gd name="connsiteX40" fmla="*/ 2919772 w 5747485"/>
              <a:gd name="connsiteY40" fmla="*/ 3133268 h 4913941"/>
              <a:gd name="connsiteX41" fmla="*/ 2855603 w 5747485"/>
              <a:gd name="connsiteY41" fmla="*/ 3117225 h 4913941"/>
              <a:gd name="connsiteX42" fmla="*/ 2807477 w 5747485"/>
              <a:gd name="connsiteY42" fmla="*/ 3101183 h 4913941"/>
              <a:gd name="connsiteX43" fmla="*/ 2743308 w 5747485"/>
              <a:gd name="connsiteY43" fmla="*/ 3085141 h 4913941"/>
              <a:gd name="connsiteX44" fmla="*/ 2614972 w 5747485"/>
              <a:gd name="connsiteY44" fmla="*/ 3053057 h 4913941"/>
              <a:gd name="connsiteX45" fmla="*/ 2550803 w 5747485"/>
              <a:gd name="connsiteY45" fmla="*/ 3020973 h 4913941"/>
              <a:gd name="connsiteX46" fmla="*/ 2502677 w 5747485"/>
              <a:gd name="connsiteY46" fmla="*/ 3004931 h 4913941"/>
              <a:gd name="connsiteX47" fmla="*/ 2374340 w 5747485"/>
              <a:gd name="connsiteY47" fmla="*/ 2940762 h 4913941"/>
              <a:gd name="connsiteX48" fmla="*/ 2246003 w 5747485"/>
              <a:gd name="connsiteY48" fmla="*/ 2892636 h 4913941"/>
              <a:gd name="connsiteX49" fmla="*/ 2197877 w 5747485"/>
              <a:gd name="connsiteY49" fmla="*/ 2860552 h 4913941"/>
              <a:gd name="connsiteX50" fmla="*/ 2133708 w 5747485"/>
              <a:gd name="connsiteY50" fmla="*/ 2796383 h 4913941"/>
              <a:gd name="connsiteX51" fmla="*/ 2053498 w 5747485"/>
              <a:gd name="connsiteY51" fmla="*/ 2764299 h 4913941"/>
              <a:gd name="connsiteX52" fmla="*/ 1973287 w 5747485"/>
              <a:gd name="connsiteY52" fmla="*/ 2700131 h 4913941"/>
              <a:gd name="connsiteX53" fmla="*/ 1796824 w 5747485"/>
              <a:gd name="connsiteY53" fmla="*/ 2619920 h 4913941"/>
              <a:gd name="connsiteX54" fmla="*/ 1700572 w 5747485"/>
              <a:gd name="connsiteY54" fmla="*/ 2571794 h 4913941"/>
              <a:gd name="connsiteX55" fmla="*/ 1604319 w 5747485"/>
              <a:gd name="connsiteY55" fmla="*/ 2523668 h 4913941"/>
              <a:gd name="connsiteX56" fmla="*/ 1556193 w 5747485"/>
              <a:gd name="connsiteY56" fmla="*/ 2491583 h 4913941"/>
              <a:gd name="connsiteX57" fmla="*/ 1508066 w 5747485"/>
              <a:gd name="connsiteY57" fmla="*/ 2475541 h 4913941"/>
              <a:gd name="connsiteX58" fmla="*/ 1411814 w 5747485"/>
              <a:gd name="connsiteY58" fmla="*/ 2411373 h 4913941"/>
              <a:gd name="connsiteX59" fmla="*/ 1363687 w 5747485"/>
              <a:gd name="connsiteY59" fmla="*/ 2379289 h 4913941"/>
              <a:gd name="connsiteX60" fmla="*/ 1203266 w 5747485"/>
              <a:gd name="connsiteY60" fmla="*/ 2331162 h 4913941"/>
              <a:gd name="connsiteX61" fmla="*/ 1074930 w 5747485"/>
              <a:gd name="connsiteY61" fmla="*/ 2266994 h 4913941"/>
              <a:gd name="connsiteX62" fmla="*/ 1026803 w 5747485"/>
              <a:gd name="connsiteY62" fmla="*/ 2234910 h 4913941"/>
              <a:gd name="connsiteX63" fmla="*/ 962635 w 5747485"/>
              <a:gd name="connsiteY63" fmla="*/ 2218868 h 4913941"/>
              <a:gd name="connsiteX64" fmla="*/ 914508 w 5747485"/>
              <a:gd name="connsiteY64" fmla="*/ 2202825 h 4913941"/>
              <a:gd name="connsiteX65" fmla="*/ 850340 w 5747485"/>
              <a:gd name="connsiteY65" fmla="*/ 2186783 h 4913941"/>
              <a:gd name="connsiteX66" fmla="*/ 738045 w 5747485"/>
              <a:gd name="connsiteY66" fmla="*/ 2154699 h 4913941"/>
              <a:gd name="connsiteX67" fmla="*/ 641793 w 5747485"/>
              <a:gd name="connsiteY67" fmla="*/ 2138657 h 4913941"/>
              <a:gd name="connsiteX68" fmla="*/ 320951 w 5747485"/>
              <a:gd name="connsiteY68" fmla="*/ 2154699 h 4913941"/>
              <a:gd name="connsiteX69" fmla="*/ 224698 w 5747485"/>
              <a:gd name="connsiteY69" fmla="*/ 2202825 h 4913941"/>
              <a:gd name="connsiteX70" fmla="*/ 176572 w 5747485"/>
              <a:gd name="connsiteY70" fmla="*/ 2218868 h 4913941"/>
              <a:gd name="connsiteX71" fmla="*/ 96361 w 5747485"/>
              <a:gd name="connsiteY71" fmla="*/ 2331162 h 4913941"/>
              <a:gd name="connsiteX72" fmla="*/ 64277 w 5747485"/>
              <a:gd name="connsiteY72" fmla="*/ 2427415 h 4913941"/>
              <a:gd name="connsiteX73" fmla="*/ 48235 w 5747485"/>
              <a:gd name="connsiteY73" fmla="*/ 2475541 h 4913941"/>
              <a:gd name="connsiteX74" fmla="*/ 32193 w 5747485"/>
              <a:gd name="connsiteY74" fmla="*/ 2523668 h 4913941"/>
              <a:gd name="connsiteX75" fmla="*/ 16151 w 5747485"/>
              <a:gd name="connsiteY75" fmla="*/ 2652004 h 4913941"/>
              <a:gd name="connsiteX76" fmla="*/ 108 w 5747485"/>
              <a:gd name="connsiteY76" fmla="*/ 2764299 h 4913941"/>
              <a:gd name="connsiteX77" fmla="*/ 32193 w 5747485"/>
              <a:gd name="connsiteY77" fmla="*/ 3085141 h 4913941"/>
              <a:gd name="connsiteX78" fmla="*/ 64277 w 5747485"/>
              <a:gd name="connsiteY78" fmla="*/ 3133268 h 4913941"/>
              <a:gd name="connsiteX79" fmla="*/ 112403 w 5747485"/>
              <a:gd name="connsiteY79" fmla="*/ 3261604 h 4913941"/>
              <a:gd name="connsiteX80" fmla="*/ 144487 w 5747485"/>
              <a:gd name="connsiteY80" fmla="*/ 3293689 h 4913941"/>
              <a:gd name="connsiteX81" fmla="*/ 208656 w 5747485"/>
              <a:gd name="connsiteY81" fmla="*/ 3389941 h 4913941"/>
              <a:gd name="connsiteX82" fmla="*/ 256782 w 5747485"/>
              <a:gd name="connsiteY82" fmla="*/ 3454110 h 4913941"/>
              <a:gd name="connsiteX83" fmla="*/ 369077 w 5747485"/>
              <a:gd name="connsiteY83" fmla="*/ 3582447 h 4913941"/>
              <a:gd name="connsiteX84" fmla="*/ 417203 w 5747485"/>
              <a:gd name="connsiteY84" fmla="*/ 3598489 h 4913941"/>
              <a:gd name="connsiteX85" fmla="*/ 481372 w 5747485"/>
              <a:gd name="connsiteY85" fmla="*/ 3662657 h 4913941"/>
              <a:gd name="connsiteX86" fmla="*/ 577624 w 5747485"/>
              <a:gd name="connsiteY86" fmla="*/ 3694741 h 4913941"/>
              <a:gd name="connsiteX87" fmla="*/ 705961 w 5747485"/>
              <a:gd name="connsiteY87" fmla="*/ 3774952 h 4913941"/>
              <a:gd name="connsiteX88" fmla="*/ 705961 w 5747485"/>
              <a:gd name="connsiteY88" fmla="*/ 3774952 h 4913941"/>
              <a:gd name="connsiteX89" fmla="*/ 882424 w 5747485"/>
              <a:gd name="connsiteY89" fmla="*/ 3903289 h 4913941"/>
              <a:gd name="connsiteX90" fmla="*/ 946593 w 5747485"/>
              <a:gd name="connsiteY90" fmla="*/ 3935373 h 4913941"/>
              <a:gd name="connsiteX91" fmla="*/ 1058887 w 5747485"/>
              <a:gd name="connsiteY91" fmla="*/ 4015583 h 4913941"/>
              <a:gd name="connsiteX92" fmla="*/ 1171182 w 5747485"/>
              <a:gd name="connsiteY92" fmla="*/ 4063710 h 4913941"/>
              <a:gd name="connsiteX93" fmla="*/ 1267435 w 5747485"/>
              <a:gd name="connsiteY93" fmla="*/ 4111836 h 4913941"/>
              <a:gd name="connsiteX94" fmla="*/ 1315561 w 5747485"/>
              <a:gd name="connsiteY94" fmla="*/ 4143920 h 4913941"/>
              <a:gd name="connsiteX95" fmla="*/ 1363687 w 5747485"/>
              <a:gd name="connsiteY95" fmla="*/ 4159962 h 4913941"/>
              <a:gd name="connsiteX96" fmla="*/ 1459940 w 5747485"/>
              <a:gd name="connsiteY96" fmla="*/ 4224131 h 4913941"/>
              <a:gd name="connsiteX97" fmla="*/ 1556193 w 5747485"/>
              <a:gd name="connsiteY97" fmla="*/ 4256215 h 4913941"/>
              <a:gd name="connsiteX98" fmla="*/ 1604319 w 5747485"/>
              <a:gd name="connsiteY98" fmla="*/ 4272257 h 4913941"/>
              <a:gd name="connsiteX99" fmla="*/ 1668487 w 5747485"/>
              <a:gd name="connsiteY99" fmla="*/ 4304341 h 4913941"/>
              <a:gd name="connsiteX100" fmla="*/ 1780782 w 5747485"/>
              <a:gd name="connsiteY100" fmla="*/ 4336425 h 4913941"/>
              <a:gd name="connsiteX101" fmla="*/ 1844951 w 5747485"/>
              <a:gd name="connsiteY101" fmla="*/ 4368510 h 4913941"/>
              <a:gd name="connsiteX102" fmla="*/ 1909119 w 5747485"/>
              <a:gd name="connsiteY102" fmla="*/ 4384552 h 4913941"/>
              <a:gd name="connsiteX103" fmla="*/ 1957245 w 5747485"/>
              <a:gd name="connsiteY103" fmla="*/ 4400594 h 4913941"/>
              <a:gd name="connsiteX104" fmla="*/ 1989330 w 5747485"/>
              <a:gd name="connsiteY104" fmla="*/ 4432678 h 4913941"/>
              <a:gd name="connsiteX105" fmla="*/ 2117666 w 5747485"/>
              <a:gd name="connsiteY105" fmla="*/ 4480804 h 4913941"/>
              <a:gd name="connsiteX106" fmla="*/ 2165793 w 5747485"/>
              <a:gd name="connsiteY106" fmla="*/ 4512889 h 4913941"/>
              <a:gd name="connsiteX107" fmla="*/ 2262045 w 5747485"/>
              <a:gd name="connsiteY107" fmla="*/ 4544973 h 4913941"/>
              <a:gd name="connsiteX108" fmla="*/ 2374340 w 5747485"/>
              <a:gd name="connsiteY108" fmla="*/ 4577057 h 4913941"/>
              <a:gd name="connsiteX109" fmla="*/ 2502677 w 5747485"/>
              <a:gd name="connsiteY109" fmla="*/ 4593099 h 4913941"/>
              <a:gd name="connsiteX110" fmla="*/ 2614972 w 5747485"/>
              <a:gd name="connsiteY110" fmla="*/ 4625183 h 4913941"/>
              <a:gd name="connsiteX111" fmla="*/ 2663098 w 5747485"/>
              <a:gd name="connsiteY111" fmla="*/ 4641225 h 4913941"/>
              <a:gd name="connsiteX112" fmla="*/ 2759351 w 5747485"/>
              <a:gd name="connsiteY112" fmla="*/ 4689352 h 4913941"/>
              <a:gd name="connsiteX113" fmla="*/ 2903730 w 5747485"/>
              <a:gd name="connsiteY113" fmla="*/ 4737478 h 4913941"/>
              <a:gd name="connsiteX114" fmla="*/ 3048108 w 5747485"/>
              <a:gd name="connsiteY114" fmla="*/ 4769562 h 4913941"/>
              <a:gd name="connsiteX115" fmla="*/ 3096235 w 5747485"/>
              <a:gd name="connsiteY115" fmla="*/ 4785604 h 4913941"/>
              <a:gd name="connsiteX116" fmla="*/ 3144361 w 5747485"/>
              <a:gd name="connsiteY116" fmla="*/ 4817689 h 4913941"/>
              <a:gd name="connsiteX117" fmla="*/ 3288740 w 5747485"/>
              <a:gd name="connsiteY117" fmla="*/ 4849773 h 4913941"/>
              <a:gd name="connsiteX118" fmla="*/ 3401035 w 5747485"/>
              <a:gd name="connsiteY118" fmla="*/ 4881857 h 4913941"/>
              <a:gd name="connsiteX119" fmla="*/ 3657708 w 5747485"/>
              <a:gd name="connsiteY119" fmla="*/ 4913941 h 4913941"/>
              <a:gd name="connsiteX120" fmla="*/ 3946466 w 5747485"/>
              <a:gd name="connsiteY120" fmla="*/ 4897899 h 4913941"/>
              <a:gd name="connsiteX121" fmla="*/ 4010635 w 5747485"/>
              <a:gd name="connsiteY121" fmla="*/ 4881857 h 4913941"/>
              <a:gd name="connsiteX122" fmla="*/ 4122930 w 5747485"/>
              <a:gd name="connsiteY122" fmla="*/ 4785604 h 4913941"/>
              <a:gd name="connsiteX123" fmla="*/ 4187098 w 5747485"/>
              <a:gd name="connsiteY123" fmla="*/ 4689352 h 4913941"/>
              <a:gd name="connsiteX124" fmla="*/ 4219182 w 5747485"/>
              <a:gd name="connsiteY124" fmla="*/ 4593099 h 4913941"/>
              <a:gd name="connsiteX125" fmla="*/ 4267308 w 5747485"/>
              <a:gd name="connsiteY125" fmla="*/ 4496847 h 4913941"/>
              <a:gd name="connsiteX126" fmla="*/ 4363561 w 5747485"/>
              <a:gd name="connsiteY126" fmla="*/ 4336425 h 4913941"/>
              <a:gd name="connsiteX127" fmla="*/ 4379603 w 5747485"/>
              <a:gd name="connsiteY127" fmla="*/ 4288299 h 4913941"/>
              <a:gd name="connsiteX128" fmla="*/ 4507940 w 5747485"/>
              <a:gd name="connsiteY128" fmla="*/ 4127878 h 4913941"/>
              <a:gd name="connsiteX129" fmla="*/ 4523982 w 5747485"/>
              <a:gd name="connsiteY129" fmla="*/ 4063710 h 4913941"/>
              <a:gd name="connsiteX130" fmla="*/ 4556066 w 5747485"/>
              <a:gd name="connsiteY130" fmla="*/ 4015583 h 4913941"/>
              <a:gd name="connsiteX131" fmla="*/ 4572108 w 5747485"/>
              <a:gd name="connsiteY131" fmla="*/ 3967457 h 4913941"/>
              <a:gd name="connsiteX132" fmla="*/ 4636277 w 5747485"/>
              <a:gd name="connsiteY132" fmla="*/ 3887247 h 4913941"/>
              <a:gd name="connsiteX133" fmla="*/ 4668361 w 5747485"/>
              <a:gd name="connsiteY133" fmla="*/ 3790994 h 4913941"/>
              <a:gd name="connsiteX134" fmla="*/ 4732530 w 5747485"/>
              <a:gd name="connsiteY134" fmla="*/ 3678699 h 4913941"/>
              <a:gd name="connsiteX135" fmla="*/ 4796698 w 5747485"/>
              <a:gd name="connsiteY135" fmla="*/ 3582447 h 4913941"/>
              <a:gd name="connsiteX136" fmla="*/ 4844824 w 5747485"/>
              <a:gd name="connsiteY136" fmla="*/ 3470152 h 4913941"/>
              <a:gd name="connsiteX137" fmla="*/ 4860866 w 5747485"/>
              <a:gd name="connsiteY137" fmla="*/ 3422025 h 4913941"/>
              <a:gd name="connsiteX138" fmla="*/ 4925035 w 5747485"/>
              <a:gd name="connsiteY138" fmla="*/ 3325773 h 4913941"/>
              <a:gd name="connsiteX139" fmla="*/ 4941077 w 5747485"/>
              <a:gd name="connsiteY139" fmla="*/ 3261604 h 4913941"/>
              <a:gd name="connsiteX140" fmla="*/ 5005245 w 5747485"/>
              <a:gd name="connsiteY140" fmla="*/ 3165352 h 4913941"/>
              <a:gd name="connsiteX141" fmla="*/ 5053372 w 5747485"/>
              <a:gd name="connsiteY141" fmla="*/ 3020973 h 4913941"/>
              <a:gd name="connsiteX142" fmla="*/ 5101498 w 5747485"/>
              <a:gd name="connsiteY142" fmla="*/ 2908678 h 4913941"/>
              <a:gd name="connsiteX143" fmla="*/ 5149624 w 5747485"/>
              <a:gd name="connsiteY143" fmla="*/ 2844510 h 4913941"/>
              <a:gd name="connsiteX144" fmla="*/ 5261919 w 5747485"/>
              <a:gd name="connsiteY144" fmla="*/ 2571794 h 4913941"/>
              <a:gd name="connsiteX145" fmla="*/ 5294003 w 5747485"/>
              <a:gd name="connsiteY145" fmla="*/ 2475541 h 4913941"/>
              <a:gd name="connsiteX146" fmla="*/ 5326087 w 5747485"/>
              <a:gd name="connsiteY146" fmla="*/ 2363247 h 4913941"/>
              <a:gd name="connsiteX147" fmla="*/ 5358172 w 5747485"/>
              <a:gd name="connsiteY147" fmla="*/ 2299078 h 4913941"/>
              <a:gd name="connsiteX148" fmla="*/ 5390256 w 5747485"/>
              <a:gd name="connsiteY148" fmla="*/ 2186783 h 4913941"/>
              <a:gd name="connsiteX149" fmla="*/ 5422340 w 5747485"/>
              <a:gd name="connsiteY149" fmla="*/ 2122615 h 4913941"/>
              <a:gd name="connsiteX150" fmla="*/ 5534635 w 5747485"/>
              <a:gd name="connsiteY150" fmla="*/ 1833857 h 4913941"/>
              <a:gd name="connsiteX151" fmla="*/ 5566719 w 5747485"/>
              <a:gd name="connsiteY151" fmla="*/ 1769689 h 4913941"/>
              <a:gd name="connsiteX152" fmla="*/ 5614845 w 5747485"/>
              <a:gd name="connsiteY152" fmla="*/ 1641352 h 4913941"/>
              <a:gd name="connsiteX153" fmla="*/ 5646930 w 5747485"/>
              <a:gd name="connsiteY153" fmla="*/ 1529057 h 4913941"/>
              <a:gd name="connsiteX154" fmla="*/ 5662972 w 5747485"/>
              <a:gd name="connsiteY154" fmla="*/ 1400720 h 4913941"/>
              <a:gd name="connsiteX155" fmla="*/ 5679014 w 5747485"/>
              <a:gd name="connsiteY155" fmla="*/ 1352594 h 4913941"/>
              <a:gd name="connsiteX156" fmla="*/ 5695056 w 5747485"/>
              <a:gd name="connsiteY156" fmla="*/ 1272383 h 4913941"/>
              <a:gd name="connsiteX157" fmla="*/ 5727140 w 5747485"/>
              <a:gd name="connsiteY157" fmla="*/ 1063836 h 4913941"/>
              <a:gd name="connsiteX158" fmla="*/ 5743182 w 5747485"/>
              <a:gd name="connsiteY158" fmla="*/ 919457 h 4913941"/>
              <a:gd name="connsiteX159" fmla="*/ 5727140 w 5747485"/>
              <a:gd name="connsiteY159" fmla="*/ 598615 h 4913941"/>
              <a:gd name="connsiteX160" fmla="*/ 5518593 w 5747485"/>
              <a:gd name="connsiteY160" fmla="*/ 454236 h 4913941"/>
              <a:gd name="connsiteX161" fmla="*/ 5422340 w 5747485"/>
              <a:gd name="connsiteY161" fmla="*/ 406110 h 4913941"/>
              <a:gd name="connsiteX162" fmla="*/ 5374214 w 5747485"/>
              <a:gd name="connsiteY162" fmla="*/ 374025 h 4913941"/>
              <a:gd name="connsiteX163" fmla="*/ 5229835 w 5747485"/>
              <a:gd name="connsiteY163" fmla="*/ 325899 h 4913941"/>
              <a:gd name="connsiteX164" fmla="*/ 5069414 w 5747485"/>
              <a:gd name="connsiteY164" fmla="*/ 277773 h 4913941"/>
              <a:gd name="connsiteX165" fmla="*/ 4973161 w 5747485"/>
              <a:gd name="connsiteY165" fmla="*/ 261731 h 4913941"/>
              <a:gd name="connsiteX166" fmla="*/ 4908993 w 5747485"/>
              <a:gd name="connsiteY166" fmla="*/ 245689 h 4913941"/>
              <a:gd name="connsiteX167" fmla="*/ 4860866 w 5747485"/>
              <a:gd name="connsiteY167" fmla="*/ 229647 h 4913941"/>
              <a:gd name="connsiteX168" fmla="*/ 3847922 w 5747485"/>
              <a:gd name="connsiteY168" fmla="*/ 181520 h 4913941"/>
              <a:gd name="connsiteX169" fmla="*/ 3673751 w 5747485"/>
              <a:gd name="connsiteY169" fmla="*/ 133394 h 4913941"/>
              <a:gd name="connsiteX170" fmla="*/ 3529372 w 5747485"/>
              <a:gd name="connsiteY170" fmla="*/ 101310 h 4913941"/>
              <a:gd name="connsiteX171" fmla="*/ 3352908 w 5747485"/>
              <a:gd name="connsiteY171" fmla="*/ 69225 h 4913941"/>
              <a:gd name="connsiteX172" fmla="*/ 3048108 w 5747485"/>
              <a:gd name="connsiteY172" fmla="*/ 37141 h 4913941"/>
              <a:gd name="connsiteX173" fmla="*/ 2857895 w 5747485"/>
              <a:gd name="connsiteY173"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49751 w 5747485"/>
              <a:gd name="connsiteY14" fmla="*/ 1128004 h 4913941"/>
              <a:gd name="connsiteX15" fmla="*/ 2181835 w 5747485"/>
              <a:gd name="connsiteY15" fmla="*/ 1160089 h 4913941"/>
              <a:gd name="connsiteX16" fmla="*/ 2342256 w 5747485"/>
              <a:gd name="connsiteY16" fmla="*/ 1352594 h 4913941"/>
              <a:gd name="connsiteX17" fmla="*/ 2390382 w 5747485"/>
              <a:gd name="connsiteY17" fmla="*/ 1400720 h 4913941"/>
              <a:gd name="connsiteX18" fmla="*/ 2438508 w 5747485"/>
              <a:gd name="connsiteY18" fmla="*/ 1432804 h 4913941"/>
              <a:gd name="connsiteX19" fmla="*/ 2470593 w 5747485"/>
              <a:gd name="connsiteY19" fmla="*/ 1464889 h 4913941"/>
              <a:gd name="connsiteX20" fmla="*/ 2566845 w 5747485"/>
              <a:gd name="connsiteY20" fmla="*/ 1496973 h 4913941"/>
              <a:gd name="connsiteX21" fmla="*/ 2759351 w 5747485"/>
              <a:gd name="connsiteY21" fmla="*/ 1545099 h 4913941"/>
              <a:gd name="connsiteX22" fmla="*/ 2999982 w 5747485"/>
              <a:gd name="connsiteY22" fmla="*/ 1577183 h 4913941"/>
              <a:gd name="connsiteX23" fmla="*/ 3128319 w 5747485"/>
              <a:gd name="connsiteY23" fmla="*/ 1593225 h 4913941"/>
              <a:gd name="connsiteX24" fmla="*/ 3256656 w 5747485"/>
              <a:gd name="connsiteY24" fmla="*/ 1625310 h 4913941"/>
              <a:gd name="connsiteX25" fmla="*/ 3320824 w 5747485"/>
              <a:gd name="connsiteY25" fmla="*/ 1641352 h 4913941"/>
              <a:gd name="connsiteX26" fmla="*/ 3513330 w 5747485"/>
              <a:gd name="connsiteY26" fmla="*/ 1721562 h 4913941"/>
              <a:gd name="connsiteX27" fmla="*/ 3770003 w 5747485"/>
              <a:gd name="connsiteY27" fmla="*/ 1865941 h 4913941"/>
              <a:gd name="connsiteX28" fmla="*/ 3962508 w 5747485"/>
              <a:gd name="connsiteY28" fmla="*/ 2154699 h 4913941"/>
              <a:gd name="connsiteX29" fmla="*/ 3994593 w 5747485"/>
              <a:gd name="connsiteY29" fmla="*/ 2347204 h 4913941"/>
              <a:gd name="connsiteX30" fmla="*/ 3978551 w 5747485"/>
              <a:gd name="connsiteY30" fmla="*/ 2555752 h 4913941"/>
              <a:gd name="connsiteX31" fmla="*/ 3946466 w 5747485"/>
              <a:gd name="connsiteY31" fmla="*/ 2668047 h 4913941"/>
              <a:gd name="connsiteX32" fmla="*/ 3866256 w 5747485"/>
              <a:gd name="connsiteY32" fmla="*/ 2828468 h 4913941"/>
              <a:gd name="connsiteX33" fmla="*/ 3802087 w 5747485"/>
              <a:gd name="connsiteY33" fmla="*/ 2972847 h 4913941"/>
              <a:gd name="connsiteX34" fmla="*/ 3705835 w 5747485"/>
              <a:gd name="connsiteY34" fmla="*/ 3117225 h 4913941"/>
              <a:gd name="connsiteX35" fmla="*/ 3657708 w 5747485"/>
              <a:gd name="connsiteY35" fmla="*/ 3149310 h 4913941"/>
              <a:gd name="connsiteX36" fmla="*/ 3577498 w 5747485"/>
              <a:gd name="connsiteY36" fmla="*/ 3165352 h 4913941"/>
              <a:gd name="connsiteX37" fmla="*/ 3529372 w 5747485"/>
              <a:gd name="connsiteY37" fmla="*/ 3181394 h 4913941"/>
              <a:gd name="connsiteX38" fmla="*/ 2999982 w 5747485"/>
              <a:gd name="connsiteY38" fmla="*/ 3165352 h 4913941"/>
              <a:gd name="connsiteX39" fmla="*/ 2919772 w 5747485"/>
              <a:gd name="connsiteY39" fmla="*/ 3133268 h 4913941"/>
              <a:gd name="connsiteX40" fmla="*/ 2855603 w 5747485"/>
              <a:gd name="connsiteY40" fmla="*/ 3117225 h 4913941"/>
              <a:gd name="connsiteX41" fmla="*/ 2807477 w 5747485"/>
              <a:gd name="connsiteY41" fmla="*/ 3101183 h 4913941"/>
              <a:gd name="connsiteX42" fmla="*/ 2743308 w 5747485"/>
              <a:gd name="connsiteY42" fmla="*/ 3085141 h 4913941"/>
              <a:gd name="connsiteX43" fmla="*/ 2614972 w 5747485"/>
              <a:gd name="connsiteY43" fmla="*/ 3053057 h 4913941"/>
              <a:gd name="connsiteX44" fmla="*/ 2550803 w 5747485"/>
              <a:gd name="connsiteY44" fmla="*/ 3020973 h 4913941"/>
              <a:gd name="connsiteX45" fmla="*/ 2502677 w 5747485"/>
              <a:gd name="connsiteY45" fmla="*/ 3004931 h 4913941"/>
              <a:gd name="connsiteX46" fmla="*/ 2374340 w 5747485"/>
              <a:gd name="connsiteY46" fmla="*/ 2940762 h 4913941"/>
              <a:gd name="connsiteX47" fmla="*/ 2246003 w 5747485"/>
              <a:gd name="connsiteY47" fmla="*/ 2892636 h 4913941"/>
              <a:gd name="connsiteX48" fmla="*/ 2197877 w 5747485"/>
              <a:gd name="connsiteY48" fmla="*/ 2860552 h 4913941"/>
              <a:gd name="connsiteX49" fmla="*/ 2133708 w 5747485"/>
              <a:gd name="connsiteY49" fmla="*/ 2796383 h 4913941"/>
              <a:gd name="connsiteX50" fmla="*/ 2053498 w 5747485"/>
              <a:gd name="connsiteY50" fmla="*/ 2764299 h 4913941"/>
              <a:gd name="connsiteX51" fmla="*/ 1973287 w 5747485"/>
              <a:gd name="connsiteY51" fmla="*/ 2700131 h 4913941"/>
              <a:gd name="connsiteX52" fmla="*/ 1796824 w 5747485"/>
              <a:gd name="connsiteY52" fmla="*/ 2619920 h 4913941"/>
              <a:gd name="connsiteX53" fmla="*/ 1700572 w 5747485"/>
              <a:gd name="connsiteY53" fmla="*/ 2571794 h 4913941"/>
              <a:gd name="connsiteX54" fmla="*/ 1604319 w 5747485"/>
              <a:gd name="connsiteY54" fmla="*/ 2523668 h 4913941"/>
              <a:gd name="connsiteX55" fmla="*/ 1556193 w 5747485"/>
              <a:gd name="connsiteY55" fmla="*/ 2491583 h 4913941"/>
              <a:gd name="connsiteX56" fmla="*/ 1508066 w 5747485"/>
              <a:gd name="connsiteY56" fmla="*/ 2475541 h 4913941"/>
              <a:gd name="connsiteX57" fmla="*/ 1411814 w 5747485"/>
              <a:gd name="connsiteY57" fmla="*/ 2411373 h 4913941"/>
              <a:gd name="connsiteX58" fmla="*/ 1363687 w 5747485"/>
              <a:gd name="connsiteY58" fmla="*/ 2379289 h 4913941"/>
              <a:gd name="connsiteX59" fmla="*/ 1203266 w 5747485"/>
              <a:gd name="connsiteY59" fmla="*/ 2331162 h 4913941"/>
              <a:gd name="connsiteX60" fmla="*/ 1074930 w 5747485"/>
              <a:gd name="connsiteY60" fmla="*/ 2266994 h 4913941"/>
              <a:gd name="connsiteX61" fmla="*/ 1026803 w 5747485"/>
              <a:gd name="connsiteY61" fmla="*/ 2234910 h 4913941"/>
              <a:gd name="connsiteX62" fmla="*/ 962635 w 5747485"/>
              <a:gd name="connsiteY62" fmla="*/ 2218868 h 4913941"/>
              <a:gd name="connsiteX63" fmla="*/ 914508 w 5747485"/>
              <a:gd name="connsiteY63" fmla="*/ 2202825 h 4913941"/>
              <a:gd name="connsiteX64" fmla="*/ 850340 w 5747485"/>
              <a:gd name="connsiteY64" fmla="*/ 2186783 h 4913941"/>
              <a:gd name="connsiteX65" fmla="*/ 738045 w 5747485"/>
              <a:gd name="connsiteY65" fmla="*/ 2154699 h 4913941"/>
              <a:gd name="connsiteX66" fmla="*/ 641793 w 5747485"/>
              <a:gd name="connsiteY66" fmla="*/ 2138657 h 4913941"/>
              <a:gd name="connsiteX67" fmla="*/ 320951 w 5747485"/>
              <a:gd name="connsiteY67" fmla="*/ 2154699 h 4913941"/>
              <a:gd name="connsiteX68" fmla="*/ 224698 w 5747485"/>
              <a:gd name="connsiteY68" fmla="*/ 2202825 h 4913941"/>
              <a:gd name="connsiteX69" fmla="*/ 176572 w 5747485"/>
              <a:gd name="connsiteY69" fmla="*/ 2218868 h 4913941"/>
              <a:gd name="connsiteX70" fmla="*/ 96361 w 5747485"/>
              <a:gd name="connsiteY70" fmla="*/ 2331162 h 4913941"/>
              <a:gd name="connsiteX71" fmla="*/ 64277 w 5747485"/>
              <a:gd name="connsiteY71" fmla="*/ 2427415 h 4913941"/>
              <a:gd name="connsiteX72" fmla="*/ 48235 w 5747485"/>
              <a:gd name="connsiteY72" fmla="*/ 2475541 h 4913941"/>
              <a:gd name="connsiteX73" fmla="*/ 32193 w 5747485"/>
              <a:gd name="connsiteY73" fmla="*/ 2523668 h 4913941"/>
              <a:gd name="connsiteX74" fmla="*/ 16151 w 5747485"/>
              <a:gd name="connsiteY74" fmla="*/ 2652004 h 4913941"/>
              <a:gd name="connsiteX75" fmla="*/ 108 w 5747485"/>
              <a:gd name="connsiteY75" fmla="*/ 2764299 h 4913941"/>
              <a:gd name="connsiteX76" fmla="*/ 32193 w 5747485"/>
              <a:gd name="connsiteY76" fmla="*/ 3085141 h 4913941"/>
              <a:gd name="connsiteX77" fmla="*/ 64277 w 5747485"/>
              <a:gd name="connsiteY77" fmla="*/ 3133268 h 4913941"/>
              <a:gd name="connsiteX78" fmla="*/ 112403 w 5747485"/>
              <a:gd name="connsiteY78" fmla="*/ 3261604 h 4913941"/>
              <a:gd name="connsiteX79" fmla="*/ 144487 w 5747485"/>
              <a:gd name="connsiteY79" fmla="*/ 3293689 h 4913941"/>
              <a:gd name="connsiteX80" fmla="*/ 208656 w 5747485"/>
              <a:gd name="connsiteY80" fmla="*/ 3389941 h 4913941"/>
              <a:gd name="connsiteX81" fmla="*/ 256782 w 5747485"/>
              <a:gd name="connsiteY81" fmla="*/ 3454110 h 4913941"/>
              <a:gd name="connsiteX82" fmla="*/ 369077 w 5747485"/>
              <a:gd name="connsiteY82" fmla="*/ 3582447 h 4913941"/>
              <a:gd name="connsiteX83" fmla="*/ 417203 w 5747485"/>
              <a:gd name="connsiteY83" fmla="*/ 3598489 h 4913941"/>
              <a:gd name="connsiteX84" fmla="*/ 481372 w 5747485"/>
              <a:gd name="connsiteY84" fmla="*/ 3662657 h 4913941"/>
              <a:gd name="connsiteX85" fmla="*/ 577624 w 5747485"/>
              <a:gd name="connsiteY85" fmla="*/ 3694741 h 4913941"/>
              <a:gd name="connsiteX86" fmla="*/ 705961 w 5747485"/>
              <a:gd name="connsiteY86" fmla="*/ 3774952 h 4913941"/>
              <a:gd name="connsiteX87" fmla="*/ 705961 w 5747485"/>
              <a:gd name="connsiteY87" fmla="*/ 3774952 h 4913941"/>
              <a:gd name="connsiteX88" fmla="*/ 882424 w 5747485"/>
              <a:gd name="connsiteY88" fmla="*/ 3903289 h 4913941"/>
              <a:gd name="connsiteX89" fmla="*/ 946593 w 5747485"/>
              <a:gd name="connsiteY89" fmla="*/ 3935373 h 4913941"/>
              <a:gd name="connsiteX90" fmla="*/ 1058887 w 5747485"/>
              <a:gd name="connsiteY90" fmla="*/ 4015583 h 4913941"/>
              <a:gd name="connsiteX91" fmla="*/ 1171182 w 5747485"/>
              <a:gd name="connsiteY91" fmla="*/ 4063710 h 4913941"/>
              <a:gd name="connsiteX92" fmla="*/ 1267435 w 5747485"/>
              <a:gd name="connsiteY92" fmla="*/ 4111836 h 4913941"/>
              <a:gd name="connsiteX93" fmla="*/ 1315561 w 5747485"/>
              <a:gd name="connsiteY93" fmla="*/ 4143920 h 4913941"/>
              <a:gd name="connsiteX94" fmla="*/ 1363687 w 5747485"/>
              <a:gd name="connsiteY94" fmla="*/ 4159962 h 4913941"/>
              <a:gd name="connsiteX95" fmla="*/ 1459940 w 5747485"/>
              <a:gd name="connsiteY95" fmla="*/ 4224131 h 4913941"/>
              <a:gd name="connsiteX96" fmla="*/ 1556193 w 5747485"/>
              <a:gd name="connsiteY96" fmla="*/ 4256215 h 4913941"/>
              <a:gd name="connsiteX97" fmla="*/ 1604319 w 5747485"/>
              <a:gd name="connsiteY97" fmla="*/ 4272257 h 4913941"/>
              <a:gd name="connsiteX98" fmla="*/ 1668487 w 5747485"/>
              <a:gd name="connsiteY98" fmla="*/ 4304341 h 4913941"/>
              <a:gd name="connsiteX99" fmla="*/ 1780782 w 5747485"/>
              <a:gd name="connsiteY99" fmla="*/ 4336425 h 4913941"/>
              <a:gd name="connsiteX100" fmla="*/ 1844951 w 5747485"/>
              <a:gd name="connsiteY100" fmla="*/ 4368510 h 4913941"/>
              <a:gd name="connsiteX101" fmla="*/ 1909119 w 5747485"/>
              <a:gd name="connsiteY101" fmla="*/ 4384552 h 4913941"/>
              <a:gd name="connsiteX102" fmla="*/ 1957245 w 5747485"/>
              <a:gd name="connsiteY102" fmla="*/ 4400594 h 4913941"/>
              <a:gd name="connsiteX103" fmla="*/ 1989330 w 5747485"/>
              <a:gd name="connsiteY103" fmla="*/ 4432678 h 4913941"/>
              <a:gd name="connsiteX104" fmla="*/ 2117666 w 5747485"/>
              <a:gd name="connsiteY104" fmla="*/ 4480804 h 4913941"/>
              <a:gd name="connsiteX105" fmla="*/ 2165793 w 5747485"/>
              <a:gd name="connsiteY105" fmla="*/ 4512889 h 4913941"/>
              <a:gd name="connsiteX106" fmla="*/ 2262045 w 5747485"/>
              <a:gd name="connsiteY106" fmla="*/ 4544973 h 4913941"/>
              <a:gd name="connsiteX107" fmla="*/ 2374340 w 5747485"/>
              <a:gd name="connsiteY107" fmla="*/ 4577057 h 4913941"/>
              <a:gd name="connsiteX108" fmla="*/ 2502677 w 5747485"/>
              <a:gd name="connsiteY108" fmla="*/ 4593099 h 4913941"/>
              <a:gd name="connsiteX109" fmla="*/ 2614972 w 5747485"/>
              <a:gd name="connsiteY109" fmla="*/ 4625183 h 4913941"/>
              <a:gd name="connsiteX110" fmla="*/ 2663098 w 5747485"/>
              <a:gd name="connsiteY110" fmla="*/ 4641225 h 4913941"/>
              <a:gd name="connsiteX111" fmla="*/ 2759351 w 5747485"/>
              <a:gd name="connsiteY111" fmla="*/ 4689352 h 4913941"/>
              <a:gd name="connsiteX112" fmla="*/ 2903730 w 5747485"/>
              <a:gd name="connsiteY112" fmla="*/ 4737478 h 4913941"/>
              <a:gd name="connsiteX113" fmla="*/ 3048108 w 5747485"/>
              <a:gd name="connsiteY113" fmla="*/ 4769562 h 4913941"/>
              <a:gd name="connsiteX114" fmla="*/ 3096235 w 5747485"/>
              <a:gd name="connsiteY114" fmla="*/ 4785604 h 4913941"/>
              <a:gd name="connsiteX115" fmla="*/ 3144361 w 5747485"/>
              <a:gd name="connsiteY115" fmla="*/ 4817689 h 4913941"/>
              <a:gd name="connsiteX116" fmla="*/ 3288740 w 5747485"/>
              <a:gd name="connsiteY116" fmla="*/ 4849773 h 4913941"/>
              <a:gd name="connsiteX117" fmla="*/ 3401035 w 5747485"/>
              <a:gd name="connsiteY117" fmla="*/ 4881857 h 4913941"/>
              <a:gd name="connsiteX118" fmla="*/ 3657708 w 5747485"/>
              <a:gd name="connsiteY118" fmla="*/ 4913941 h 4913941"/>
              <a:gd name="connsiteX119" fmla="*/ 3946466 w 5747485"/>
              <a:gd name="connsiteY119" fmla="*/ 4897899 h 4913941"/>
              <a:gd name="connsiteX120" fmla="*/ 4010635 w 5747485"/>
              <a:gd name="connsiteY120" fmla="*/ 4881857 h 4913941"/>
              <a:gd name="connsiteX121" fmla="*/ 4122930 w 5747485"/>
              <a:gd name="connsiteY121" fmla="*/ 4785604 h 4913941"/>
              <a:gd name="connsiteX122" fmla="*/ 4187098 w 5747485"/>
              <a:gd name="connsiteY122" fmla="*/ 4689352 h 4913941"/>
              <a:gd name="connsiteX123" fmla="*/ 4219182 w 5747485"/>
              <a:gd name="connsiteY123" fmla="*/ 4593099 h 4913941"/>
              <a:gd name="connsiteX124" fmla="*/ 4267308 w 5747485"/>
              <a:gd name="connsiteY124" fmla="*/ 4496847 h 4913941"/>
              <a:gd name="connsiteX125" fmla="*/ 4363561 w 5747485"/>
              <a:gd name="connsiteY125" fmla="*/ 4336425 h 4913941"/>
              <a:gd name="connsiteX126" fmla="*/ 4379603 w 5747485"/>
              <a:gd name="connsiteY126" fmla="*/ 4288299 h 4913941"/>
              <a:gd name="connsiteX127" fmla="*/ 4507940 w 5747485"/>
              <a:gd name="connsiteY127" fmla="*/ 4127878 h 4913941"/>
              <a:gd name="connsiteX128" fmla="*/ 4523982 w 5747485"/>
              <a:gd name="connsiteY128" fmla="*/ 4063710 h 4913941"/>
              <a:gd name="connsiteX129" fmla="*/ 4556066 w 5747485"/>
              <a:gd name="connsiteY129" fmla="*/ 4015583 h 4913941"/>
              <a:gd name="connsiteX130" fmla="*/ 4572108 w 5747485"/>
              <a:gd name="connsiteY130" fmla="*/ 3967457 h 4913941"/>
              <a:gd name="connsiteX131" fmla="*/ 4636277 w 5747485"/>
              <a:gd name="connsiteY131" fmla="*/ 3887247 h 4913941"/>
              <a:gd name="connsiteX132" fmla="*/ 4668361 w 5747485"/>
              <a:gd name="connsiteY132" fmla="*/ 3790994 h 4913941"/>
              <a:gd name="connsiteX133" fmla="*/ 4732530 w 5747485"/>
              <a:gd name="connsiteY133" fmla="*/ 3678699 h 4913941"/>
              <a:gd name="connsiteX134" fmla="*/ 4796698 w 5747485"/>
              <a:gd name="connsiteY134" fmla="*/ 3582447 h 4913941"/>
              <a:gd name="connsiteX135" fmla="*/ 4844824 w 5747485"/>
              <a:gd name="connsiteY135" fmla="*/ 3470152 h 4913941"/>
              <a:gd name="connsiteX136" fmla="*/ 4860866 w 5747485"/>
              <a:gd name="connsiteY136" fmla="*/ 3422025 h 4913941"/>
              <a:gd name="connsiteX137" fmla="*/ 4925035 w 5747485"/>
              <a:gd name="connsiteY137" fmla="*/ 3325773 h 4913941"/>
              <a:gd name="connsiteX138" fmla="*/ 4941077 w 5747485"/>
              <a:gd name="connsiteY138" fmla="*/ 3261604 h 4913941"/>
              <a:gd name="connsiteX139" fmla="*/ 5005245 w 5747485"/>
              <a:gd name="connsiteY139" fmla="*/ 3165352 h 4913941"/>
              <a:gd name="connsiteX140" fmla="*/ 5053372 w 5747485"/>
              <a:gd name="connsiteY140" fmla="*/ 3020973 h 4913941"/>
              <a:gd name="connsiteX141" fmla="*/ 5101498 w 5747485"/>
              <a:gd name="connsiteY141" fmla="*/ 2908678 h 4913941"/>
              <a:gd name="connsiteX142" fmla="*/ 5149624 w 5747485"/>
              <a:gd name="connsiteY142" fmla="*/ 2844510 h 4913941"/>
              <a:gd name="connsiteX143" fmla="*/ 5261919 w 5747485"/>
              <a:gd name="connsiteY143" fmla="*/ 2571794 h 4913941"/>
              <a:gd name="connsiteX144" fmla="*/ 5294003 w 5747485"/>
              <a:gd name="connsiteY144" fmla="*/ 2475541 h 4913941"/>
              <a:gd name="connsiteX145" fmla="*/ 5326087 w 5747485"/>
              <a:gd name="connsiteY145" fmla="*/ 2363247 h 4913941"/>
              <a:gd name="connsiteX146" fmla="*/ 5358172 w 5747485"/>
              <a:gd name="connsiteY146" fmla="*/ 2299078 h 4913941"/>
              <a:gd name="connsiteX147" fmla="*/ 5390256 w 5747485"/>
              <a:gd name="connsiteY147" fmla="*/ 2186783 h 4913941"/>
              <a:gd name="connsiteX148" fmla="*/ 5422340 w 5747485"/>
              <a:gd name="connsiteY148" fmla="*/ 2122615 h 4913941"/>
              <a:gd name="connsiteX149" fmla="*/ 5534635 w 5747485"/>
              <a:gd name="connsiteY149" fmla="*/ 1833857 h 4913941"/>
              <a:gd name="connsiteX150" fmla="*/ 5566719 w 5747485"/>
              <a:gd name="connsiteY150" fmla="*/ 1769689 h 4913941"/>
              <a:gd name="connsiteX151" fmla="*/ 5614845 w 5747485"/>
              <a:gd name="connsiteY151" fmla="*/ 1641352 h 4913941"/>
              <a:gd name="connsiteX152" fmla="*/ 5646930 w 5747485"/>
              <a:gd name="connsiteY152" fmla="*/ 1529057 h 4913941"/>
              <a:gd name="connsiteX153" fmla="*/ 5662972 w 5747485"/>
              <a:gd name="connsiteY153" fmla="*/ 1400720 h 4913941"/>
              <a:gd name="connsiteX154" fmla="*/ 5679014 w 5747485"/>
              <a:gd name="connsiteY154" fmla="*/ 1352594 h 4913941"/>
              <a:gd name="connsiteX155" fmla="*/ 5695056 w 5747485"/>
              <a:gd name="connsiteY155" fmla="*/ 1272383 h 4913941"/>
              <a:gd name="connsiteX156" fmla="*/ 5727140 w 5747485"/>
              <a:gd name="connsiteY156" fmla="*/ 1063836 h 4913941"/>
              <a:gd name="connsiteX157" fmla="*/ 5743182 w 5747485"/>
              <a:gd name="connsiteY157" fmla="*/ 919457 h 4913941"/>
              <a:gd name="connsiteX158" fmla="*/ 5727140 w 5747485"/>
              <a:gd name="connsiteY158" fmla="*/ 598615 h 4913941"/>
              <a:gd name="connsiteX159" fmla="*/ 5518593 w 5747485"/>
              <a:gd name="connsiteY159" fmla="*/ 454236 h 4913941"/>
              <a:gd name="connsiteX160" fmla="*/ 5422340 w 5747485"/>
              <a:gd name="connsiteY160" fmla="*/ 406110 h 4913941"/>
              <a:gd name="connsiteX161" fmla="*/ 5374214 w 5747485"/>
              <a:gd name="connsiteY161" fmla="*/ 374025 h 4913941"/>
              <a:gd name="connsiteX162" fmla="*/ 5229835 w 5747485"/>
              <a:gd name="connsiteY162" fmla="*/ 325899 h 4913941"/>
              <a:gd name="connsiteX163" fmla="*/ 5069414 w 5747485"/>
              <a:gd name="connsiteY163" fmla="*/ 277773 h 4913941"/>
              <a:gd name="connsiteX164" fmla="*/ 4973161 w 5747485"/>
              <a:gd name="connsiteY164" fmla="*/ 261731 h 4913941"/>
              <a:gd name="connsiteX165" fmla="*/ 4908993 w 5747485"/>
              <a:gd name="connsiteY165" fmla="*/ 245689 h 4913941"/>
              <a:gd name="connsiteX166" fmla="*/ 4860866 w 5747485"/>
              <a:gd name="connsiteY166" fmla="*/ 229647 h 4913941"/>
              <a:gd name="connsiteX167" fmla="*/ 3847922 w 5747485"/>
              <a:gd name="connsiteY167" fmla="*/ 181520 h 4913941"/>
              <a:gd name="connsiteX168" fmla="*/ 3673751 w 5747485"/>
              <a:gd name="connsiteY168" fmla="*/ 133394 h 4913941"/>
              <a:gd name="connsiteX169" fmla="*/ 3529372 w 5747485"/>
              <a:gd name="connsiteY169" fmla="*/ 101310 h 4913941"/>
              <a:gd name="connsiteX170" fmla="*/ 3352908 w 5747485"/>
              <a:gd name="connsiteY170" fmla="*/ 69225 h 4913941"/>
              <a:gd name="connsiteX171" fmla="*/ 3048108 w 5747485"/>
              <a:gd name="connsiteY171" fmla="*/ 37141 h 4913941"/>
              <a:gd name="connsiteX172" fmla="*/ 2857895 w 5747485"/>
              <a:gd name="connsiteY172"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49751 w 5747485"/>
              <a:gd name="connsiteY14" fmla="*/ 1128004 h 4913941"/>
              <a:gd name="connsiteX15" fmla="*/ 2181835 w 5747485"/>
              <a:gd name="connsiteY15" fmla="*/ 1160089 h 4913941"/>
              <a:gd name="connsiteX16" fmla="*/ 2342256 w 5747485"/>
              <a:gd name="connsiteY16" fmla="*/ 1352594 h 4913941"/>
              <a:gd name="connsiteX17" fmla="*/ 2390382 w 5747485"/>
              <a:gd name="connsiteY17" fmla="*/ 1400720 h 4913941"/>
              <a:gd name="connsiteX18" fmla="*/ 2438508 w 5747485"/>
              <a:gd name="connsiteY18" fmla="*/ 1432804 h 4913941"/>
              <a:gd name="connsiteX19" fmla="*/ 2470593 w 5747485"/>
              <a:gd name="connsiteY19" fmla="*/ 1464889 h 4913941"/>
              <a:gd name="connsiteX20" fmla="*/ 2566845 w 5747485"/>
              <a:gd name="connsiteY20" fmla="*/ 1496973 h 4913941"/>
              <a:gd name="connsiteX21" fmla="*/ 2759351 w 5747485"/>
              <a:gd name="connsiteY21" fmla="*/ 1545099 h 4913941"/>
              <a:gd name="connsiteX22" fmla="*/ 2999982 w 5747485"/>
              <a:gd name="connsiteY22" fmla="*/ 1577183 h 4913941"/>
              <a:gd name="connsiteX23" fmla="*/ 3128319 w 5747485"/>
              <a:gd name="connsiteY23" fmla="*/ 1593225 h 4913941"/>
              <a:gd name="connsiteX24" fmla="*/ 3256656 w 5747485"/>
              <a:gd name="connsiteY24" fmla="*/ 1625310 h 4913941"/>
              <a:gd name="connsiteX25" fmla="*/ 3320824 w 5747485"/>
              <a:gd name="connsiteY25" fmla="*/ 1641352 h 4913941"/>
              <a:gd name="connsiteX26" fmla="*/ 3513330 w 5747485"/>
              <a:gd name="connsiteY26" fmla="*/ 1721562 h 4913941"/>
              <a:gd name="connsiteX27" fmla="*/ 3770003 w 5747485"/>
              <a:gd name="connsiteY27" fmla="*/ 1865941 h 4913941"/>
              <a:gd name="connsiteX28" fmla="*/ 3962508 w 5747485"/>
              <a:gd name="connsiteY28" fmla="*/ 2154699 h 4913941"/>
              <a:gd name="connsiteX29" fmla="*/ 3994593 w 5747485"/>
              <a:gd name="connsiteY29" fmla="*/ 2347204 h 4913941"/>
              <a:gd name="connsiteX30" fmla="*/ 3978551 w 5747485"/>
              <a:gd name="connsiteY30" fmla="*/ 2555752 h 4913941"/>
              <a:gd name="connsiteX31" fmla="*/ 3946466 w 5747485"/>
              <a:gd name="connsiteY31" fmla="*/ 2668047 h 4913941"/>
              <a:gd name="connsiteX32" fmla="*/ 3866256 w 5747485"/>
              <a:gd name="connsiteY32" fmla="*/ 2828468 h 4913941"/>
              <a:gd name="connsiteX33" fmla="*/ 3802087 w 5747485"/>
              <a:gd name="connsiteY33" fmla="*/ 2972847 h 4913941"/>
              <a:gd name="connsiteX34" fmla="*/ 3705835 w 5747485"/>
              <a:gd name="connsiteY34" fmla="*/ 3117225 h 4913941"/>
              <a:gd name="connsiteX35" fmla="*/ 3657708 w 5747485"/>
              <a:gd name="connsiteY35" fmla="*/ 3149310 h 4913941"/>
              <a:gd name="connsiteX36" fmla="*/ 3577498 w 5747485"/>
              <a:gd name="connsiteY36" fmla="*/ 3165352 h 4913941"/>
              <a:gd name="connsiteX37" fmla="*/ 3529372 w 5747485"/>
              <a:gd name="connsiteY37" fmla="*/ 3181394 h 4913941"/>
              <a:gd name="connsiteX38" fmla="*/ 2999982 w 5747485"/>
              <a:gd name="connsiteY38" fmla="*/ 3165352 h 4913941"/>
              <a:gd name="connsiteX39" fmla="*/ 2919772 w 5747485"/>
              <a:gd name="connsiteY39" fmla="*/ 3133268 h 4913941"/>
              <a:gd name="connsiteX40" fmla="*/ 2855603 w 5747485"/>
              <a:gd name="connsiteY40" fmla="*/ 3117225 h 4913941"/>
              <a:gd name="connsiteX41" fmla="*/ 2807477 w 5747485"/>
              <a:gd name="connsiteY41" fmla="*/ 3101183 h 4913941"/>
              <a:gd name="connsiteX42" fmla="*/ 2743308 w 5747485"/>
              <a:gd name="connsiteY42" fmla="*/ 3085141 h 4913941"/>
              <a:gd name="connsiteX43" fmla="*/ 2614972 w 5747485"/>
              <a:gd name="connsiteY43" fmla="*/ 3053057 h 4913941"/>
              <a:gd name="connsiteX44" fmla="*/ 2550803 w 5747485"/>
              <a:gd name="connsiteY44" fmla="*/ 3020973 h 4913941"/>
              <a:gd name="connsiteX45" fmla="*/ 2502677 w 5747485"/>
              <a:gd name="connsiteY45" fmla="*/ 3004931 h 4913941"/>
              <a:gd name="connsiteX46" fmla="*/ 2374340 w 5747485"/>
              <a:gd name="connsiteY46" fmla="*/ 2940762 h 4913941"/>
              <a:gd name="connsiteX47" fmla="*/ 2246003 w 5747485"/>
              <a:gd name="connsiteY47" fmla="*/ 2892636 h 4913941"/>
              <a:gd name="connsiteX48" fmla="*/ 2197877 w 5747485"/>
              <a:gd name="connsiteY48" fmla="*/ 2860552 h 4913941"/>
              <a:gd name="connsiteX49" fmla="*/ 2133708 w 5747485"/>
              <a:gd name="connsiteY49" fmla="*/ 2796383 h 4913941"/>
              <a:gd name="connsiteX50" fmla="*/ 2053498 w 5747485"/>
              <a:gd name="connsiteY50" fmla="*/ 2764299 h 4913941"/>
              <a:gd name="connsiteX51" fmla="*/ 1973287 w 5747485"/>
              <a:gd name="connsiteY51" fmla="*/ 2700131 h 4913941"/>
              <a:gd name="connsiteX52" fmla="*/ 1796824 w 5747485"/>
              <a:gd name="connsiteY52" fmla="*/ 2619920 h 4913941"/>
              <a:gd name="connsiteX53" fmla="*/ 1700572 w 5747485"/>
              <a:gd name="connsiteY53" fmla="*/ 2571794 h 4913941"/>
              <a:gd name="connsiteX54" fmla="*/ 1604319 w 5747485"/>
              <a:gd name="connsiteY54" fmla="*/ 2523668 h 4913941"/>
              <a:gd name="connsiteX55" fmla="*/ 1556193 w 5747485"/>
              <a:gd name="connsiteY55" fmla="*/ 2491583 h 4913941"/>
              <a:gd name="connsiteX56" fmla="*/ 1508066 w 5747485"/>
              <a:gd name="connsiteY56" fmla="*/ 2475541 h 4913941"/>
              <a:gd name="connsiteX57" fmla="*/ 1411814 w 5747485"/>
              <a:gd name="connsiteY57" fmla="*/ 2411373 h 4913941"/>
              <a:gd name="connsiteX58" fmla="*/ 1363687 w 5747485"/>
              <a:gd name="connsiteY58" fmla="*/ 2379289 h 4913941"/>
              <a:gd name="connsiteX59" fmla="*/ 1203266 w 5747485"/>
              <a:gd name="connsiteY59" fmla="*/ 2331162 h 4913941"/>
              <a:gd name="connsiteX60" fmla="*/ 1074930 w 5747485"/>
              <a:gd name="connsiteY60" fmla="*/ 2266994 h 4913941"/>
              <a:gd name="connsiteX61" fmla="*/ 1026803 w 5747485"/>
              <a:gd name="connsiteY61" fmla="*/ 2234910 h 4913941"/>
              <a:gd name="connsiteX62" fmla="*/ 962635 w 5747485"/>
              <a:gd name="connsiteY62" fmla="*/ 2218868 h 4913941"/>
              <a:gd name="connsiteX63" fmla="*/ 914508 w 5747485"/>
              <a:gd name="connsiteY63" fmla="*/ 2202825 h 4913941"/>
              <a:gd name="connsiteX64" fmla="*/ 850340 w 5747485"/>
              <a:gd name="connsiteY64" fmla="*/ 2186783 h 4913941"/>
              <a:gd name="connsiteX65" fmla="*/ 738045 w 5747485"/>
              <a:gd name="connsiteY65" fmla="*/ 2154699 h 4913941"/>
              <a:gd name="connsiteX66" fmla="*/ 641793 w 5747485"/>
              <a:gd name="connsiteY66" fmla="*/ 2138657 h 4913941"/>
              <a:gd name="connsiteX67" fmla="*/ 320951 w 5747485"/>
              <a:gd name="connsiteY67" fmla="*/ 2154699 h 4913941"/>
              <a:gd name="connsiteX68" fmla="*/ 224698 w 5747485"/>
              <a:gd name="connsiteY68" fmla="*/ 2202825 h 4913941"/>
              <a:gd name="connsiteX69" fmla="*/ 176572 w 5747485"/>
              <a:gd name="connsiteY69" fmla="*/ 2218868 h 4913941"/>
              <a:gd name="connsiteX70" fmla="*/ 96361 w 5747485"/>
              <a:gd name="connsiteY70" fmla="*/ 2331162 h 4913941"/>
              <a:gd name="connsiteX71" fmla="*/ 64277 w 5747485"/>
              <a:gd name="connsiteY71" fmla="*/ 2427415 h 4913941"/>
              <a:gd name="connsiteX72" fmla="*/ 48235 w 5747485"/>
              <a:gd name="connsiteY72" fmla="*/ 2475541 h 4913941"/>
              <a:gd name="connsiteX73" fmla="*/ 32193 w 5747485"/>
              <a:gd name="connsiteY73" fmla="*/ 2523668 h 4913941"/>
              <a:gd name="connsiteX74" fmla="*/ 16151 w 5747485"/>
              <a:gd name="connsiteY74" fmla="*/ 2652004 h 4913941"/>
              <a:gd name="connsiteX75" fmla="*/ 108 w 5747485"/>
              <a:gd name="connsiteY75" fmla="*/ 2764299 h 4913941"/>
              <a:gd name="connsiteX76" fmla="*/ 32193 w 5747485"/>
              <a:gd name="connsiteY76" fmla="*/ 3085141 h 4913941"/>
              <a:gd name="connsiteX77" fmla="*/ 64277 w 5747485"/>
              <a:gd name="connsiteY77" fmla="*/ 3133268 h 4913941"/>
              <a:gd name="connsiteX78" fmla="*/ 112403 w 5747485"/>
              <a:gd name="connsiteY78" fmla="*/ 3261604 h 4913941"/>
              <a:gd name="connsiteX79" fmla="*/ 144487 w 5747485"/>
              <a:gd name="connsiteY79" fmla="*/ 3293689 h 4913941"/>
              <a:gd name="connsiteX80" fmla="*/ 208656 w 5747485"/>
              <a:gd name="connsiteY80" fmla="*/ 3389941 h 4913941"/>
              <a:gd name="connsiteX81" fmla="*/ 256782 w 5747485"/>
              <a:gd name="connsiteY81" fmla="*/ 3454110 h 4913941"/>
              <a:gd name="connsiteX82" fmla="*/ 369077 w 5747485"/>
              <a:gd name="connsiteY82" fmla="*/ 3582447 h 4913941"/>
              <a:gd name="connsiteX83" fmla="*/ 417203 w 5747485"/>
              <a:gd name="connsiteY83" fmla="*/ 3598489 h 4913941"/>
              <a:gd name="connsiteX84" fmla="*/ 481372 w 5747485"/>
              <a:gd name="connsiteY84" fmla="*/ 3662657 h 4913941"/>
              <a:gd name="connsiteX85" fmla="*/ 577624 w 5747485"/>
              <a:gd name="connsiteY85" fmla="*/ 3694741 h 4913941"/>
              <a:gd name="connsiteX86" fmla="*/ 705961 w 5747485"/>
              <a:gd name="connsiteY86" fmla="*/ 3774952 h 4913941"/>
              <a:gd name="connsiteX87" fmla="*/ 705961 w 5747485"/>
              <a:gd name="connsiteY87" fmla="*/ 3774952 h 4913941"/>
              <a:gd name="connsiteX88" fmla="*/ 882424 w 5747485"/>
              <a:gd name="connsiteY88" fmla="*/ 3903289 h 4913941"/>
              <a:gd name="connsiteX89" fmla="*/ 946593 w 5747485"/>
              <a:gd name="connsiteY89" fmla="*/ 3935373 h 4913941"/>
              <a:gd name="connsiteX90" fmla="*/ 1058887 w 5747485"/>
              <a:gd name="connsiteY90" fmla="*/ 4015583 h 4913941"/>
              <a:gd name="connsiteX91" fmla="*/ 1171182 w 5747485"/>
              <a:gd name="connsiteY91" fmla="*/ 4063710 h 4913941"/>
              <a:gd name="connsiteX92" fmla="*/ 1267435 w 5747485"/>
              <a:gd name="connsiteY92" fmla="*/ 4111836 h 4913941"/>
              <a:gd name="connsiteX93" fmla="*/ 1315561 w 5747485"/>
              <a:gd name="connsiteY93" fmla="*/ 4143920 h 4913941"/>
              <a:gd name="connsiteX94" fmla="*/ 1363687 w 5747485"/>
              <a:gd name="connsiteY94" fmla="*/ 4159962 h 4913941"/>
              <a:gd name="connsiteX95" fmla="*/ 1459940 w 5747485"/>
              <a:gd name="connsiteY95" fmla="*/ 4224131 h 4913941"/>
              <a:gd name="connsiteX96" fmla="*/ 1556193 w 5747485"/>
              <a:gd name="connsiteY96" fmla="*/ 4256215 h 4913941"/>
              <a:gd name="connsiteX97" fmla="*/ 1604319 w 5747485"/>
              <a:gd name="connsiteY97" fmla="*/ 4272257 h 4913941"/>
              <a:gd name="connsiteX98" fmla="*/ 1668487 w 5747485"/>
              <a:gd name="connsiteY98" fmla="*/ 4304341 h 4913941"/>
              <a:gd name="connsiteX99" fmla="*/ 1780782 w 5747485"/>
              <a:gd name="connsiteY99" fmla="*/ 4336425 h 4913941"/>
              <a:gd name="connsiteX100" fmla="*/ 1844951 w 5747485"/>
              <a:gd name="connsiteY100" fmla="*/ 4368510 h 4913941"/>
              <a:gd name="connsiteX101" fmla="*/ 1909119 w 5747485"/>
              <a:gd name="connsiteY101" fmla="*/ 4384552 h 4913941"/>
              <a:gd name="connsiteX102" fmla="*/ 1957245 w 5747485"/>
              <a:gd name="connsiteY102" fmla="*/ 4400594 h 4913941"/>
              <a:gd name="connsiteX103" fmla="*/ 1989330 w 5747485"/>
              <a:gd name="connsiteY103" fmla="*/ 4432678 h 4913941"/>
              <a:gd name="connsiteX104" fmla="*/ 2117666 w 5747485"/>
              <a:gd name="connsiteY104" fmla="*/ 4480804 h 4913941"/>
              <a:gd name="connsiteX105" fmla="*/ 2165793 w 5747485"/>
              <a:gd name="connsiteY105" fmla="*/ 4512889 h 4913941"/>
              <a:gd name="connsiteX106" fmla="*/ 2262045 w 5747485"/>
              <a:gd name="connsiteY106" fmla="*/ 4544973 h 4913941"/>
              <a:gd name="connsiteX107" fmla="*/ 2374340 w 5747485"/>
              <a:gd name="connsiteY107" fmla="*/ 4577057 h 4913941"/>
              <a:gd name="connsiteX108" fmla="*/ 2502677 w 5747485"/>
              <a:gd name="connsiteY108" fmla="*/ 4593099 h 4913941"/>
              <a:gd name="connsiteX109" fmla="*/ 2614972 w 5747485"/>
              <a:gd name="connsiteY109" fmla="*/ 4625183 h 4913941"/>
              <a:gd name="connsiteX110" fmla="*/ 2663098 w 5747485"/>
              <a:gd name="connsiteY110" fmla="*/ 4641225 h 4913941"/>
              <a:gd name="connsiteX111" fmla="*/ 2759351 w 5747485"/>
              <a:gd name="connsiteY111" fmla="*/ 4689352 h 4913941"/>
              <a:gd name="connsiteX112" fmla="*/ 2903730 w 5747485"/>
              <a:gd name="connsiteY112" fmla="*/ 4737478 h 4913941"/>
              <a:gd name="connsiteX113" fmla="*/ 3048108 w 5747485"/>
              <a:gd name="connsiteY113" fmla="*/ 4769562 h 4913941"/>
              <a:gd name="connsiteX114" fmla="*/ 3096235 w 5747485"/>
              <a:gd name="connsiteY114" fmla="*/ 4785604 h 4913941"/>
              <a:gd name="connsiteX115" fmla="*/ 3144361 w 5747485"/>
              <a:gd name="connsiteY115" fmla="*/ 4817689 h 4913941"/>
              <a:gd name="connsiteX116" fmla="*/ 3288740 w 5747485"/>
              <a:gd name="connsiteY116" fmla="*/ 4849773 h 4913941"/>
              <a:gd name="connsiteX117" fmla="*/ 3401035 w 5747485"/>
              <a:gd name="connsiteY117" fmla="*/ 4881857 h 4913941"/>
              <a:gd name="connsiteX118" fmla="*/ 3657708 w 5747485"/>
              <a:gd name="connsiteY118" fmla="*/ 4913941 h 4913941"/>
              <a:gd name="connsiteX119" fmla="*/ 3946466 w 5747485"/>
              <a:gd name="connsiteY119" fmla="*/ 4897899 h 4913941"/>
              <a:gd name="connsiteX120" fmla="*/ 4010635 w 5747485"/>
              <a:gd name="connsiteY120" fmla="*/ 4881857 h 4913941"/>
              <a:gd name="connsiteX121" fmla="*/ 4122930 w 5747485"/>
              <a:gd name="connsiteY121" fmla="*/ 4785604 h 4913941"/>
              <a:gd name="connsiteX122" fmla="*/ 4187098 w 5747485"/>
              <a:gd name="connsiteY122" fmla="*/ 4689352 h 4913941"/>
              <a:gd name="connsiteX123" fmla="*/ 4219182 w 5747485"/>
              <a:gd name="connsiteY123" fmla="*/ 4593099 h 4913941"/>
              <a:gd name="connsiteX124" fmla="*/ 4267308 w 5747485"/>
              <a:gd name="connsiteY124" fmla="*/ 4496847 h 4913941"/>
              <a:gd name="connsiteX125" fmla="*/ 4363561 w 5747485"/>
              <a:gd name="connsiteY125" fmla="*/ 4336425 h 4913941"/>
              <a:gd name="connsiteX126" fmla="*/ 4379603 w 5747485"/>
              <a:gd name="connsiteY126" fmla="*/ 4288299 h 4913941"/>
              <a:gd name="connsiteX127" fmla="*/ 4507940 w 5747485"/>
              <a:gd name="connsiteY127" fmla="*/ 4127878 h 4913941"/>
              <a:gd name="connsiteX128" fmla="*/ 4523982 w 5747485"/>
              <a:gd name="connsiteY128" fmla="*/ 4063710 h 4913941"/>
              <a:gd name="connsiteX129" fmla="*/ 4556066 w 5747485"/>
              <a:gd name="connsiteY129" fmla="*/ 4015583 h 4913941"/>
              <a:gd name="connsiteX130" fmla="*/ 4572108 w 5747485"/>
              <a:gd name="connsiteY130" fmla="*/ 3967457 h 4913941"/>
              <a:gd name="connsiteX131" fmla="*/ 4636277 w 5747485"/>
              <a:gd name="connsiteY131" fmla="*/ 3887247 h 4913941"/>
              <a:gd name="connsiteX132" fmla="*/ 4668361 w 5747485"/>
              <a:gd name="connsiteY132" fmla="*/ 3790994 h 4913941"/>
              <a:gd name="connsiteX133" fmla="*/ 4732530 w 5747485"/>
              <a:gd name="connsiteY133" fmla="*/ 3678699 h 4913941"/>
              <a:gd name="connsiteX134" fmla="*/ 4796698 w 5747485"/>
              <a:gd name="connsiteY134" fmla="*/ 3582447 h 4913941"/>
              <a:gd name="connsiteX135" fmla="*/ 4844824 w 5747485"/>
              <a:gd name="connsiteY135" fmla="*/ 3470152 h 4913941"/>
              <a:gd name="connsiteX136" fmla="*/ 4860866 w 5747485"/>
              <a:gd name="connsiteY136" fmla="*/ 3422025 h 4913941"/>
              <a:gd name="connsiteX137" fmla="*/ 4925035 w 5747485"/>
              <a:gd name="connsiteY137" fmla="*/ 3325773 h 4913941"/>
              <a:gd name="connsiteX138" fmla="*/ 4941077 w 5747485"/>
              <a:gd name="connsiteY138" fmla="*/ 3261604 h 4913941"/>
              <a:gd name="connsiteX139" fmla="*/ 5005245 w 5747485"/>
              <a:gd name="connsiteY139" fmla="*/ 3165352 h 4913941"/>
              <a:gd name="connsiteX140" fmla="*/ 5053372 w 5747485"/>
              <a:gd name="connsiteY140" fmla="*/ 3020973 h 4913941"/>
              <a:gd name="connsiteX141" fmla="*/ 5101498 w 5747485"/>
              <a:gd name="connsiteY141" fmla="*/ 2908678 h 4913941"/>
              <a:gd name="connsiteX142" fmla="*/ 5149624 w 5747485"/>
              <a:gd name="connsiteY142" fmla="*/ 2844510 h 4913941"/>
              <a:gd name="connsiteX143" fmla="*/ 5261919 w 5747485"/>
              <a:gd name="connsiteY143" fmla="*/ 2571794 h 4913941"/>
              <a:gd name="connsiteX144" fmla="*/ 5294003 w 5747485"/>
              <a:gd name="connsiteY144" fmla="*/ 2475541 h 4913941"/>
              <a:gd name="connsiteX145" fmla="*/ 5326087 w 5747485"/>
              <a:gd name="connsiteY145" fmla="*/ 2363247 h 4913941"/>
              <a:gd name="connsiteX146" fmla="*/ 5358172 w 5747485"/>
              <a:gd name="connsiteY146" fmla="*/ 2299078 h 4913941"/>
              <a:gd name="connsiteX147" fmla="*/ 5390256 w 5747485"/>
              <a:gd name="connsiteY147" fmla="*/ 2186783 h 4913941"/>
              <a:gd name="connsiteX148" fmla="*/ 5422340 w 5747485"/>
              <a:gd name="connsiteY148" fmla="*/ 2122615 h 4913941"/>
              <a:gd name="connsiteX149" fmla="*/ 5534635 w 5747485"/>
              <a:gd name="connsiteY149" fmla="*/ 1833857 h 4913941"/>
              <a:gd name="connsiteX150" fmla="*/ 5566719 w 5747485"/>
              <a:gd name="connsiteY150" fmla="*/ 1769689 h 4913941"/>
              <a:gd name="connsiteX151" fmla="*/ 5614845 w 5747485"/>
              <a:gd name="connsiteY151" fmla="*/ 1641352 h 4913941"/>
              <a:gd name="connsiteX152" fmla="*/ 5646930 w 5747485"/>
              <a:gd name="connsiteY152" fmla="*/ 1529057 h 4913941"/>
              <a:gd name="connsiteX153" fmla="*/ 5662972 w 5747485"/>
              <a:gd name="connsiteY153" fmla="*/ 1400720 h 4913941"/>
              <a:gd name="connsiteX154" fmla="*/ 5695056 w 5747485"/>
              <a:gd name="connsiteY154" fmla="*/ 1272383 h 4913941"/>
              <a:gd name="connsiteX155" fmla="*/ 5727140 w 5747485"/>
              <a:gd name="connsiteY155" fmla="*/ 1063836 h 4913941"/>
              <a:gd name="connsiteX156" fmla="*/ 5743182 w 5747485"/>
              <a:gd name="connsiteY156" fmla="*/ 919457 h 4913941"/>
              <a:gd name="connsiteX157" fmla="*/ 5727140 w 5747485"/>
              <a:gd name="connsiteY157" fmla="*/ 598615 h 4913941"/>
              <a:gd name="connsiteX158" fmla="*/ 5518593 w 5747485"/>
              <a:gd name="connsiteY158" fmla="*/ 454236 h 4913941"/>
              <a:gd name="connsiteX159" fmla="*/ 5422340 w 5747485"/>
              <a:gd name="connsiteY159" fmla="*/ 406110 h 4913941"/>
              <a:gd name="connsiteX160" fmla="*/ 5374214 w 5747485"/>
              <a:gd name="connsiteY160" fmla="*/ 374025 h 4913941"/>
              <a:gd name="connsiteX161" fmla="*/ 5229835 w 5747485"/>
              <a:gd name="connsiteY161" fmla="*/ 325899 h 4913941"/>
              <a:gd name="connsiteX162" fmla="*/ 5069414 w 5747485"/>
              <a:gd name="connsiteY162" fmla="*/ 277773 h 4913941"/>
              <a:gd name="connsiteX163" fmla="*/ 4973161 w 5747485"/>
              <a:gd name="connsiteY163" fmla="*/ 261731 h 4913941"/>
              <a:gd name="connsiteX164" fmla="*/ 4908993 w 5747485"/>
              <a:gd name="connsiteY164" fmla="*/ 245689 h 4913941"/>
              <a:gd name="connsiteX165" fmla="*/ 4860866 w 5747485"/>
              <a:gd name="connsiteY165" fmla="*/ 229647 h 4913941"/>
              <a:gd name="connsiteX166" fmla="*/ 3847922 w 5747485"/>
              <a:gd name="connsiteY166" fmla="*/ 181520 h 4913941"/>
              <a:gd name="connsiteX167" fmla="*/ 3673751 w 5747485"/>
              <a:gd name="connsiteY167" fmla="*/ 133394 h 4913941"/>
              <a:gd name="connsiteX168" fmla="*/ 3529372 w 5747485"/>
              <a:gd name="connsiteY168" fmla="*/ 101310 h 4913941"/>
              <a:gd name="connsiteX169" fmla="*/ 3352908 w 5747485"/>
              <a:gd name="connsiteY169" fmla="*/ 69225 h 4913941"/>
              <a:gd name="connsiteX170" fmla="*/ 3048108 w 5747485"/>
              <a:gd name="connsiteY170" fmla="*/ 37141 h 4913941"/>
              <a:gd name="connsiteX171" fmla="*/ 2857895 w 5747485"/>
              <a:gd name="connsiteY171" fmla="*/ 25682 h 4913941"/>
              <a:gd name="connsiteX0" fmla="*/ 2857895 w 5747485"/>
              <a:gd name="connsiteY0" fmla="*/ 25682 h 4913941"/>
              <a:gd name="connsiteX1" fmla="*/ 2759351 w 5747485"/>
              <a:gd name="connsiteY1" fmla="*/ 21099 h 4913941"/>
              <a:gd name="connsiteX2" fmla="*/ 1925161 w 5747485"/>
              <a:gd name="connsiteY2" fmla="*/ 53183 h 4913941"/>
              <a:gd name="connsiteX3" fmla="*/ 1893077 w 5747485"/>
              <a:gd name="connsiteY3" fmla="*/ 85268 h 4913941"/>
              <a:gd name="connsiteX4" fmla="*/ 1844951 w 5747485"/>
              <a:gd name="connsiteY4" fmla="*/ 213604 h 4913941"/>
              <a:gd name="connsiteX5" fmla="*/ 1860993 w 5747485"/>
              <a:gd name="connsiteY5" fmla="*/ 470278 h 4913941"/>
              <a:gd name="connsiteX6" fmla="*/ 1893077 w 5747485"/>
              <a:gd name="connsiteY6" fmla="*/ 566531 h 4913941"/>
              <a:gd name="connsiteX7" fmla="*/ 1925161 w 5747485"/>
              <a:gd name="connsiteY7" fmla="*/ 662783 h 4913941"/>
              <a:gd name="connsiteX8" fmla="*/ 1941203 w 5747485"/>
              <a:gd name="connsiteY8" fmla="*/ 710910 h 4913941"/>
              <a:gd name="connsiteX9" fmla="*/ 1973287 w 5747485"/>
              <a:gd name="connsiteY9" fmla="*/ 775078 h 4913941"/>
              <a:gd name="connsiteX10" fmla="*/ 1989330 w 5747485"/>
              <a:gd name="connsiteY10" fmla="*/ 839247 h 4913941"/>
              <a:gd name="connsiteX11" fmla="*/ 2021414 w 5747485"/>
              <a:gd name="connsiteY11" fmla="*/ 887373 h 4913941"/>
              <a:gd name="connsiteX12" fmla="*/ 2053498 w 5747485"/>
              <a:gd name="connsiteY12" fmla="*/ 999668 h 4913941"/>
              <a:gd name="connsiteX13" fmla="*/ 2085582 w 5747485"/>
              <a:gd name="connsiteY13" fmla="*/ 1047794 h 4913941"/>
              <a:gd name="connsiteX14" fmla="*/ 2149751 w 5747485"/>
              <a:gd name="connsiteY14" fmla="*/ 1128004 h 4913941"/>
              <a:gd name="connsiteX15" fmla="*/ 2181835 w 5747485"/>
              <a:gd name="connsiteY15" fmla="*/ 1160089 h 4913941"/>
              <a:gd name="connsiteX16" fmla="*/ 2342256 w 5747485"/>
              <a:gd name="connsiteY16" fmla="*/ 1352594 h 4913941"/>
              <a:gd name="connsiteX17" fmla="*/ 2390382 w 5747485"/>
              <a:gd name="connsiteY17" fmla="*/ 1400720 h 4913941"/>
              <a:gd name="connsiteX18" fmla="*/ 2438508 w 5747485"/>
              <a:gd name="connsiteY18" fmla="*/ 1432804 h 4913941"/>
              <a:gd name="connsiteX19" fmla="*/ 2470593 w 5747485"/>
              <a:gd name="connsiteY19" fmla="*/ 1464889 h 4913941"/>
              <a:gd name="connsiteX20" fmla="*/ 2566845 w 5747485"/>
              <a:gd name="connsiteY20" fmla="*/ 1496973 h 4913941"/>
              <a:gd name="connsiteX21" fmla="*/ 2759351 w 5747485"/>
              <a:gd name="connsiteY21" fmla="*/ 1545099 h 4913941"/>
              <a:gd name="connsiteX22" fmla="*/ 2999982 w 5747485"/>
              <a:gd name="connsiteY22" fmla="*/ 1577183 h 4913941"/>
              <a:gd name="connsiteX23" fmla="*/ 3128319 w 5747485"/>
              <a:gd name="connsiteY23" fmla="*/ 1593225 h 4913941"/>
              <a:gd name="connsiteX24" fmla="*/ 3256656 w 5747485"/>
              <a:gd name="connsiteY24" fmla="*/ 1625310 h 4913941"/>
              <a:gd name="connsiteX25" fmla="*/ 3320824 w 5747485"/>
              <a:gd name="connsiteY25" fmla="*/ 1641352 h 4913941"/>
              <a:gd name="connsiteX26" fmla="*/ 3513330 w 5747485"/>
              <a:gd name="connsiteY26" fmla="*/ 1721562 h 4913941"/>
              <a:gd name="connsiteX27" fmla="*/ 3770003 w 5747485"/>
              <a:gd name="connsiteY27" fmla="*/ 1865941 h 4913941"/>
              <a:gd name="connsiteX28" fmla="*/ 3962508 w 5747485"/>
              <a:gd name="connsiteY28" fmla="*/ 2154699 h 4913941"/>
              <a:gd name="connsiteX29" fmla="*/ 3994593 w 5747485"/>
              <a:gd name="connsiteY29" fmla="*/ 2347204 h 4913941"/>
              <a:gd name="connsiteX30" fmla="*/ 3978551 w 5747485"/>
              <a:gd name="connsiteY30" fmla="*/ 2555752 h 4913941"/>
              <a:gd name="connsiteX31" fmla="*/ 3946466 w 5747485"/>
              <a:gd name="connsiteY31" fmla="*/ 2668047 h 4913941"/>
              <a:gd name="connsiteX32" fmla="*/ 3866256 w 5747485"/>
              <a:gd name="connsiteY32" fmla="*/ 2828468 h 4913941"/>
              <a:gd name="connsiteX33" fmla="*/ 3802087 w 5747485"/>
              <a:gd name="connsiteY33" fmla="*/ 2972847 h 4913941"/>
              <a:gd name="connsiteX34" fmla="*/ 3705835 w 5747485"/>
              <a:gd name="connsiteY34" fmla="*/ 3117225 h 4913941"/>
              <a:gd name="connsiteX35" fmla="*/ 3657708 w 5747485"/>
              <a:gd name="connsiteY35" fmla="*/ 3149310 h 4913941"/>
              <a:gd name="connsiteX36" fmla="*/ 3577498 w 5747485"/>
              <a:gd name="connsiteY36" fmla="*/ 3165352 h 4913941"/>
              <a:gd name="connsiteX37" fmla="*/ 3529372 w 5747485"/>
              <a:gd name="connsiteY37" fmla="*/ 3181394 h 4913941"/>
              <a:gd name="connsiteX38" fmla="*/ 2999982 w 5747485"/>
              <a:gd name="connsiteY38" fmla="*/ 3165352 h 4913941"/>
              <a:gd name="connsiteX39" fmla="*/ 2919772 w 5747485"/>
              <a:gd name="connsiteY39" fmla="*/ 3133268 h 4913941"/>
              <a:gd name="connsiteX40" fmla="*/ 2855603 w 5747485"/>
              <a:gd name="connsiteY40" fmla="*/ 3117225 h 4913941"/>
              <a:gd name="connsiteX41" fmla="*/ 2807477 w 5747485"/>
              <a:gd name="connsiteY41" fmla="*/ 3101183 h 4913941"/>
              <a:gd name="connsiteX42" fmla="*/ 2743308 w 5747485"/>
              <a:gd name="connsiteY42" fmla="*/ 3085141 h 4913941"/>
              <a:gd name="connsiteX43" fmla="*/ 2614972 w 5747485"/>
              <a:gd name="connsiteY43" fmla="*/ 3053057 h 4913941"/>
              <a:gd name="connsiteX44" fmla="*/ 2550803 w 5747485"/>
              <a:gd name="connsiteY44" fmla="*/ 3020973 h 4913941"/>
              <a:gd name="connsiteX45" fmla="*/ 2502677 w 5747485"/>
              <a:gd name="connsiteY45" fmla="*/ 3004931 h 4913941"/>
              <a:gd name="connsiteX46" fmla="*/ 2374340 w 5747485"/>
              <a:gd name="connsiteY46" fmla="*/ 2940762 h 4913941"/>
              <a:gd name="connsiteX47" fmla="*/ 2246003 w 5747485"/>
              <a:gd name="connsiteY47" fmla="*/ 2892636 h 4913941"/>
              <a:gd name="connsiteX48" fmla="*/ 2197877 w 5747485"/>
              <a:gd name="connsiteY48" fmla="*/ 2860552 h 4913941"/>
              <a:gd name="connsiteX49" fmla="*/ 2133708 w 5747485"/>
              <a:gd name="connsiteY49" fmla="*/ 2796383 h 4913941"/>
              <a:gd name="connsiteX50" fmla="*/ 2053498 w 5747485"/>
              <a:gd name="connsiteY50" fmla="*/ 2764299 h 4913941"/>
              <a:gd name="connsiteX51" fmla="*/ 1973287 w 5747485"/>
              <a:gd name="connsiteY51" fmla="*/ 2700131 h 4913941"/>
              <a:gd name="connsiteX52" fmla="*/ 1796824 w 5747485"/>
              <a:gd name="connsiteY52" fmla="*/ 2619920 h 4913941"/>
              <a:gd name="connsiteX53" fmla="*/ 1700572 w 5747485"/>
              <a:gd name="connsiteY53" fmla="*/ 2571794 h 4913941"/>
              <a:gd name="connsiteX54" fmla="*/ 1604319 w 5747485"/>
              <a:gd name="connsiteY54" fmla="*/ 2523668 h 4913941"/>
              <a:gd name="connsiteX55" fmla="*/ 1556193 w 5747485"/>
              <a:gd name="connsiteY55" fmla="*/ 2491583 h 4913941"/>
              <a:gd name="connsiteX56" fmla="*/ 1508066 w 5747485"/>
              <a:gd name="connsiteY56" fmla="*/ 2475541 h 4913941"/>
              <a:gd name="connsiteX57" fmla="*/ 1411814 w 5747485"/>
              <a:gd name="connsiteY57" fmla="*/ 2411373 h 4913941"/>
              <a:gd name="connsiteX58" fmla="*/ 1363687 w 5747485"/>
              <a:gd name="connsiteY58" fmla="*/ 2379289 h 4913941"/>
              <a:gd name="connsiteX59" fmla="*/ 1203266 w 5747485"/>
              <a:gd name="connsiteY59" fmla="*/ 2331162 h 4913941"/>
              <a:gd name="connsiteX60" fmla="*/ 1074930 w 5747485"/>
              <a:gd name="connsiteY60" fmla="*/ 2266994 h 4913941"/>
              <a:gd name="connsiteX61" fmla="*/ 1026803 w 5747485"/>
              <a:gd name="connsiteY61" fmla="*/ 2234910 h 4913941"/>
              <a:gd name="connsiteX62" fmla="*/ 962635 w 5747485"/>
              <a:gd name="connsiteY62" fmla="*/ 2218868 h 4913941"/>
              <a:gd name="connsiteX63" fmla="*/ 914508 w 5747485"/>
              <a:gd name="connsiteY63" fmla="*/ 2202825 h 4913941"/>
              <a:gd name="connsiteX64" fmla="*/ 850340 w 5747485"/>
              <a:gd name="connsiteY64" fmla="*/ 2186783 h 4913941"/>
              <a:gd name="connsiteX65" fmla="*/ 738045 w 5747485"/>
              <a:gd name="connsiteY65" fmla="*/ 2154699 h 4913941"/>
              <a:gd name="connsiteX66" fmla="*/ 641793 w 5747485"/>
              <a:gd name="connsiteY66" fmla="*/ 2138657 h 4913941"/>
              <a:gd name="connsiteX67" fmla="*/ 320951 w 5747485"/>
              <a:gd name="connsiteY67" fmla="*/ 2154699 h 4913941"/>
              <a:gd name="connsiteX68" fmla="*/ 224698 w 5747485"/>
              <a:gd name="connsiteY68" fmla="*/ 2202825 h 4913941"/>
              <a:gd name="connsiteX69" fmla="*/ 176572 w 5747485"/>
              <a:gd name="connsiteY69" fmla="*/ 2218868 h 4913941"/>
              <a:gd name="connsiteX70" fmla="*/ 96361 w 5747485"/>
              <a:gd name="connsiteY70" fmla="*/ 2331162 h 4913941"/>
              <a:gd name="connsiteX71" fmla="*/ 64277 w 5747485"/>
              <a:gd name="connsiteY71" fmla="*/ 2427415 h 4913941"/>
              <a:gd name="connsiteX72" fmla="*/ 48235 w 5747485"/>
              <a:gd name="connsiteY72" fmla="*/ 2475541 h 4913941"/>
              <a:gd name="connsiteX73" fmla="*/ 32193 w 5747485"/>
              <a:gd name="connsiteY73" fmla="*/ 2523668 h 4913941"/>
              <a:gd name="connsiteX74" fmla="*/ 16151 w 5747485"/>
              <a:gd name="connsiteY74" fmla="*/ 2652004 h 4913941"/>
              <a:gd name="connsiteX75" fmla="*/ 108 w 5747485"/>
              <a:gd name="connsiteY75" fmla="*/ 2764299 h 4913941"/>
              <a:gd name="connsiteX76" fmla="*/ 32193 w 5747485"/>
              <a:gd name="connsiteY76" fmla="*/ 3085141 h 4913941"/>
              <a:gd name="connsiteX77" fmla="*/ 64277 w 5747485"/>
              <a:gd name="connsiteY77" fmla="*/ 3133268 h 4913941"/>
              <a:gd name="connsiteX78" fmla="*/ 112403 w 5747485"/>
              <a:gd name="connsiteY78" fmla="*/ 3261604 h 4913941"/>
              <a:gd name="connsiteX79" fmla="*/ 144487 w 5747485"/>
              <a:gd name="connsiteY79" fmla="*/ 3293689 h 4913941"/>
              <a:gd name="connsiteX80" fmla="*/ 208656 w 5747485"/>
              <a:gd name="connsiteY80" fmla="*/ 3389941 h 4913941"/>
              <a:gd name="connsiteX81" fmla="*/ 256782 w 5747485"/>
              <a:gd name="connsiteY81" fmla="*/ 3454110 h 4913941"/>
              <a:gd name="connsiteX82" fmla="*/ 369077 w 5747485"/>
              <a:gd name="connsiteY82" fmla="*/ 3582447 h 4913941"/>
              <a:gd name="connsiteX83" fmla="*/ 417203 w 5747485"/>
              <a:gd name="connsiteY83" fmla="*/ 3598489 h 4913941"/>
              <a:gd name="connsiteX84" fmla="*/ 481372 w 5747485"/>
              <a:gd name="connsiteY84" fmla="*/ 3662657 h 4913941"/>
              <a:gd name="connsiteX85" fmla="*/ 577624 w 5747485"/>
              <a:gd name="connsiteY85" fmla="*/ 3694741 h 4913941"/>
              <a:gd name="connsiteX86" fmla="*/ 705961 w 5747485"/>
              <a:gd name="connsiteY86" fmla="*/ 3774952 h 4913941"/>
              <a:gd name="connsiteX87" fmla="*/ 705961 w 5747485"/>
              <a:gd name="connsiteY87" fmla="*/ 3774952 h 4913941"/>
              <a:gd name="connsiteX88" fmla="*/ 882424 w 5747485"/>
              <a:gd name="connsiteY88" fmla="*/ 3903289 h 4913941"/>
              <a:gd name="connsiteX89" fmla="*/ 946593 w 5747485"/>
              <a:gd name="connsiteY89" fmla="*/ 3935373 h 4913941"/>
              <a:gd name="connsiteX90" fmla="*/ 1058887 w 5747485"/>
              <a:gd name="connsiteY90" fmla="*/ 4015583 h 4913941"/>
              <a:gd name="connsiteX91" fmla="*/ 1171182 w 5747485"/>
              <a:gd name="connsiteY91" fmla="*/ 4063710 h 4913941"/>
              <a:gd name="connsiteX92" fmla="*/ 1267435 w 5747485"/>
              <a:gd name="connsiteY92" fmla="*/ 4111836 h 4913941"/>
              <a:gd name="connsiteX93" fmla="*/ 1315561 w 5747485"/>
              <a:gd name="connsiteY93" fmla="*/ 4143920 h 4913941"/>
              <a:gd name="connsiteX94" fmla="*/ 1363687 w 5747485"/>
              <a:gd name="connsiteY94" fmla="*/ 4159962 h 4913941"/>
              <a:gd name="connsiteX95" fmla="*/ 1459940 w 5747485"/>
              <a:gd name="connsiteY95" fmla="*/ 4224131 h 4913941"/>
              <a:gd name="connsiteX96" fmla="*/ 1556193 w 5747485"/>
              <a:gd name="connsiteY96" fmla="*/ 4256215 h 4913941"/>
              <a:gd name="connsiteX97" fmla="*/ 1604319 w 5747485"/>
              <a:gd name="connsiteY97" fmla="*/ 4272257 h 4913941"/>
              <a:gd name="connsiteX98" fmla="*/ 1668487 w 5747485"/>
              <a:gd name="connsiteY98" fmla="*/ 4304341 h 4913941"/>
              <a:gd name="connsiteX99" fmla="*/ 1780782 w 5747485"/>
              <a:gd name="connsiteY99" fmla="*/ 4336425 h 4913941"/>
              <a:gd name="connsiteX100" fmla="*/ 1844951 w 5747485"/>
              <a:gd name="connsiteY100" fmla="*/ 4368510 h 4913941"/>
              <a:gd name="connsiteX101" fmla="*/ 1909119 w 5747485"/>
              <a:gd name="connsiteY101" fmla="*/ 4384552 h 4913941"/>
              <a:gd name="connsiteX102" fmla="*/ 1957245 w 5747485"/>
              <a:gd name="connsiteY102" fmla="*/ 4400594 h 4913941"/>
              <a:gd name="connsiteX103" fmla="*/ 1989330 w 5747485"/>
              <a:gd name="connsiteY103" fmla="*/ 4432678 h 4913941"/>
              <a:gd name="connsiteX104" fmla="*/ 2117666 w 5747485"/>
              <a:gd name="connsiteY104" fmla="*/ 4480804 h 4913941"/>
              <a:gd name="connsiteX105" fmla="*/ 2165793 w 5747485"/>
              <a:gd name="connsiteY105" fmla="*/ 4512889 h 4913941"/>
              <a:gd name="connsiteX106" fmla="*/ 2262045 w 5747485"/>
              <a:gd name="connsiteY106" fmla="*/ 4544973 h 4913941"/>
              <a:gd name="connsiteX107" fmla="*/ 2374340 w 5747485"/>
              <a:gd name="connsiteY107" fmla="*/ 4577057 h 4913941"/>
              <a:gd name="connsiteX108" fmla="*/ 2502677 w 5747485"/>
              <a:gd name="connsiteY108" fmla="*/ 4593099 h 4913941"/>
              <a:gd name="connsiteX109" fmla="*/ 2614972 w 5747485"/>
              <a:gd name="connsiteY109" fmla="*/ 4625183 h 4913941"/>
              <a:gd name="connsiteX110" fmla="*/ 2663098 w 5747485"/>
              <a:gd name="connsiteY110" fmla="*/ 4641225 h 4913941"/>
              <a:gd name="connsiteX111" fmla="*/ 2759351 w 5747485"/>
              <a:gd name="connsiteY111" fmla="*/ 4689352 h 4913941"/>
              <a:gd name="connsiteX112" fmla="*/ 2903730 w 5747485"/>
              <a:gd name="connsiteY112" fmla="*/ 4737478 h 4913941"/>
              <a:gd name="connsiteX113" fmla="*/ 3048108 w 5747485"/>
              <a:gd name="connsiteY113" fmla="*/ 4769562 h 4913941"/>
              <a:gd name="connsiteX114" fmla="*/ 3096235 w 5747485"/>
              <a:gd name="connsiteY114" fmla="*/ 4785604 h 4913941"/>
              <a:gd name="connsiteX115" fmla="*/ 3144361 w 5747485"/>
              <a:gd name="connsiteY115" fmla="*/ 4817689 h 4913941"/>
              <a:gd name="connsiteX116" fmla="*/ 3288740 w 5747485"/>
              <a:gd name="connsiteY116" fmla="*/ 4849773 h 4913941"/>
              <a:gd name="connsiteX117" fmla="*/ 3401035 w 5747485"/>
              <a:gd name="connsiteY117" fmla="*/ 4881857 h 4913941"/>
              <a:gd name="connsiteX118" fmla="*/ 3657708 w 5747485"/>
              <a:gd name="connsiteY118" fmla="*/ 4913941 h 4913941"/>
              <a:gd name="connsiteX119" fmla="*/ 3946466 w 5747485"/>
              <a:gd name="connsiteY119" fmla="*/ 4897899 h 4913941"/>
              <a:gd name="connsiteX120" fmla="*/ 4010635 w 5747485"/>
              <a:gd name="connsiteY120" fmla="*/ 4881857 h 4913941"/>
              <a:gd name="connsiteX121" fmla="*/ 4122930 w 5747485"/>
              <a:gd name="connsiteY121" fmla="*/ 4785604 h 4913941"/>
              <a:gd name="connsiteX122" fmla="*/ 4187098 w 5747485"/>
              <a:gd name="connsiteY122" fmla="*/ 4689352 h 4913941"/>
              <a:gd name="connsiteX123" fmla="*/ 4219182 w 5747485"/>
              <a:gd name="connsiteY123" fmla="*/ 4593099 h 4913941"/>
              <a:gd name="connsiteX124" fmla="*/ 4267308 w 5747485"/>
              <a:gd name="connsiteY124" fmla="*/ 4496847 h 4913941"/>
              <a:gd name="connsiteX125" fmla="*/ 4363561 w 5747485"/>
              <a:gd name="connsiteY125" fmla="*/ 4336425 h 4913941"/>
              <a:gd name="connsiteX126" fmla="*/ 4379603 w 5747485"/>
              <a:gd name="connsiteY126" fmla="*/ 4288299 h 4913941"/>
              <a:gd name="connsiteX127" fmla="*/ 4507940 w 5747485"/>
              <a:gd name="connsiteY127" fmla="*/ 4127878 h 4913941"/>
              <a:gd name="connsiteX128" fmla="*/ 4523982 w 5747485"/>
              <a:gd name="connsiteY128" fmla="*/ 4063710 h 4913941"/>
              <a:gd name="connsiteX129" fmla="*/ 4556066 w 5747485"/>
              <a:gd name="connsiteY129" fmla="*/ 4015583 h 4913941"/>
              <a:gd name="connsiteX130" fmla="*/ 4572108 w 5747485"/>
              <a:gd name="connsiteY130" fmla="*/ 3967457 h 4913941"/>
              <a:gd name="connsiteX131" fmla="*/ 4636277 w 5747485"/>
              <a:gd name="connsiteY131" fmla="*/ 3887247 h 4913941"/>
              <a:gd name="connsiteX132" fmla="*/ 4668361 w 5747485"/>
              <a:gd name="connsiteY132" fmla="*/ 3790994 h 4913941"/>
              <a:gd name="connsiteX133" fmla="*/ 4732530 w 5747485"/>
              <a:gd name="connsiteY133" fmla="*/ 3678699 h 4913941"/>
              <a:gd name="connsiteX134" fmla="*/ 4796698 w 5747485"/>
              <a:gd name="connsiteY134" fmla="*/ 3582447 h 4913941"/>
              <a:gd name="connsiteX135" fmla="*/ 4844824 w 5747485"/>
              <a:gd name="connsiteY135" fmla="*/ 3470152 h 4913941"/>
              <a:gd name="connsiteX136" fmla="*/ 4860866 w 5747485"/>
              <a:gd name="connsiteY136" fmla="*/ 3422025 h 4913941"/>
              <a:gd name="connsiteX137" fmla="*/ 4925035 w 5747485"/>
              <a:gd name="connsiteY137" fmla="*/ 3325773 h 4913941"/>
              <a:gd name="connsiteX138" fmla="*/ 4941077 w 5747485"/>
              <a:gd name="connsiteY138" fmla="*/ 3261604 h 4913941"/>
              <a:gd name="connsiteX139" fmla="*/ 5005245 w 5747485"/>
              <a:gd name="connsiteY139" fmla="*/ 3165352 h 4913941"/>
              <a:gd name="connsiteX140" fmla="*/ 5053372 w 5747485"/>
              <a:gd name="connsiteY140" fmla="*/ 3020973 h 4913941"/>
              <a:gd name="connsiteX141" fmla="*/ 5101498 w 5747485"/>
              <a:gd name="connsiteY141" fmla="*/ 2908678 h 4913941"/>
              <a:gd name="connsiteX142" fmla="*/ 5149624 w 5747485"/>
              <a:gd name="connsiteY142" fmla="*/ 2844510 h 4913941"/>
              <a:gd name="connsiteX143" fmla="*/ 5261919 w 5747485"/>
              <a:gd name="connsiteY143" fmla="*/ 2571794 h 4913941"/>
              <a:gd name="connsiteX144" fmla="*/ 5294003 w 5747485"/>
              <a:gd name="connsiteY144" fmla="*/ 2475541 h 4913941"/>
              <a:gd name="connsiteX145" fmla="*/ 5326087 w 5747485"/>
              <a:gd name="connsiteY145" fmla="*/ 2363247 h 4913941"/>
              <a:gd name="connsiteX146" fmla="*/ 5358172 w 5747485"/>
              <a:gd name="connsiteY146" fmla="*/ 2299078 h 4913941"/>
              <a:gd name="connsiteX147" fmla="*/ 5390256 w 5747485"/>
              <a:gd name="connsiteY147" fmla="*/ 2186783 h 4913941"/>
              <a:gd name="connsiteX148" fmla="*/ 5422340 w 5747485"/>
              <a:gd name="connsiteY148" fmla="*/ 2122615 h 4913941"/>
              <a:gd name="connsiteX149" fmla="*/ 5534635 w 5747485"/>
              <a:gd name="connsiteY149" fmla="*/ 1833857 h 4913941"/>
              <a:gd name="connsiteX150" fmla="*/ 5566719 w 5747485"/>
              <a:gd name="connsiteY150" fmla="*/ 1769689 h 4913941"/>
              <a:gd name="connsiteX151" fmla="*/ 5614845 w 5747485"/>
              <a:gd name="connsiteY151" fmla="*/ 1641352 h 4913941"/>
              <a:gd name="connsiteX152" fmla="*/ 5646930 w 5747485"/>
              <a:gd name="connsiteY152" fmla="*/ 1529057 h 4913941"/>
              <a:gd name="connsiteX153" fmla="*/ 5662972 w 5747485"/>
              <a:gd name="connsiteY153" fmla="*/ 1400720 h 4913941"/>
              <a:gd name="connsiteX154" fmla="*/ 5695056 w 5747485"/>
              <a:gd name="connsiteY154" fmla="*/ 1272383 h 4913941"/>
              <a:gd name="connsiteX155" fmla="*/ 5727140 w 5747485"/>
              <a:gd name="connsiteY155" fmla="*/ 1063836 h 4913941"/>
              <a:gd name="connsiteX156" fmla="*/ 5743182 w 5747485"/>
              <a:gd name="connsiteY156" fmla="*/ 919457 h 4913941"/>
              <a:gd name="connsiteX157" fmla="*/ 5727140 w 5747485"/>
              <a:gd name="connsiteY157" fmla="*/ 598615 h 4913941"/>
              <a:gd name="connsiteX158" fmla="*/ 5518593 w 5747485"/>
              <a:gd name="connsiteY158" fmla="*/ 454236 h 4913941"/>
              <a:gd name="connsiteX159" fmla="*/ 5422340 w 5747485"/>
              <a:gd name="connsiteY159" fmla="*/ 406110 h 4913941"/>
              <a:gd name="connsiteX160" fmla="*/ 5374214 w 5747485"/>
              <a:gd name="connsiteY160" fmla="*/ 374025 h 4913941"/>
              <a:gd name="connsiteX161" fmla="*/ 5229835 w 5747485"/>
              <a:gd name="connsiteY161" fmla="*/ 325899 h 4913941"/>
              <a:gd name="connsiteX162" fmla="*/ 5069414 w 5747485"/>
              <a:gd name="connsiteY162" fmla="*/ 277773 h 4913941"/>
              <a:gd name="connsiteX163" fmla="*/ 4973161 w 5747485"/>
              <a:gd name="connsiteY163" fmla="*/ 261731 h 4913941"/>
              <a:gd name="connsiteX164" fmla="*/ 4860866 w 5747485"/>
              <a:gd name="connsiteY164" fmla="*/ 229647 h 4913941"/>
              <a:gd name="connsiteX165" fmla="*/ 3847922 w 5747485"/>
              <a:gd name="connsiteY165" fmla="*/ 181520 h 4913941"/>
              <a:gd name="connsiteX166" fmla="*/ 3673751 w 5747485"/>
              <a:gd name="connsiteY166" fmla="*/ 133394 h 4913941"/>
              <a:gd name="connsiteX167" fmla="*/ 3529372 w 5747485"/>
              <a:gd name="connsiteY167" fmla="*/ 101310 h 4913941"/>
              <a:gd name="connsiteX168" fmla="*/ 3352908 w 5747485"/>
              <a:gd name="connsiteY168" fmla="*/ 69225 h 4913941"/>
              <a:gd name="connsiteX169" fmla="*/ 3048108 w 5747485"/>
              <a:gd name="connsiteY169" fmla="*/ 37141 h 4913941"/>
              <a:gd name="connsiteX170" fmla="*/ 2857895 w 5747485"/>
              <a:gd name="connsiteY170" fmla="*/ 25682 h 4913941"/>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657708 w 5747485"/>
              <a:gd name="connsiteY35" fmla="*/ 3149888 h 4914519"/>
              <a:gd name="connsiteX36" fmla="*/ 3577498 w 5747485"/>
              <a:gd name="connsiteY36" fmla="*/ 3165930 h 4914519"/>
              <a:gd name="connsiteX37" fmla="*/ 3529372 w 5747485"/>
              <a:gd name="connsiteY37" fmla="*/ 3181972 h 4914519"/>
              <a:gd name="connsiteX38" fmla="*/ 2999982 w 5747485"/>
              <a:gd name="connsiteY38" fmla="*/ 3165930 h 4914519"/>
              <a:gd name="connsiteX39" fmla="*/ 2919772 w 5747485"/>
              <a:gd name="connsiteY39" fmla="*/ 3133846 h 4914519"/>
              <a:gd name="connsiteX40" fmla="*/ 2855603 w 5747485"/>
              <a:gd name="connsiteY40" fmla="*/ 3117803 h 4914519"/>
              <a:gd name="connsiteX41" fmla="*/ 2807477 w 5747485"/>
              <a:gd name="connsiteY41" fmla="*/ 3101761 h 4914519"/>
              <a:gd name="connsiteX42" fmla="*/ 2743308 w 5747485"/>
              <a:gd name="connsiteY42" fmla="*/ 3085719 h 4914519"/>
              <a:gd name="connsiteX43" fmla="*/ 2614972 w 5747485"/>
              <a:gd name="connsiteY43" fmla="*/ 3053635 h 4914519"/>
              <a:gd name="connsiteX44" fmla="*/ 2550803 w 5747485"/>
              <a:gd name="connsiteY44" fmla="*/ 3021551 h 4914519"/>
              <a:gd name="connsiteX45" fmla="*/ 2502677 w 5747485"/>
              <a:gd name="connsiteY45" fmla="*/ 3005509 h 4914519"/>
              <a:gd name="connsiteX46" fmla="*/ 2374340 w 5747485"/>
              <a:gd name="connsiteY46" fmla="*/ 2941340 h 4914519"/>
              <a:gd name="connsiteX47" fmla="*/ 2246003 w 5747485"/>
              <a:gd name="connsiteY47" fmla="*/ 2893214 h 4914519"/>
              <a:gd name="connsiteX48" fmla="*/ 2197877 w 5747485"/>
              <a:gd name="connsiteY48" fmla="*/ 2861130 h 4914519"/>
              <a:gd name="connsiteX49" fmla="*/ 2133708 w 5747485"/>
              <a:gd name="connsiteY49" fmla="*/ 2796961 h 4914519"/>
              <a:gd name="connsiteX50" fmla="*/ 2053498 w 5747485"/>
              <a:gd name="connsiteY50" fmla="*/ 2764877 h 4914519"/>
              <a:gd name="connsiteX51" fmla="*/ 1973287 w 5747485"/>
              <a:gd name="connsiteY51" fmla="*/ 2700709 h 4914519"/>
              <a:gd name="connsiteX52" fmla="*/ 1796824 w 5747485"/>
              <a:gd name="connsiteY52" fmla="*/ 2620498 h 4914519"/>
              <a:gd name="connsiteX53" fmla="*/ 1700572 w 5747485"/>
              <a:gd name="connsiteY53" fmla="*/ 2572372 h 4914519"/>
              <a:gd name="connsiteX54" fmla="*/ 1604319 w 5747485"/>
              <a:gd name="connsiteY54" fmla="*/ 2524246 h 4914519"/>
              <a:gd name="connsiteX55" fmla="*/ 1556193 w 5747485"/>
              <a:gd name="connsiteY55" fmla="*/ 2492161 h 4914519"/>
              <a:gd name="connsiteX56" fmla="*/ 1508066 w 5747485"/>
              <a:gd name="connsiteY56" fmla="*/ 2476119 h 4914519"/>
              <a:gd name="connsiteX57" fmla="*/ 1411814 w 5747485"/>
              <a:gd name="connsiteY57" fmla="*/ 2411951 h 4914519"/>
              <a:gd name="connsiteX58" fmla="*/ 1363687 w 5747485"/>
              <a:gd name="connsiteY58" fmla="*/ 2379867 h 4914519"/>
              <a:gd name="connsiteX59" fmla="*/ 1203266 w 5747485"/>
              <a:gd name="connsiteY59" fmla="*/ 2331740 h 4914519"/>
              <a:gd name="connsiteX60" fmla="*/ 1074930 w 5747485"/>
              <a:gd name="connsiteY60" fmla="*/ 2267572 h 4914519"/>
              <a:gd name="connsiteX61" fmla="*/ 1026803 w 5747485"/>
              <a:gd name="connsiteY61" fmla="*/ 2235488 h 4914519"/>
              <a:gd name="connsiteX62" fmla="*/ 962635 w 5747485"/>
              <a:gd name="connsiteY62" fmla="*/ 2219446 h 4914519"/>
              <a:gd name="connsiteX63" fmla="*/ 914508 w 5747485"/>
              <a:gd name="connsiteY63" fmla="*/ 2203403 h 4914519"/>
              <a:gd name="connsiteX64" fmla="*/ 850340 w 5747485"/>
              <a:gd name="connsiteY64" fmla="*/ 2187361 h 4914519"/>
              <a:gd name="connsiteX65" fmla="*/ 738045 w 5747485"/>
              <a:gd name="connsiteY65" fmla="*/ 2155277 h 4914519"/>
              <a:gd name="connsiteX66" fmla="*/ 641793 w 5747485"/>
              <a:gd name="connsiteY66" fmla="*/ 2139235 h 4914519"/>
              <a:gd name="connsiteX67" fmla="*/ 320951 w 5747485"/>
              <a:gd name="connsiteY67" fmla="*/ 2155277 h 4914519"/>
              <a:gd name="connsiteX68" fmla="*/ 224698 w 5747485"/>
              <a:gd name="connsiteY68" fmla="*/ 2203403 h 4914519"/>
              <a:gd name="connsiteX69" fmla="*/ 176572 w 5747485"/>
              <a:gd name="connsiteY69" fmla="*/ 2219446 h 4914519"/>
              <a:gd name="connsiteX70" fmla="*/ 96361 w 5747485"/>
              <a:gd name="connsiteY70" fmla="*/ 2331740 h 4914519"/>
              <a:gd name="connsiteX71" fmla="*/ 64277 w 5747485"/>
              <a:gd name="connsiteY71" fmla="*/ 2427993 h 4914519"/>
              <a:gd name="connsiteX72" fmla="*/ 48235 w 5747485"/>
              <a:gd name="connsiteY72" fmla="*/ 2476119 h 4914519"/>
              <a:gd name="connsiteX73" fmla="*/ 32193 w 5747485"/>
              <a:gd name="connsiteY73" fmla="*/ 2524246 h 4914519"/>
              <a:gd name="connsiteX74" fmla="*/ 16151 w 5747485"/>
              <a:gd name="connsiteY74" fmla="*/ 2652582 h 4914519"/>
              <a:gd name="connsiteX75" fmla="*/ 108 w 5747485"/>
              <a:gd name="connsiteY75" fmla="*/ 2764877 h 4914519"/>
              <a:gd name="connsiteX76" fmla="*/ 32193 w 5747485"/>
              <a:gd name="connsiteY76" fmla="*/ 3085719 h 4914519"/>
              <a:gd name="connsiteX77" fmla="*/ 64277 w 5747485"/>
              <a:gd name="connsiteY77" fmla="*/ 3133846 h 4914519"/>
              <a:gd name="connsiteX78" fmla="*/ 112403 w 5747485"/>
              <a:gd name="connsiteY78" fmla="*/ 3262182 h 4914519"/>
              <a:gd name="connsiteX79" fmla="*/ 144487 w 5747485"/>
              <a:gd name="connsiteY79" fmla="*/ 3294267 h 4914519"/>
              <a:gd name="connsiteX80" fmla="*/ 208656 w 5747485"/>
              <a:gd name="connsiteY80" fmla="*/ 3390519 h 4914519"/>
              <a:gd name="connsiteX81" fmla="*/ 256782 w 5747485"/>
              <a:gd name="connsiteY81" fmla="*/ 3454688 h 4914519"/>
              <a:gd name="connsiteX82" fmla="*/ 369077 w 5747485"/>
              <a:gd name="connsiteY82" fmla="*/ 3583025 h 4914519"/>
              <a:gd name="connsiteX83" fmla="*/ 417203 w 5747485"/>
              <a:gd name="connsiteY83" fmla="*/ 3599067 h 4914519"/>
              <a:gd name="connsiteX84" fmla="*/ 481372 w 5747485"/>
              <a:gd name="connsiteY84" fmla="*/ 3663235 h 4914519"/>
              <a:gd name="connsiteX85" fmla="*/ 577624 w 5747485"/>
              <a:gd name="connsiteY85" fmla="*/ 3695319 h 4914519"/>
              <a:gd name="connsiteX86" fmla="*/ 705961 w 5747485"/>
              <a:gd name="connsiteY86" fmla="*/ 3775530 h 4914519"/>
              <a:gd name="connsiteX87" fmla="*/ 705961 w 5747485"/>
              <a:gd name="connsiteY87" fmla="*/ 3775530 h 4914519"/>
              <a:gd name="connsiteX88" fmla="*/ 882424 w 5747485"/>
              <a:gd name="connsiteY88" fmla="*/ 3903867 h 4914519"/>
              <a:gd name="connsiteX89" fmla="*/ 946593 w 5747485"/>
              <a:gd name="connsiteY89" fmla="*/ 3935951 h 4914519"/>
              <a:gd name="connsiteX90" fmla="*/ 1058887 w 5747485"/>
              <a:gd name="connsiteY90" fmla="*/ 4016161 h 4914519"/>
              <a:gd name="connsiteX91" fmla="*/ 1171182 w 5747485"/>
              <a:gd name="connsiteY91" fmla="*/ 4064288 h 4914519"/>
              <a:gd name="connsiteX92" fmla="*/ 1267435 w 5747485"/>
              <a:gd name="connsiteY92" fmla="*/ 4112414 h 4914519"/>
              <a:gd name="connsiteX93" fmla="*/ 1315561 w 5747485"/>
              <a:gd name="connsiteY93" fmla="*/ 4144498 h 4914519"/>
              <a:gd name="connsiteX94" fmla="*/ 1363687 w 5747485"/>
              <a:gd name="connsiteY94" fmla="*/ 4160540 h 4914519"/>
              <a:gd name="connsiteX95" fmla="*/ 1459940 w 5747485"/>
              <a:gd name="connsiteY95" fmla="*/ 4224709 h 4914519"/>
              <a:gd name="connsiteX96" fmla="*/ 1556193 w 5747485"/>
              <a:gd name="connsiteY96" fmla="*/ 4256793 h 4914519"/>
              <a:gd name="connsiteX97" fmla="*/ 1604319 w 5747485"/>
              <a:gd name="connsiteY97" fmla="*/ 4272835 h 4914519"/>
              <a:gd name="connsiteX98" fmla="*/ 1668487 w 5747485"/>
              <a:gd name="connsiteY98" fmla="*/ 4304919 h 4914519"/>
              <a:gd name="connsiteX99" fmla="*/ 1780782 w 5747485"/>
              <a:gd name="connsiteY99" fmla="*/ 4337003 h 4914519"/>
              <a:gd name="connsiteX100" fmla="*/ 1844951 w 5747485"/>
              <a:gd name="connsiteY100" fmla="*/ 4369088 h 4914519"/>
              <a:gd name="connsiteX101" fmla="*/ 1909119 w 5747485"/>
              <a:gd name="connsiteY101" fmla="*/ 4385130 h 4914519"/>
              <a:gd name="connsiteX102" fmla="*/ 1957245 w 5747485"/>
              <a:gd name="connsiteY102" fmla="*/ 4401172 h 4914519"/>
              <a:gd name="connsiteX103" fmla="*/ 1989330 w 5747485"/>
              <a:gd name="connsiteY103" fmla="*/ 4433256 h 4914519"/>
              <a:gd name="connsiteX104" fmla="*/ 2117666 w 5747485"/>
              <a:gd name="connsiteY104" fmla="*/ 4481382 h 4914519"/>
              <a:gd name="connsiteX105" fmla="*/ 2165793 w 5747485"/>
              <a:gd name="connsiteY105" fmla="*/ 4513467 h 4914519"/>
              <a:gd name="connsiteX106" fmla="*/ 2262045 w 5747485"/>
              <a:gd name="connsiteY106" fmla="*/ 4545551 h 4914519"/>
              <a:gd name="connsiteX107" fmla="*/ 2374340 w 5747485"/>
              <a:gd name="connsiteY107" fmla="*/ 4577635 h 4914519"/>
              <a:gd name="connsiteX108" fmla="*/ 2502677 w 5747485"/>
              <a:gd name="connsiteY108" fmla="*/ 4593677 h 4914519"/>
              <a:gd name="connsiteX109" fmla="*/ 2614972 w 5747485"/>
              <a:gd name="connsiteY109" fmla="*/ 4625761 h 4914519"/>
              <a:gd name="connsiteX110" fmla="*/ 2663098 w 5747485"/>
              <a:gd name="connsiteY110" fmla="*/ 4641803 h 4914519"/>
              <a:gd name="connsiteX111" fmla="*/ 2759351 w 5747485"/>
              <a:gd name="connsiteY111" fmla="*/ 4689930 h 4914519"/>
              <a:gd name="connsiteX112" fmla="*/ 2903730 w 5747485"/>
              <a:gd name="connsiteY112" fmla="*/ 4738056 h 4914519"/>
              <a:gd name="connsiteX113" fmla="*/ 3048108 w 5747485"/>
              <a:gd name="connsiteY113" fmla="*/ 4770140 h 4914519"/>
              <a:gd name="connsiteX114" fmla="*/ 3096235 w 5747485"/>
              <a:gd name="connsiteY114" fmla="*/ 4786182 h 4914519"/>
              <a:gd name="connsiteX115" fmla="*/ 3144361 w 5747485"/>
              <a:gd name="connsiteY115" fmla="*/ 4818267 h 4914519"/>
              <a:gd name="connsiteX116" fmla="*/ 3288740 w 5747485"/>
              <a:gd name="connsiteY116" fmla="*/ 4850351 h 4914519"/>
              <a:gd name="connsiteX117" fmla="*/ 3401035 w 5747485"/>
              <a:gd name="connsiteY117" fmla="*/ 4882435 h 4914519"/>
              <a:gd name="connsiteX118" fmla="*/ 3657708 w 5747485"/>
              <a:gd name="connsiteY118" fmla="*/ 4914519 h 4914519"/>
              <a:gd name="connsiteX119" fmla="*/ 3946466 w 5747485"/>
              <a:gd name="connsiteY119" fmla="*/ 4898477 h 4914519"/>
              <a:gd name="connsiteX120" fmla="*/ 4010635 w 5747485"/>
              <a:gd name="connsiteY120" fmla="*/ 4882435 h 4914519"/>
              <a:gd name="connsiteX121" fmla="*/ 4122930 w 5747485"/>
              <a:gd name="connsiteY121" fmla="*/ 4786182 h 4914519"/>
              <a:gd name="connsiteX122" fmla="*/ 4187098 w 5747485"/>
              <a:gd name="connsiteY122" fmla="*/ 4689930 h 4914519"/>
              <a:gd name="connsiteX123" fmla="*/ 4219182 w 5747485"/>
              <a:gd name="connsiteY123" fmla="*/ 4593677 h 4914519"/>
              <a:gd name="connsiteX124" fmla="*/ 4267308 w 5747485"/>
              <a:gd name="connsiteY124" fmla="*/ 4497425 h 4914519"/>
              <a:gd name="connsiteX125" fmla="*/ 4363561 w 5747485"/>
              <a:gd name="connsiteY125" fmla="*/ 4337003 h 4914519"/>
              <a:gd name="connsiteX126" fmla="*/ 4379603 w 5747485"/>
              <a:gd name="connsiteY126" fmla="*/ 4288877 h 4914519"/>
              <a:gd name="connsiteX127" fmla="*/ 4507940 w 5747485"/>
              <a:gd name="connsiteY127" fmla="*/ 4128456 h 4914519"/>
              <a:gd name="connsiteX128" fmla="*/ 4523982 w 5747485"/>
              <a:gd name="connsiteY128" fmla="*/ 4064288 h 4914519"/>
              <a:gd name="connsiteX129" fmla="*/ 4556066 w 5747485"/>
              <a:gd name="connsiteY129" fmla="*/ 4016161 h 4914519"/>
              <a:gd name="connsiteX130" fmla="*/ 4572108 w 5747485"/>
              <a:gd name="connsiteY130" fmla="*/ 3968035 h 4914519"/>
              <a:gd name="connsiteX131" fmla="*/ 4636277 w 5747485"/>
              <a:gd name="connsiteY131" fmla="*/ 3887825 h 4914519"/>
              <a:gd name="connsiteX132" fmla="*/ 4668361 w 5747485"/>
              <a:gd name="connsiteY132" fmla="*/ 3791572 h 4914519"/>
              <a:gd name="connsiteX133" fmla="*/ 4732530 w 5747485"/>
              <a:gd name="connsiteY133" fmla="*/ 3679277 h 4914519"/>
              <a:gd name="connsiteX134" fmla="*/ 4796698 w 5747485"/>
              <a:gd name="connsiteY134" fmla="*/ 3583025 h 4914519"/>
              <a:gd name="connsiteX135" fmla="*/ 4844824 w 5747485"/>
              <a:gd name="connsiteY135" fmla="*/ 3470730 h 4914519"/>
              <a:gd name="connsiteX136" fmla="*/ 4860866 w 5747485"/>
              <a:gd name="connsiteY136" fmla="*/ 3422603 h 4914519"/>
              <a:gd name="connsiteX137" fmla="*/ 4925035 w 5747485"/>
              <a:gd name="connsiteY137" fmla="*/ 3326351 h 4914519"/>
              <a:gd name="connsiteX138" fmla="*/ 4941077 w 5747485"/>
              <a:gd name="connsiteY138" fmla="*/ 3262182 h 4914519"/>
              <a:gd name="connsiteX139" fmla="*/ 5005245 w 5747485"/>
              <a:gd name="connsiteY139" fmla="*/ 3165930 h 4914519"/>
              <a:gd name="connsiteX140" fmla="*/ 5053372 w 5747485"/>
              <a:gd name="connsiteY140" fmla="*/ 3021551 h 4914519"/>
              <a:gd name="connsiteX141" fmla="*/ 5101498 w 5747485"/>
              <a:gd name="connsiteY141" fmla="*/ 2909256 h 4914519"/>
              <a:gd name="connsiteX142" fmla="*/ 5149624 w 5747485"/>
              <a:gd name="connsiteY142" fmla="*/ 2845088 h 4914519"/>
              <a:gd name="connsiteX143" fmla="*/ 5261919 w 5747485"/>
              <a:gd name="connsiteY143" fmla="*/ 2572372 h 4914519"/>
              <a:gd name="connsiteX144" fmla="*/ 5294003 w 5747485"/>
              <a:gd name="connsiteY144" fmla="*/ 2476119 h 4914519"/>
              <a:gd name="connsiteX145" fmla="*/ 5326087 w 5747485"/>
              <a:gd name="connsiteY145" fmla="*/ 2363825 h 4914519"/>
              <a:gd name="connsiteX146" fmla="*/ 5358172 w 5747485"/>
              <a:gd name="connsiteY146" fmla="*/ 2299656 h 4914519"/>
              <a:gd name="connsiteX147" fmla="*/ 5390256 w 5747485"/>
              <a:gd name="connsiteY147" fmla="*/ 2187361 h 4914519"/>
              <a:gd name="connsiteX148" fmla="*/ 5422340 w 5747485"/>
              <a:gd name="connsiteY148" fmla="*/ 2123193 h 4914519"/>
              <a:gd name="connsiteX149" fmla="*/ 5534635 w 5747485"/>
              <a:gd name="connsiteY149" fmla="*/ 1834435 h 4914519"/>
              <a:gd name="connsiteX150" fmla="*/ 5566719 w 5747485"/>
              <a:gd name="connsiteY150" fmla="*/ 1770267 h 4914519"/>
              <a:gd name="connsiteX151" fmla="*/ 5614845 w 5747485"/>
              <a:gd name="connsiteY151" fmla="*/ 1641930 h 4914519"/>
              <a:gd name="connsiteX152" fmla="*/ 5646930 w 5747485"/>
              <a:gd name="connsiteY152" fmla="*/ 1529635 h 4914519"/>
              <a:gd name="connsiteX153" fmla="*/ 5662972 w 5747485"/>
              <a:gd name="connsiteY153" fmla="*/ 1401298 h 4914519"/>
              <a:gd name="connsiteX154" fmla="*/ 5695056 w 5747485"/>
              <a:gd name="connsiteY154" fmla="*/ 1272961 h 4914519"/>
              <a:gd name="connsiteX155" fmla="*/ 5727140 w 5747485"/>
              <a:gd name="connsiteY155" fmla="*/ 1064414 h 4914519"/>
              <a:gd name="connsiteX156" fmla="*/ 5743182 w 5747485"/>
              <a:gd name="connsiteY156" fmla="*/ 920035 h 4914519"/>
              <a:gd name="connsiteX157" fmla="*/ 5727140 w 5747485"/>
              <a:gd name="connsiteY157" fmla="*/ 599193 h 4914519"/>
              <a:gd name="connsiteX158" fmla="*/ 5518593 w 5747485"/>
              <a:gd name="connsiteY158" fmla="*/ 454814 h 4914519"/>
              <a:gd name="connsiteX159" fmla="*/ 5422340 w 5747485"/>
              <a:gd name="connsiteY159" fmla="*/ 406688 h 4914519"/>
              <a:gd name="connsiteX160" fmla="*/ 5374214 w 5747485"/>
              <a:gd name="connsiteY160" fmla="*/ 374603 h 4914519"/>
              <a:gd name="connsiteX161" fmla="*/ 5229835 w 5747485"/>
              <a:gd name="connsiteY161" fmla="*/ 326477 h 4914519"/>
              <a:gd name="connsiteX162" fmla="*/ 5069414 w 5747485"/>
              <a:gd name="connsiteY162" fmla="*/ 278351 h 4914519"/>
              <a:gd name="connsiteX163" fmla="*/ 4973161 w 5747485"/>
              <a:gd name="connsiteY163" fmla="*/ 262309 h 4914519"/>
              <a:gd name="connsiteX164" fmla="*/ 4860866 w 5747485"/>
              <a:gd name="connsiteY164" fmla="*/ 230225 h 4914519"/>
              <a:gd name="connsiteX165" fmla="*/ 3847922 w 5747485"/>
              <a:gd name="connsiteY165" fmla="*/ 182098 h 4914519"/>
              <a:gd name="connsiteX166" fmla="*/ 3673751 w 5747485"/>
              <a:gd name="connsiteY166" fmla="*/ 133972 h 4914519"/>
              <a:gd name="connsiteX167" fmla="*/ 3529372 w 5747485"/>
              <a:gd name="connsiteY167" fmla="*/ 101888 h 4914519"/>
              <a:gd name="connsiteX168" fmla="*/ 3352908 w 5747485"/>
              <a:gd name="connsiteY168" fmla="*/ 69803 h 4914519"/>
              <a:gd name="connsiteX169" fmla="*/ 3048108 w 5747485"/>
              <a:gd name="connsiteY169"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657708 w 5747485"/>
              <a:gd name="connsiteY35" fmla="*/ 3149888 h 4914519"/>
              <a:gd name="connsiteX36" fmla="*/ 3577498 w 5747485"/>
              <a:gd name="connsiteY36" fmla="*/ 3165930 h 4914519"/>
              <a:gd name="connsiteX37" fmla="*/ 3529372 w 5747485"/>
              <a:gd name="connsiteY37" fmla="*/ 3181972 h 4914519"/>
              <a:gd name="connsiteX38" fmla="*/ 2999982 w 5747485"/>
              <a:gd name="connsiteY38" fmla="*/ 3165930 h 4914519"/>
              <a:gd name="connsiteX39" fmla="*/ 2919772 w 5747485"/>
              <a:gd name="connsiteY39" fmla="*/ 3133846 h 4914519"/>
              <a:gd name="connsiteX40" fmla="*/ 2855603 w 5747485"/>
              <a:gd name="connsiteY40" fmla="*/ 3117803 h 4914519"/>
              <a:gd name="connsiteX41" fmla="*/ 2743308 w 5747485"/>
              <a:gd name="connsiteY41" fmla="*/ 3085719 h 4914519"/>
              <a:gd name="connsiteX42" fmla="*/ 2614972 w 5747485"/>
              <a:gd name="connsiteY42" fmla="*/ 3053635 h 4914519"/>
              <a:gd name="connsiteX43" fmla="*/ 2550803 w 5747485"/>
              <a:gd name="connsiteY43" fmla="*/ 3021551 h 4914519"/>
              <a:gd name="connsiteX44" fmla="*/ 2502677 w 5747485"/>
              <a:gd name="connsiteY44" fmla="*/ 3005509 h 4914519"/>
              <a:gd name="connsiteX45" fmla="*/ 2374340 w 5747485"/>
              <a:gd name="connsiteY45" fmla="*/ 2941340 h 4914519"/>
              <a:gd name="connsiteX46" fmla="*/ 2246003 w 5747485"/>
              <a:gd name="connsiteY46" fmla="*/ 2893214 h 4914519"/>
              <a:gd name="connsiteX47" fmla="*/ 2197877 w 5747485"/>
              <a:gd name="connsiteY47" fmla="*/ 2861130 h 4914519"/>
              <a:gd name="connsiteX48" fmla="*/ 2133708 w 5747485"/>
              <a:gd name="connsiteY48" fmla="*/ 2796961 h 4914519"/>
              <a:gd name="connsiteX49" fmla="*/ 2053498 w 5747485"/>
              <a:gd name="connsiteY49" fmla="*/ 2764877 h 4914519"/>
              <a:gd name="connsiteX50" fmla="*/ 1973287 w 5747485"/>
              <a:gd name="connsiteY50" fmla="*/ 2700709 h 4914519"/>
              <a:gd name="connsiteX51" fmla="*/ 1796824 w 5747485"/>
              <a:gd name="connsiteY51" fmla="*/ 2620498 h 4914519"/>
              <a:gd name="connsiteX52" fmla="*/ 1700572 w 5747485"/>
              <a:gd name="connsiteY52" fmla="*/ 2572372 h 4914519"/>
              <a:gd name="connsiteX53" fmla="*/ 1604319 w 5747485"/>
              <a:gd name="connsiteY53" fmla="*/ 2524246 h 4914519"/>
              <a:gd name="connsiteX54" fmla="*/ 1556193 w 5747485"/>
              <a:gd name="connsiteY54" fmla="*/ 2492161 h 4914519"/>
              <a:gd name="connsiteX55" fmla="*/ 1508066 w 5747485"/>
              <a:gd name="connsiteY55" fmla="*/ 2476119 h 4914519"/>
              <a:gd name="connsiteX56" fmla="*/ 1411814 w 5747485"/>
              <a:gd name="connsiteY56" fmla="*/ 2411951 h 4914519"/>
              <a:gd name="connsiteX57" fmla="*/ 1363687 w 5747485"/>
              <a:gd name="connsiteY57" fmla="*/ 2379867 h 4914519"/>
              <a:gd name="connsiteX58" fmla="*/ 1203266 w 5747485"/>
              <a:gd name="connsiteY58" fmla="*/ 2331740 h 4914519"/>
              <a:gd name="connsiteX59" fmla="*/ 1074930 w 5747485"/>
              <a:gd name="connsiteY59" fmla="*/ 2267572 h 4914519"/>
              <a:gd name="connsiteX60" fmla="*/ 1026803 w 5747485"/>
              <a:gd name="connsiteY60" fmla="*/ 2235488 h 4914519"/>
              <a:gd name="connsiteX61" fmla="*/ 962635 w 5747485"/>
              <a:gd name="connsiteY61" fmla="*/ 2219446 h 4914519"/>
              <a:gd name="connsiteX62" fmla="*/ 914508 w 5747485"/>
              <a:gd name="connsiteY62" fmla="*/ 2203403 h 4914519"/>
              <a:gd name="connsiteX63" fmla="*/ 850340 w 5747485"/>
              <a:gd name="connsiteY63" fmla="*/ 2187361 h 4914519"/>
              <a:gd name="connsiteX64" fmla="*/ 738045 w 5747485"/>
              <a:gd name="connsiteY64" fmla="*/ 2155277 h 4914519"/>
              <a:gd name="connsiteX65" fmla="*/ 641793 w 5747485"/>
              <a:gd name="connsiteY65" fmla="*/ 2139235 h 4914519"/>
              <a:gd name="connsiteX66" fmla="*/ 320951 w 5747485"/>
              <a:gd name="connsiteY66" fmla="*/ 2155277 h 4914519"/>
              <a:gd name="connsiteX67" fmla="*/ 224698 w 5747485"/>
              <a:gd name="connsiteY67" fmla="*/ 2203403 h 4914519"/>
              <a:gd name="connsiteX68" fmla="*/ 176572 w 5747485"/>
              <a:gd name="connsiteY68" fmla="*/ 2219446 h 4914519"/>
              <a:gd name="connsiteX69" fmla="*/ 96361 w 5747485"/>
              <a:gd name="connsiteY69" fmla="*/ 2331740 h 4914519"/>
              <a:gd name="connsiteX70" fmla="*/ 64277 w 5747485"/>
              <a:gd name="connsiteY70" fmla="*/ 2427993 h 4914519"/>
              <a:gd name="connsiteX71" fmla="*/ 48235 w 5747485"/>
              <a:gd name="connsiteY71" fmla="*/ 2476119 h 4914519"/>
              <a:gd name="connsiteX72" fmla="*/ 32193 w 5747485"/>
              <a:gd name="connsiteY72" fmla="*/ 2524246 h 4914519"/>
              <a:gd name="connsiteX73" fmla="*/ 16151 w 5747485"/>
              <a:gd name="connsiteY73" fmla="*/ 2652582 h 4914519"/>
              <a:gd name="connsiteX74" fmla="*/ 108 w 5747485"/>
              <a:gd name="connsiteY74" fmla="*/ 2764877 h 4914519"/>
              <a:gd name="connsiteX75" fmla="*/ 32193 w 5747485"/>
              <a:gd name="connsiteY75" fmla="*/ 3085719 h 4914519"/>
              <a:gd name="connsiteX76" fmla="*/ 64277 w 5747485"/>
              <a:gd name="connsiteY76" fmla="*/ 3133846 h 4914519"/>
              <a:gd name="connsiteX77" fmla="*/ 112403 w 5747485"/>
              <a:gd name="connsiteY77" fmla="*/ 3262182 h 4914519"/>
              <a:gd name="connsiteX78" fmla="*/ 144487 w 5747485"/>
              <a:gd name="connsiteY78" fmla="*/ 3294267 h 4914519"/>
              <a:gd name="connsiteX79" fmla="*/ 208656 w 5747485"/>
              <a:gd name="connsiteY79" fmla="*/ 3390519 h 4914519"/>
              <a:gd name="connsiteX80" fmla="*/ 256782 w 5747485"/>
              <a:gd name="connsiteY80" fmla="*/ 3454688 h 4914519"/>
              <a:gd name="connsiteX81" fmla="*/ 369077 w 5747485"/>
              <a:gd name="connsiteY81" fmla="*/ 3583025 h 4914519"/>
              <a:gd name="connsiteX82" fmla="*/ 417203 w 5747485"/>
              <a:gd name="connsiteY82" fmla="*/ 3599067 h 4914519"/>
              <a:gd name="connsiteX83" fmla="*/ 481372 w 5747485"/>
              <a:gd name="connsiteY83" fmla="*/ 3663235 h 4914519"/>
              <a:gd name="connsiteX84" fmla="*/ 577624 w 5747485"/>
              <a:gd name="connsiteY84" fmla="*/ 3695319 h 4914519"/>
              <a:gd name="connsiteX85" fmla="*/ 705961 w 5747485"/>
              <a:gd name="connsiteY85" fmla="*/ 3775530 h 4914519"/>
              <a:gd name="connsiteX86" fmla="*/ 705961 w 5747485"/>
              <a:gd name="connsiteY86" fmla="*/ 3775530 h 4914519"/>
              <a:gd name="connsiteX87" fmla="*/ 882424 w 5747485"/>
              <a:gd name="connsiteY87" fmla="*/ 3903867 h 4914519"/>
              <a:gd name="connsiteX88" fmla="*/ 946593 w 5747485"/>
              <a:gd name="connsiteY88" fmla="*/ 3935951 h 4914519"/>
              <a:gd name="connsiteX89" fmla="*/ 1058887 w 5747485"/>
              <a:gd name="connsiteY89" fmla="*/ 4016161 h 4914519"/>
              <a:gd name="connsiteX90" fmla="*/ 1171182 w 5747485"/>
              <a:gd name="connsiteY90" fmla="*/ 4064288 h 4914519"/>
              <a:gd name="connsiteX91" fmla="*/ 1267435 w 5747485"/>
              <a:gd name="connsiteY91" fmla="*/ 4112414 h 4914519"/>
              <a:gd name="connsiteX92" fmla="*/ 1315561 w 5747485"/>
              <a:gd name="connsiteY92" fmla="*/ 4144498 h 4914519"/>
              <a:gd name="connsiteX93" fmla="*/ 1363687 w 5747485"/>
              <a:gd name="connsiteY93" fmla="*/ 4160540 h 4914519"/>
              <a:gd name="connsiteX94" fmla="*/ 1459940 w 5747485"/>
              <a:gd name="connsiteY94" fmla="*/ 4224709 h 4914519"/>
              <a:gd name="connsiteX95" fmla="*/ 1556193 w 5747485"/>
              <a:gd name="connsiteY95" fmla="*/ 4256793 h 4914519"/>
              <a:gd name="connsiteX96" fmla="*/ 1604319 w 5747485"/>
              <a:gd name="connsiteY96" fmla="*/ 4272835 h 4914519"/>
              <a:gd name="connsiteX97" fmla="*/ 1668487 w 5747485"/>
              <a:gd name="connsiteY97" fmla="*/ 4304919 h 4914519"/>
              <a:gd name="connsiteX98" fmla="*/ 1780782 w 5747485"/>
              <a:gd name="connsiteY98" fmla="*/ 4337003 h 4914519"/>
              <a:gd name="connsiteX99" fmla="*/ 1844951 w 5747485"/>
              <a:gd name="connsiteY99" fmla="*/ 4369088 h 4914519"/>
              <a:gd name="connsiteX100" fmla="*/ 1909119 w 5747485"/>
              <a:gd name="connsiteY100" fmla="*/ 4385130 h 4914519"/>
              <a:gd name="connsiteX101" fmla="*/ 1957245 w 5747485"/>
              <a:gd name="connsiteY101" fmla="*/ 4401172 h 4914519"/>
              <a:gd name="connsiteX102" fmla="*/ 1989330 w 5747485"/>
              <a:gd name="connsiteY102" fmla="*/ 4433256 h 4914519"/>
              <a:gd name="connsiteX103" fmla="*/ 2117666 w 5747485"/>
              <a:gd name="connsiteY103" fmla="*/ 4481382 h 4914519"/>
              <a:gd name="connsiteX104" fmla="*/ 2165793 w 5747485"/>
              <a:gd name="connsiteY104" fmla="*/ 4513467 h 4914519"/>
              <a:gd name="connsiteX105" fmla="*/ 2262045 w 5747485"/>
              <a:gd name="connsiteY105" fmla="*/ 4545551 h 4914519"/>
              <a:gd name="connsiteX106" fmla="*/ 2374340 w 5747485"/>
              <a:gd name="connsiteY106" fmla="*/ 4577635 h 4914519"/>
              <a:gd name="connsiteX107" fmla="*/ 2502677 w 5747485"/>
              <a:gd name="connsiteY107" fmla="*/ 4593677 h 4914519"/>
              <a:gd name="connsiteX108" fmla="*/ 2614972 w 5747485"/>
              <a:gd name="connsiteY108" fmla="*/ 4625761 h 4914519"/>
              <a:gd name="connsiteX109" fmla="*/ 2663098 w 5747485"/>
              <a:gd name="connsiteY109" fmla="*/ 4641803 h 4914519"/>
              <a:gd name="connsiteX110" fmla="*/ 2759351 w 5747485"/>
              <a:gd name="connsiteY110" fmla="*/ 4689930 h 4914519"/>
              <a:gd name="connsiteX111" fmla="*/ 2903730 w 5747485"/>
              <a:gd name="connsiteY111" fmla="*/ 4738056 h 4914519"/>
              <a:gd name="connsiteX112" fmla="*/ 3048108 w 5747485"/>
              <a:gd name="connsiteY112" fmla="*/ 4770140 h 4914519"/>
              <a:gd name="connsiteX113" fmla="*/ 3096235 w 5747485"/>
              <a:gd name="connsiteY113" fmla="*/ 4786182 h 4914519"/>
              <a:gd name="connsiteX114" fmla="*/ 3144361 w 5747485"/>
              <a:gd name="connsiteY114" fmla="*/ 4818267 h 4914519"/>
              <a:gd name="connsiteX115" fmla="*/ 3288740 w 5747485"/>
              <a:gd name="connsiteY115" fmla="*/ 4850351 h 4914519"/>
              <a:gd name="connsiteX116" fmla="*/ 3401035 w 5747485"/>
              <a:gd name="connsiteY116" fmla="*/ 4882435 h 4914519"/>
              <a:gd name="connsiteX117" fmla="*/ 3657708 w 5747485"/>
              <a:gd name="connsiteY117" fmla="*/ 4914519 h 4914519"/>
              <a:gd name="connsiteX118" fmla="*/ 3946466 w 5747485"/>
              <a:gd name="connsiteY118" fmla="*/ 4898477 h 4914519"/>
              <a:gd name="connsiteX119" fmla="*/ 4010635 w 5747485"/>
              <a:gd name="connsiteY119" fmla="*/ 4882435 h 4914519"/>
              <a:gd name="connsiteX120" fmla="*/ 4122930 w 5747485"/>
              <a:gd name="connsiteY120" fmla="*/ 4786182 h 4914519"/>
              <a:gd name="connsiteX121" fmla="*/ 4187098 w 5747485"/>
              <a:gd name="connsiteY121" fmla="*/ 4689930 h 4914519"/>
              <a:gd name="connsiteX122" fmla="*/ 4219182 w 5747485"/>
              <a:gd name="connsiteY122" fmla="*/ 4593677 h 4914519"/>
              <a:gd name="connsiteX123" fmla="*/ 4267308 w 5747485"/>
              <a:gd name="connsiteY123" fmla="*/ 4497425 h 4914519"/>
              <a:gd name="connsiteX124" fmla="*/ 4363561 w 5747485"/>
              <a:gd name="connsiteY124" fmla="*/ 4337003 h 4914519"/>
              <a:gd name="connsiteX125" fmla="*/ 4379603 w 5747485"/>
              <a:gd name="connsiteY125" fmla="*/ 4288877 h 4914519"/>
              <a:gd name="connsiteX126" fmla="*/ 4507940 w 5747485"/>
              <a:gd name="connsiteY126" fmla="*/ 4128456 h 4914519"/>
              <a:gd name="connsiteX127" fmla="*/ 4523982 w 5747485"/>
              <a:gd name="connsiteY127" fmla="*/ 4064288 h 4914519"/>
              <a:gd name="connsiteX128" fmla="*/ 4556066 w 5747485"/>
              <a:gd name="connsiteY128" fmla="*/ 4016161 h 4914519"/>
              <a:gd name="connsiteX129" fmla="*/ 4572108 w 5747485"/>
              <a:gd name="connsiteY129" fmla="*/ 3968035 h 4914519"/>
              <a:gd name="connsiteX130" fmla="*/ 4636277 w 5747485"/>
              <a:gd name="connsiteY130" fmla="*/ 3887825 h 4914519"/>
              <a:gd name="connsiteX131" fmla="*/ 4668361 w 5747485"/>
              <a:gd name="connsiteY131" fmla="*/ 3791572 h 4914519"/>
              <a:gd name="connsiteX132" fmla="*/ 4732530 w 5747485"/>
              <a:gd name="connsiteY132" fmla="*/ 3679277 h 4914519"/>
              <a:gd name="connsiteX133" fmla="*/ 4796698 w 5747485"/>
              <a:gd name="connsiteY133" fmla="*/ 3583025 h 4914519"/>
              <a:gd name="connsiteX134" fmla="*/ 4844824 w 5747485"/>
              <a:gd name="connsiteY134" fmla="*/ 3470730 h 4914519"/>
              <a:gd name="connsiteX135" fmla="*/ 4860866 w 5747485"/>
              <a:gd name="connsiteY135" fmla="*/ 3422603 h 4914519"/>
              <a:gd name="connsiteX136" fmla="*/ 4925035 w 5747485"/>
              <a:gd name="connsiteY136" fmla="*/ 3326351 h 4914519"/>
              <a:gd name="connsiteX137" fmla="*/ 4941077 w 5747485"/>
              <a:gd name="connsiteY137" fmla="*/ 3262182 h 4914519"/>
              <a:gd name="connsiteX138" fmla="*/ 5005245 w 5747485"/>
              <a:gd name="connsiteY138" fmla="*/ 3165930 h 4914519"/>
              <a:gd name="connsiteX139" fmla="*/ 5053372 w 5747485"/>
              <a:gd name="connsiteY139" fmla="*/ 3021551 h 4914519"/>
              <a:gd name="connsiteX140" fmla="*/ 5101498 w 5747485"/>
              <a:gd name="connsiteY140" fmla="*/ 2909256 h 4914519"/>
              <a:gd name="connsiteX141" fmla="*/ 5149624 w 5747485"/>
              <a:gd name="connsiteY141" fmla="*/ 2845088 h 4914519"/>
              <a:gd name="connsiteX142" fmla="*/ 5261919 w 5747485"/>
              <a:gd name="connsiteY142" fmla="*/ 2572372 h 4914519"/>
              <a:gd name="connsiteX143" fmla="*/ 5294003 w 5747485"/>
              <a:gd name="connsiteY143" fmla="*/ 2476119 h 4914519"/>
              <a:gd name="connsiteX144" fmla="*/ 5326087 w 5747485"/>
              <a:gd name="connsiteY144" fmla="*/ 2363825 h 4914519"/>
              <a:gd name="connsiteX145" fmla="*/ 5358172 w 5747485"/>
              <a:gd name="connsiteY145" fmla="*/ 2299656 h 4914519"/>
              <a:gd name="connsiteX146" fmla="*/ 5390256 w 5747485"/>
              <a:gd name="connsiteY146" fmla="*/ 2187361 h 4914519"/>
              <a:gd name="connsiteX147" fmla="*/ 5422340 w 5747485"/>
              <a:gd name="connsiteY147" fmla="*/ 2123193 h 4914519"/>
              <a:gd name="connsiteX148" fmla="*/ 5534635 w 5747485"/>
              <a:gd name="connsiteY148" fmla="*/ 1834435 h 4914519"/>
              <a:gd name="connsiteX149" fmla="*/ 5566719 w 5747485"/>
              <a:gd name="connsiteY149" fmla="*/ 1770267 h 4914519"/>
              <a:gd name="connsiteX150" fmla="*/ 5614845 w 5747485"/>
              <a:gd name="connsiteY150" fmla="*/ 1641930 h 4914519"/>
              <a:gd name="connsiteX151" fmla="*/ 5646930 w 5747485"/>
              <a:gd name="connsiteY151" fmla="*/ 1529635 h 4914519"/>
              <a:gd name="connsiteX152" fmla="*/ 5662972 w 5747485"/>
              <a:gd name="connsiteY152" fmla="*/ 1401298 h 4914519"/>
              <a:gd name="connsiteX153" fmla="*/ 5695056 w 5747485"/>
              <a:gd name="connsiteY153" fmla="*/ 1272961 h 4914519"/>
              <a:gd name="connsiteX154" fmla="*/ 5727140 w 5747485"/>
              <a:gd name="connsiteY154" fmla="*/ 1064414 h 4914519"/>
              <a:gd name="connsiteX155" fmla="*/ 5743182 w 5747485"/>
              <a:gd name="connsiteY155" fmla="*/ 920035 h 4914519"/>
              <a:gd name="connsiteX156" fmla="*/ 5727140 w 5747485"/>
              <a:gd name="connsiteY156" fmla="*/ 599193 h 4914519"/>
              <a:gd name="connsiteX157" fmla="*/ 5518593 w 5747485"/>
              <a:gd name="connsiteY157" fmla="*/ 454814 h 4914519"/>
              <a:gd name="connsiteX158" fmla="*/ 5422340 w 5747485"/>
              <a:gd name="connsiteY158" fmla="*/ 406688 h 4914519"/>
              <a:gd name="connsiteX159" fmla="*/ 5374214 w 5747485"/>
              <a:gd name="connsiteY159" fmla="*/ 374603 h 4914519"/>
              <a:gd name="connsiteX160" fmla="*/ 5229835 w 5747485"/>
              <a:gd name="connsiteY160" fmla="*/ 326477 h 4914519"/>
              <a:gd name="connsiteX161" fmla="*/ 5069414 w 5747485"/>
              <a:gd name="connsiteY161" fmla="*/ 278351 h 4914519"/>
              <a:gd name="connsiteX162" fmla="*/ 4973161 w 5747485"/>
              <a:gd name="connsiteY162" fmla="*/ 262309 h 4914519"/>
              <a:gd name="connsiteX163" fmla="*/ 4860866 w 5747485"/>
              <a:gd name="connsiteY163" fmla="*/ 230225 h 4914519"/>
              <a:gd name="connsiteX164" fmla="*/ 3847922 w 5747485"/>
              <a:gd name="connsiteY164" fmla="*/ 182098 h 4914519"/>
              <a:gd name="connsiteX165" fmla="*/ 3673751 w 5747485"/>
              <a:gd name="connsiteY165" fmla="*/ 133972 h 4914519"/>
              <a:gd name="connsiteX166" fmla="*/ 3529372 w 5747485"/>
              <a:gd name="connsiteY166" fmla="*/ 101888 h 4914519"/>
              <a:gd name="connsiteX167" fmla="*/ 3352908 w 5747485"/>
              <a:gd name="connsiteY167" fmla="*/ 69803 h 4914519"/>
              <a:gd name="connsiteX168" fmla="*/ 3048108 w 5747485"/>
              <a:gd name="connsiteY168"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171182 w 5747485"/>
              <a:gd name="connsiteY89" fmla="*/ 4064288 h 4914519"/>
              <a:gd name="connsiteX90" fmla="*/ 1267435 w 5747485"/>
              <a:gd name="connsiteY90" fmla="*/ 4112414 h 4914519"/>
              <a:gd name="connsiteX91" fmla="*/ 1315561 w 5747485"/>
              <a:gd name="connsiteY91" fmla="*/ 4144498 h 4914519"/>
              <a:gd name="connsiteX92" fmla="*/ 1363687 w 5747485"/>
              <a:gd name="connsiteY92" fmla="*/ 4160540 h 4914519"/>
              <a:gd name="connsiteX93" fmla="*/ 1459940 w 5747485"/>
              <a:gd name="connsiteY93" fmla="*/ 4224709 h 4914519"/>
              <a:gd name="connsiteX94" fmla="*/ 1556193 w 5747485"/>
              <a:gd name="connsiteY94" fmla="*/ 4256793 h 4914519"/>
              <a:gd name="connsiteX95" fmla="*/ 1604319 w 5747485"/>
              <a:gd name="connsiteY95" fmla="*/ 4272835 h 4914519"/>
              <a:gd name="connsiteX96" fmla="*/ 1668487 w 5747485"/>
              <a:gd name="connsiteY96" fmla="*/ 4304919 h 4914519"/>
              <a:gd name="connsiteX97" fmla="*/ 1780782 w 5747485"/>
              <a:gd name="connsiteY97" fmla="*/ 4337003 h 4914519"/>
              <a:gd name="connsiteX98" fmla="*/ 1844951 w 5747485"/>
              <a:gd name="connsiteY98" fmla="*/ 4369088 h 4914519"/>
              <a:gd name="connsiteX99" fmla="*/ 1909119 w 5747485"/>
              <a:gd name="connsiteY99" fmla="*/ 4385130 h 4914519"/>
              <a:gd name="connsiteX100" fmla="*/ 1957245 w 5747485"/>
              <a:gd name="connsiteY100" fmla="*/ 4401172 h 4914519"/>
              <a:gd name="connsiteX101" fmla="*/ 1989330 w 5747485"/>
              <a:gd name="connsiteY101" fmla="*/ 4433256 h 4914519"/>
              <a:gd name="connsiteX102" fmla="*/ 2117666 w 5747485"/>
              <a:gd name="connsiteY102" fmla="*/ 4481382 h 4914519"/>
              <a:gd name="connsiteX103" fmla="*/ 2165793 w 5747485"/>
              <a:gd name="connsiteY103" fmla="*/ 4513467 h 4914519"/>
              <a:gd name="connsiteX104" fmla="*/ 2262045 w 5747485"/>
              <a:gd name="connsiteY104" fmla="*/ 4545551 h 4914519"/>
              <a:gd name="connsiteX105" fmla="*/ 2374340 w 5747485"/>
              <a:gd name="connsiteY105" fmla="*/ 4577635 h 4914519"/>
              <a:gd name="connsiteX106" fmla="*/ 2502677 w 5747485"/>
              <a:gd name="connsiteY106" fmla="*/ 4593677 h 4914519"/>
              <a:gd name="connsiteX107" fmla="*/ 2614972 w 5747485"/>
              <a:gd name="connsiteY107" fmla="*/ 4625761 h 4914519"/>
              <a:gd name="connsiteX108" fmla="*/ 2663098 w 5747485"/>
              <a:gd name="connsiteY108" fmla="*/ 4641803 h 4914519"/>
              <a:gd name="connsiteX109" fmla="*/ 2759351 w 5747485"/>
              <a:gd name="connsiteY109" fmla="*/ 4689930 h 4914519"/>
              <a:gd name="connsiteX110" fmla="*/ 2903730 w 5747485"/>
              <a:gd name="connsiteY110" fmla="*/ 4738056 h 4914519"/>
              <a:gd name="connsiteX111" fmla="*/ 3048108 w 5747485"/>
              <a:gd name="connsiteY111" fmla="*/ 4770140 h 4914519"/>
              <a:gd name="connsiteX112" fmla="*/ 3096235 w 5747485"/>
              <a:gd name="connsiteY112" fmla="*/ 4786182 h 4914519"/>
              <a:gd name="connsiteX113" fmla="*/ 3144361 w 5747485"/>
              <a:gd name="connsiteY113" fmla="*/ 4818267 h 4914519"/>
              <a:gd name="connsiteX114" fmla="*/ 3288740 w 5747485"/>
              <a:gd name="connsiteY114" fmla="*/ 4850351 h 4914519"/>
              <a:gd name="connsiteX115" fmla="*/ 3401035 w 5747485"/>
              <a:gd name="connsiteY115" fmla="*/ 4882435 h 4914519"/>
              <a:gd name="connsiteX116" fmla="*/ 3657708 w 5747485"/>
              <a:gd name="connsiteY116" fmla="*/ 4914519 h 4914519"/>
              <a:gd name="connsiteX117" fmla="*/ 3946466 w 5747485"/>
              <a:gd name="connsiteY117" fmla="*/ 4898477 h 4914519"/>
              <a:gd name="connsiteX118" fmla="*/ 4010635 w 5747485"/>
              <a:gd name="connsiteY118" fmla="*/ 4882435 h 4914519"/>
              <a:gd name="connsiteX119" fmla="*/ 4122930 w 5747485"/>
              <a:gd name="connsiteY119" fmla="*/ 4786182 h 4914519"/>
              <a:gd name="connsiteX120" fmla="*/ 4187098 w 5747485"/>
              <a:gd name="connsiteY120" fmla="*/ 4689930 h 4914519"/>
              <a:gd name="connsiteX121" fmla="*/ 4219182 w 5747485"/>
              <a:gd name="connsiteY121" fmla="*/ 4593677 h 4914519"/>
              <a:gd name="connsiteX122" fmla="*/ 4267308 w 5747485"/>
              <a:gd name="connsiteY122" fmla="*/ 4497425 h 4914519"/>
              <a:gd name="connsiteX123" fmla="*/ 4363561 w 5747485"/>
              <a:gd name="connsiteY123" fmla="*/ 4337003 h 4914519"/>
              <a:gd name="connsiteX124" fmla="*/ 4379603 w 5747485"/>
              <a:gd name="connsiteY124" fmla="*/ 4288877 h 4914519"/>
              <a:gd name="connsiteX125" fmla="*/ 4507940 w 5747485"/>
              <a:gd name="connsiteY125" fmla="*/ 4128456 h 4914519"/>
              <a:gd name="connsiteX126" fmla="*/ 4523982 w 5747485"/>
              <a:gd name="connsiteY126" fmla="*/ 4064288 h 4914519"/>
              <a:gd name="connsiteX127" fmla="*/ 4556066 w 5747485"/>
              <a:gd name="connsiteY127" fmla="*/ 4016161 h 4914519"/>
              <a:gd name="connsiteX128" fmla="*/ 4572108 w 5747485"/>
              <a:gd name="connsiteY128" fmla="*/ 3968035 h 4914519"/>
              <a:gd name="connsiteX129" fmla="*/ 4636277 w 5747485"/>
              <a:gd name="connsiteY129" fmla="*/ 3887825 h 4914519"/>
              <a:gd name="connsiteX130" fmla="*/ 4668361 w 5747485"/>
              <a:gd name="connsiteY130" fmla="*/ 3791572 h 4914519"/>
              <a:gd name="connsiteX131" fmla="*/ 4732530 w 5747485"/>
              <a:gd name="connsiteY131" fmla="*/ 3679277 h 4914519"/>
              <a:gd name="connsiteX132" fmla="*/ 4796698 w 5747485"/>
              <a:gd name="connsiteY132" fmla="*/ 3583025 h 4914519"/>
              <a:gd name="connsiteX133" fmla="*/ 4844824 w 5747485"/>
              <a:gd name="connsiteY133" fmla="*/ 3470730 h 4914519"/>
              <a:gd name="connsiteX134" fmla="*/ 4860866 w 5747485"/>
              <a:gd name="connsiteY134" fmla="*/ 3422603 h 4914519"/>
              <a:gd name="connsiteX135" fmla="*/ 4925035 w 5747485"/>
              <a:gd name="connsiteY135" fmla="*/ 3326351 h 4914519"/>
              <a:gd name="connsiteX136" fmla="*/ 4941077 w 5747485"/>
              <a:gd name="connsiteY136" fmla="*/ 3262182 h 4914519"/>
              <a:gd name="connsiteX137" fmla="*/ 5005245 w 5747485"/>
              <a:gd name="connsiteY137" fmla="*/ 3165930 h 4914519"/>
              <a:gd name="connsiteX138" fmla="*/ 5053372 w 5747485"/>
              <a:gd name="connsiteY138" fmla="*/ 3021551 h 4914519"/>
              <a:gd name="connsiteX139" fmla="*/ 5101498 w 5747485"/>
              <a:gd name="connsiteY139" fmla="*/ 2909256 h 4914519"/>
              <a:gd name="connsiteX140" fmla="*/ 5149624 w 5747485"/>
              <a:gd name="connsiteY140" fmla="*/ 2845088 h 4914519"/>
              <a:gd name="connsiteX141" fmla="*/ 5261919 w 5747485"/>
              <a:gd name="connsiteY141" fmla="*/ 2572372 h 4914519"/>
              <a:gd name="connsiteX142" fmla="*/ 5294003 w 5747485"/>
              <a:gd name="connsiteY142" fmla="*/ 2476119 h 4914519"/>
              <a:gd name="connsiteX143" fmla="*/ 5326087 w 5747485"/>
              <a:gd name="connsiteY143" fmla="*/ 2363825 h 4914519"/>
              <a:gd name="connsiteX144" fmla="*/ 5358172 w 5747485"/>
              <a:gd name="connsiteY144" fmla="*/ 2299656 h 4914519"/>
              <a:gd name="connsiteX145" fmla="*/ 5390256 w 5747485"/>
              <a:gd name="connsiteY145" fmla="*/ 2187361 h 4914519"/>
              <a:gd name="connsiteX146" fmla="*/ 5422340 w 5747485"/>
              <a:gd name="connsiteY146" fmla="*/ 2123193 h 4914519"/>
              <a:gd name="connsiteX147" fmla="*/ 5534635 w 5747485"/>
              <a:gd name="connsiteY147" fmla="*/ 1834435 h 4914519"/>
              <a:gd name="connsiteX148" fmla="*/ 5566719 w 5747485"/>
              <a:gd name="connsiteY148" fmla="*/ 1770267 h 4914519"/>
              <a:gd name="connsiteX149" fmla="*/ 5614845 w 5747485"/>
              <a:gd name="connsiteY149" fmla="*/ 1641930 h 4914519"/>
              <a:gd name="connsiteX150" fmla="*/ 5646930 w 5747485"/>
              <a:gd name="connsiteY150" fmla="*/ 1529635 h 4914519"/>
              <a:gd name="connsiteX151" fmla="*/ 5662972 w 5747485"/>
              <a:gd name="connsiteY151" fmla="*/ 1401298 h 4914519"/>
              <a:gd name="connsiteX152" fmla="*/ 5695056 w 5747485"/>
              <a:gd name="connsiteY152" fmla="*/ 1272961 h 4914519"/>
              <a:gd name="connsiteX153" fmla="*/ 5727140 w 5747485"/>
              <a:gd name="connsiteY153" fmla="*/ 1064414 h 4914519"/>
              <a:gd name="connsiteX154" fmla="*/ 5743182 w 5747485"/>
              <a:gd name="connsiteY154" fmla="*/ 920035 h 4914519"/>
              <a:gd name="connsiteX155" fmla="*/ 5727140 w 5747485"/>
              <a:gd name="connsiteY155" fmla="*/ 599193 h 4914519"/>
              <a:gd name="connsiteX156" fmla="*/ 5518593 w 5747485"/>
              <a:gd name="connsiteY156" fmla="*/ 454814 h 4914519"/>
              <a:gd name="connsiteX157" fmla="*/ 5422340 w 5747485"/>
              <a:gd name="connsiteY157" fmla="*/ 406688 h 4914519"/>
              <a:gd name="connsiteX158" fmla="*/ 5374214 w 5747485"/>
              <a:gd name="connsiteY158" fmla="*/ 374603 h 4914519"/>
              <a:gd name="connsiteX159" fmla="*/ 5229835 w 5747485"/>
              <a:gd name="connsiteY159" fmla="*/ 326477 h 4914519"/>
              <a:gd name="connsiteX160" fmla="*/ 5069414 w 5747485"/>
              <a:gd name="connsiteY160" fmla="*/ 278351 h 4914519"/>
              <a:gd name="connsiteX161" fmla="*/ 4973161 w 5747485"/>
              <a:gd name="connsiteY161" fmla="*/ 262309 h 4914519"/>
              <a:gd name="connsiteX162" fmla="*/ 4860866 w 5747485"/>
              <a:gd name="connsiteY162" fmla="*/ 230225 h 4914519"/>
              <a:gd name="connsiteX163" fmla="*/ 3847922 w 5747485"/>
              <a:gd name="connsiteY163" fmla="*/ 182098 h 4914519"/>
              <a:gd name="connsiteX164" fmla="*/ 3673751 w 5747485"/>
              <a:gd name="connsiteY164" fmla="*/ 133972 h 4914519"/>
              <a:gd name="connsiteX165" fmla="*/ 3529372 w 5747485"/>
              <a:gd name="connsiteY165" fmla="*/ 101888 h 4914519"/>
              <a:gd name="connsiteX166" fmla="*/ 3352908 w 5747485"/>
              <a:gd name="connsiteY166" fmla="*/ 69803 h 4914519"/>
              <a:gd name="connsiteX167" fmla="*/ 3048108 w 5747485"/>
              <a:gd name="connsiteY167"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171182 w 5747485"/>
              <a:gd name="connsiteY89" fmla="*/ 4064288 h 4914519"/>
              <a:gd name="connsiteX90" fmla="*/ 1267435 w 5747485"/>
              <a:gd name="connsiteY90" fmla="*/ 4112414 h 4914519"/>
              <a:gd name="connsiteX91" fmla="*/ 1315561 w 5747485"/>
              <a:gd name="connsiteY91" fmla="*/ 4144498 h 4914519"/>
              <a:gd name="connsiteX92" fmla="*/ 1363687 w 5747485"/>
              <a:gd name="connsiteY92" fmla="*/ 4160540 h 4914519"/>
              <a:gd name="connsiteX93" fmla="*/ 1459940 w 5747485"/>
              <a:gd name="connsiteY93" fmla="*/ 4224709 h 4914519"/>
              <a:gd name="connsiteX94" fmla="*/ 1556193 w 5747485"/>
              <a:gd name="connsiteY94" fmla="*/ 4256793 h 4914519"/>
              <a:gd name="connsiteX95" fmla="*/ 1604319 w 5747485"/>
              <a:gd name="connsiteY95" fmla="*/ 4272835 h 4914519"/>
              <a:gd name="connsiteX96" fmla="*/ 1668487 w 5747485"/>
              <a:gd name="connsiteY96" fmla="*/ 4304919 h 4914519"/>
              <a:gd name="connsiteX97" fmla="*/ 1780782 w 5747485"/>
              <a:gd name="connsiteY97" fmla="*/ 4337003 h 4914519"/>
              <a:gd name="connsiteX98" fmla="*/ 1844951 w 5747485"/>
              <a:gd name="connsiteY98" fmla="*/ 4369088 h 4914519"/>
              <a:gd name="connsiteX99" fmla="*/ 1909119 w 5747485"/>
              <a:gd name="connsiteY99" fmla="*/ 4385130 h 4914519"/>
              <a:gd name="connsiteX100" fmla="*/ 1957245 w 5747485"/>
              <a:gd name="connsiteY100" fmla="*/ 4401172 h 4914519"/>
              <a:gd name="connsiteX101" fmla="*/ 1989330 w 5747485"/>
              <a:gd name="connsiteY101" fmla="*/ 4433256 h 4914519"/>
              <a:gd name="connsiteX102" fmla="*/ 2117666 w 5747485"/>
              <a:gd name="connsiteY102" fmla="*/ 4481382 h 4914519"/>
              <a:gd name="connsiteX103" fmla="*/ 2165793 w 5747485"/>
              <a:gd name="connsiteY103" fmla="*/ 4513467 h 4914519"/>
              <a:gd name="connsiteX104" fmla="*/ 2262045 w 5747485"/>
              <a:gd name="connsiteY104" fmla="*/ 4545551 h 4914519"/>
              <a:gd name="connsiteX105" fmla="*/ 2374340 w 5747485"/>
              <a:gd name="connsiteY105" fmla="*/ 4577635 h 4914519"/>
              <a:gd name="connsiteX106" fmla="*/ 2502677 w 5747485"/>
              <a:gd name="connsiteY106" fmla="*/ 4593677 h 4914519"/>
              <a:gd name="connsiteX107" fmla="*/ 2614972 w 5747485"/>
              <a:gd name="connsiteY107" fmla="*/ 4625761 h 4914519"/>
              <a:gd name="connsiteX108" fmla="*/ 2663098 w 5747485"/>
              <a:gd name="connsiteY108" fmla="*/ 4641803 h 4914519"/>
              <a:gd name="connsiteX109" fmla="*/ 2759351 w 5747485"/>
              <a:gd name="connsiteY109" fmla="*/ 4689930 h 4914519"/>
              <a:gd name="connsiteX110" fmla="*/ 2903730 w 5747485"/>
              <a:gd name="connsiteY110" fmla="*/ 4738056 h 4914519"/>
              <a:gd name="connsiteX111" fmla="*/ 3048108 w 5747485"/>
              <a:gd name="connsiteY111" fmla="*/ 4770140 h 4914519"/>
              <a:gd name="connsiteX112" fmla="*/ 3096235 w 5747485"/>
              <a:gd name="connsiteY112" fmla="*/ 4786182 h 4914519"/>
              <a:gd name="connsiteX113" fmla="*/ 3144361 w 5747485"/>
              <a:gd name="connsiteY113" fmla="*/ 4818267 h 4914519"/>
              <a:gd name="connsiteX114" fmla="*/ 3288740 w 5747485"/>
              <a:gd name="connsiteY114" fmla="*/ 4850351 h 4914519"/>
              <a:gd name="connsiteX115" fmla="*/ 3401035 w 5747485"/>
              <a:gd name="connsiteY115" fmla="*/ 4882435 h 4914519"/>
              <a:gd name="connsiteX116" fmla="*/ 3657708 w 5747485"/>
              <a:gd name="connsiteY116" fmla="*/ 4914519 h 4914519"/>
              <a:gd name="connsiteX117" fmla="*/ 3946466 w 5747485"/>
              <a:gd name="connsiteY117" fmla="*/ 4898477 h 4914519"/>
              <a:gd name="connsiteX118" fmla="*/ 4010635 w 5747485"/>
              <a:gd name="connsiteY118" fmla="*/ 4882435 h 4914519"/>
              <a:gd name="connsiteX119" fmla="*/ 4122930 w 5747485"/>
              <a:gd name="connsiteY119" fmla="*/ 4786182 h 4914519"/>
              <a:gd name="connsiteX120" fmla="*/ 4187098 w 5747485"/>
              <a:gd name="connsiteY120" fmla="*/ 4689930 h 4914519"/>
              <a:gd name="connsiteX121" fmla="*/ 4219182 w 5747485"/>
              <a:gd name="connsiteY121" fmla="*/ 4593677 h 4914519"/>
              <a:gd name="connsiteX122" fmla="*/ 4267308 w 5747485"/>
              <a:gd name="connsiteY122" fmla="*/ 4497425 h 4914519"/>
              <a:gd name="connsiteX123" fmla="*/ 4363561 w 5747485"/>
              <a:gd name="connsiteY123" fmla="*/ 4337003 h 4914519"/>
              <a:gd name="connsiteX124" fmla="*/ 4379603 w 5747485"/>
              <a:gd name="connsiteY124" fmla="*/ 4288877 h 4914519"/>
              <a:gd name="connsiteX125" fmla="*/ 4507940 w 5747485"/>
              <a:gd name="connsiteY125" fmla="*/ 4128456 h 4914519"/>
              <a:gd name="connsiteX126" fmla="*/ 4556066 w 5747485"/>
              <a:gd name="connsiteY126" fmla="*/ 4016161 h 4914519"/>
              <a:gd name="connsiteX127" fmla="*/ 4572108 w 5747485"/>
              <a:gd name="connsiteY127" fmla="*/ 3968035 h 4914519"/>
              <a:gd name="connsiteX128" fmla="*/ 4636277 w 5747485"/>
              <a:gd name="connsiteY128" fmla="*/ 3887825 h 4914519"/>
              <a:gd name="connsiteX129" fmla="*/ 4668361 w 5747485"/>
              <a:gd name="connsiteY129" fmla="*/ 3791572 h 4914519"/>
              <a:gd name="connsiteX130" fmla="*/ 4732530 w 5747485"/>
              <a:gd name="connsiteY130" fmla="*/ 3679277 h 4914519"/>
              <a:gd name="connsiteX131" fmla="*/ 4796698 w 5747485"/>
              <a:gd name="connsiteY131" fmla="*/ 3583025 h 4914519"/>
              <a:gd name="connsiteX132" fmla="*/ 4844824 w 5747485"/>
              <a:gd name="connsiteY132" fmla="*/ 3470730 h 4914519"/>
              <a:gd name="connsiteX133" fmla="*/ 4860866 w 5747485"/>
              <a:gd name="connsiteY133" fmla="*/ 3422603 h 4914519"/>
              <a:gd name="connsiteX134" fmla="*/ 4925035 w 5747485"/>
              <a:gd name="connsiteY134" fmla="*/ 3326351 h 4914519"/>
              <a:gd name="connsiteX135" fmla="*/ 4941077 w 5747485"/>
              <a:gd name="connsiteY135" fmla="*/ 3262182 h 4914519"/>
              <a:gd name="connsiteX136" fmla="*/ 5005245 w 5747485"/>
              <a:gd name="connsiteY136" fmla="*/ 3165930 h 4914519"/>
              <a:gd name="connsiteX137" fmla="*/ 5053372 w 5747485"/>
              <a:gd name="connsiteY137" fmla="*/ 3021551 h 4914519"/>
              <a:gd name="connsiteX138" fmla="*/ 5101498 w 5747485"/>
              <a:gd name="connsiteY138" fmla="*/ 2909256 h 4914519"/>
              <a:gd name="connsiteX139" fmla="*/ 5149624 w 5747485"/>
              <a:gd name="connsiteY139" fmla="*/ 2845088 h 4914519"/>
              <a:gd name="connsiteX140" fmla="*/ 5261919 w 5747485"/>
              <a:gd name="connsiteY140" fmla="*/ 2572372 h 4914519"/>
              <a:gd name="connsiteX141" fmla="*/ 5294003 w 5747485"/>
              <a:gd name="connsiteY141" fmla="*/ 2476119 h 4914519"/>
              <a:gd name="connsiteX142" fmla="*/ 5326087 w 5747485"/>
              <a:gd name="connsiteY142" fmla="*/ 2363825 h 4914519"/>
              <a:gd name="connsiteX143" fmla="*/ 5358172 w 5747485"/>
              <a:gd name="connsiteY143" fmla="*/ 2299656 h 4914519"/>
              <a:gd name="connsiteX144" fmla="*/ 5390256 w 5747485"/>
              <a:gd name="connsiteY144" fmla="*/ 2187361 h 4914519"/>
              <a:gd name="connsiteX145" fmla="*/ 5422340 w 5747485"/>
              <a:gd name="connsiteY145" fmla="*/ 2123193 h 4914519"/>
              <a:gd name="connsiteX146" fmla="*/ 5534635 w 5747485"/>
              <a:gd name="connsiteY146" fmla="*/ 1834435 h 4914519"/>
              <a:gd name="connsiteX147" fmla="*/ 5566719 w 5747485"/>
              <a:gd name="connsiteY147" fmla="*/ 1770267 h 4914519"/>
              <a:gd name="connsiteX148" fmla="*/ 5614845 w 5747485"/>
              <a:gd name="connsiteY148" fmla="*/ 1641930 h 4914519"/>
              <a:gd name="connsiteX149" fmla="*/ 5646930 w 5747485"/>
              <a:gd name="connsiteY149" fmla="*/ 1529635 h 4914519"/>
              <a:gd name="connsiteX150" fmla="*/ 5662972 w 5747485"/>
              <a:gd name="connsiteY150" fmla="*/ 1401298 h 4914519"/>
              <a:gd name="connsiteX151" fmla="*/ 5695056 w 5747485"/>
              <a:gd name="connsiteY151" fmla="*/ 1272961 h 4914519"/>
              <a:gd name="connsiteX152" fmla="*/ 5727140 w 5747485"/>
              <a:gd name="connsiteY152" fmla="*/ 1064414 h 4914519"/>
              <a:gd name="connsiteX153" fmla="*/ 5743182 w 5747485"/>
              <a:gd name="connsiteY153" fmla="*/ 920035 h 4914519"/>
              <a:gd name="connsiteX154" fmla="*/ 5727140 w 5747485"/>
              <a:gd name="connsiteY154" fmla="*/ 599193 h 4914519"/>
              <a:gd name="connsiteX155" fmla="*/ 5518593 w 5747485"/>
              <a:gd name="connsiteY155" fmla="*/ 454814 h 4914519"/>
              <a:gd name="connsiteX156" fmla="*/ 5422340 w 5747485"/>
              <a:gd name="connsiteY156" fmla="*/ 406688 h 4914519"/>
              <a:gd name="connsiteX157" fmla="*/ 5374214 w 5747485"/>
              <a:gd name="connsiteY157" fmla="*/ 374603 h 4914519"/>
              <a:gd name="connsiteX158" fmla="*/ 5229835 w 5747485"/>
              <a:gd name="connsiteY158" fmla="*/ 326477 h 4914519"/>
              <a:gd name="connsiteX159" fmla="*/ 5069414 w 5747485"/>
              <a:gd name="connsiteY159" fmla="*/ 278351 h 4914519"/>
              <a:gd name="connsiteX160" fmla="*/ 4973161 w 5747485"/>
              <a:gd name="connsiteY160" fmla="*/ 262309 h 4914519"/>
              <a:gd name="connsiteX161" fmla="*/ 4860866 w 5747485"/>
              <a:gd name="connsiteY161" fmla="*/ 230225 h 4914519"/>
              <a:gd name="connsiteX162" fmla="*/ 3847922 w 5747485"/>
              <a:gd name="connsiteY162" fmla="*/ 182098 h 4914519"/>
              <a:gd name="connsiteX163" fmla="*/ 3673751 w 5747485"/>
              <a:gd name="connsiteY163" fmla="*/ 133972 h 4914519"/>
              <a:gd name="connsiteX164" fmla="*/ 3529372 w 5747485"/>
              <a:gd name="connsiteY164" fmla="*/ 101888 h 4914519"/>
              <a:gd name="connsiteX165" fmla="*/ 3352908 w 5747485"/>
              <a:gd name="connsiteY165" fmla="*/ 69803 h 4914519"/>
              <a:gd name="connsiteX166" fmla="*/ 3048108 w 5747485"/>
              <a:gd name="connsiteY166"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171182 w 5747485"/>
              <a:gd name="connsiteY89" fmla="*/ 4064288 h 4914519"/>
              <a:gd name="connsiteX90" fmla="*/ 1267435 w 5747485"/>
              <a:gd name="connsiteY90" fmla="*/ 4112414 h 4914519"/>
              <a:gd name="connsiteX91" fmla="*/ 1315561 w 5747485"/>
              <a:gd name="connsiteY91" fmla="*/ 4144498 h 4914519"/>
              <a:gd name="connsiteX92" fmla="*/ 1363687 w 5747485"/>
              <a:gd name="connsiteY92" fmla="*/ 4160540 h 4914519"/>
              <a:gd name="connsiteX93" fmla="*/ 1459940 w 5747485"/>
              <a:gd name="connsiteY93" fmla="*/ 4224709 h 4914519"/>
              <a:gd name="connsiteX94" fmla="*/ 1556193 w 5747485"/>
              <a:gd name="connsiteY94" fmla="*/ 4256793 h 4914519"/>
              <a:gd name="connsiteX95" fmla="*/ 1604319 w 5747485"/>
              <a:gd name="connsiteY95" fmla="*/ 4272835 h 4914519"/>
              <a:gd name="connsiteX96" fmla="*/ 1668487 w 5747485"/>
              <a:gd name="connsiteY96" fmla="*/ 4304919 h 4914519"/>
              <a:gd name="connsiteX97" fmla="*/ 1780782 w 5747485"/>
              <a:gd name="connsiteY97" fmla="*/ 4337003 h 4914519"/>
              <a:gd name="connsiteX98" fmla="*/ 1844951 w 5747485"/>
              <a:gd name="connsiteY98" fmla="*/ 4369088 h 4914519"/>
              <a:gd name="connsiteX99" fmla="*/ 1909119 w 5747485"/>
              <a:gd name="connsiteY99" fmla="*/ 4385130 h 4914519"/>
              <a:gd name="connsiteX100" fmla="*/ 1957245 w 5747485"/>
              <a:gd name="connsiteY100" fmla="*/ 4401172 h 4914519"/>
              <a:gd name="connsiteX101" fmla="*/ 1989330 w 5747485"/>
              <a:gd name="connsiteY101" fmla="*/ 4433256 h 4914519"/>
              <a:gd name="connsiteX102" fmla="*/ 2117666 w 5747485"/>
              <a:gd name="connsiteY102" fmla="*/ 4481382 h 4914519"/>
              <a:gd name="connsiteX103" fmla="*/ 2165793 w 5747485"/>
              <a:gd name="connsiteY103" fmla="*/ 4513467 h 4914519"/>
              <a:gd name="connsiteX104" fmla="*/ 2262045 w 5747485"/>
              <a:gd name="connsiteY104" fmla="*/ 4545551 h 4914519"/>
              <a:gd name="connsiteX105" fmla="*/ 2374340 w 5747485"/>
              <a:gd name="connsiteY105" fmla="*/ 4577635 h 4914519"/>
              <a:gd name="connsiteX106" fmla="*/ 2502677 w 5747485"/>
              <a:gd name="connsiteY106" fmla="*/ 4593677 h 4914519"/>
              <a:gd name="connsiteX107" fmla="*/ 2614972 w 5747485"/>
              <a:gd name="connsiteY107" fmla="*/ 4625761 h 4914519"/>
              <a:gd name="connsiteX108" fmla="*/ 2663098 w 5747485"/>
              <a:gd name="connsiteY108" fmla="*/ 4641803 h 4914519"/>
              <a:gd name="connsiteX109" fmla="*/ 2759351 w 5747485"/>
              <a:gd name="connsiteY109" fmla="*/ 4689930 h 4914519"/>
              <a:gd name="connsiteX110" fmla="*/ 2903730 w 5747485"/>
              <a:gd name="connsiteY110" fmla="*/ 4738056 h 4914519"/>
              <a:gd name="connsiteX111" fmla="*/ 3048108 w 5747485"/>
              <a:gd name="connsiteY111" fmla="*/ 4770140 h 4914519"/>
              <a:gd name="connsiteX112" fmla="*/ 3096235 w 5747485"/>
              <a:gd name="connsiteY112" fmla="*/ 4786182 h 4914519"/>
              <a:gd name="connsiteX113" fmla="*/ 3144361 w 5747485"/>
              <a:gd name="connsiteY113" fmla="*/ 4818267 h 4914519"/>
              <a:gd name="connsiteX114" fmla="*/ 3288740 w 5747485"/>
              <a:gd name="connsiteY114" fmla="*/ 4850351 h 4914519"/>
              <a:gd name="connsiteX115" fmla="*/ 3401035 w 5747485"/>
              <a:gd name="connsiteY115" fmla="*/ 4882435 h 4914519"/>
              <a:gd name="connsiteX116" fmla="*/ 3657708 w 5747485"/>
              <a:gd name="connsiteY116" fmla="*/ 4914519 h 4914519"/>
              <a:gd name="connsiteX117" fmla="*/ 3946466 w 5747485"/>
              <a:gd name="connsiteY117" fmla="*/ 4898477 h 4914519"/>
              <a:gd name="connsiteX118" fmla="*/ 4010635 w 5747485"/>
              <a:gd name="connsiteY118" fmla="*/ 4882435 h 4914519"/>
              <a:gd name="connsiteX119" fmla="*/ 4122930 w 5747485"/>
              <a:gd name="connsiteY119" fmla="*/ 4786182 h 4914519"/>
              <a:gd name="connsiteX120" fmla="*/ 4187098 w 5747485"/>
              <a:gd name="connsiteY120" fmla="*/ 4689930 h 4914519"/>
              <a:gd name="connsiteX121" fmla="*/ 4219182 w 5747485"/>
              <a:gd name="connsiteY121" fmla="*/ 4593677 h 4914519"/>
              <a:gd name="connsiteX122" fmla="*/ 4267308 w 5747485"/>
              <a:gd name="connsiteY122" fmla="*/ 4497425 h 4914519"/>
              <a:gd name="connsiteX123" fmla="*/ 4363561 w 5747485"/>
              <a:gd name="connsiteY123" fmla="*/ 4337003 h 4914519"/>
              <a:gd name="connsiteX124" fmla="*/ 4379603 w 5747485"/>
              <a:gd name="connsiteY124" fmla="*/ 4288877 h 4914519"/>
              <a:gd name="connsiteX125" fmla="*/ 4507940 w 5747485"/>
              <a:gd name="connsiteY125" fmla="*/ 4128456 h 4914519"/>
              <a:gd name="connsiteX126" fmla="*/ 4572108 w 5747485"/>
              <a:gd name="connsiteY126" fmla="*/ 3968035 h 4914519"/>
              <a:gd name="connsiteX127" fmla="*/ 4636277 w 5747485"/>
              <a:gd name="connsiteY127" fmla="*/ 3887825 h 4914519"/>
              <a:gd name="connsiteX128" fmla="*/ 4668361 w 5747485"/>
              <a:gd name="connsiteY128" fmla="*/ 3791572 h 4914519"/>
              <a:gd name="connsiteX129" fmla="*/ 4732530 w 5747485"/>
              <a:gd name="connsiteY129" fmla="*/ 3679277 h 4914519"/>
              <a:gd name="connsiteX130" fmla="*/ 4796698 w 5747485"/>
              <a:gd name="connsiteY130" fmla="*/ 3583025 h 4914519"/>
              <a:gd name="connsiteX131" fmla="*/ 4844824 w 5747485"/>
              <a:gd name="connsiteY131" fmla="*/ 3470730 h 4914519"/>
              <a:gd name="connsiteX132" fmla="*/ 4860866 w 5747485"/>
              <a:gd name="connsiteY132" fmla="*/ 3422603 h 4914519"/>
              <a:gd name="connsiteX133" fmla="*/ 4925035 w 5747485"/>
              <a:gd name="connsiteY133" fmla="*/ 3326351 h 4914519"/>
              <a:gd name="connsiteX134" fmla="*/ 4941077 w 5747485"/>
              <a:gd name="connsiteY134" fmla="*/ 3262182 h 4914519"/>
              <a:gd name="connsiteX135" fmla="*/ 5005245 w 5747485"/>
              <a:gd name="connsiteY135" fmla="*/ 3165930 h 4914519"/>
              <a:gd name="connsiteX136" fmla="*/ 5053372 w 5747485"/>
              <a:gd name="connsiteY136" fmla="*/ 3021551 h 4914519"/>
              <a:gd name="connsiteX137" fmla="*/ 5101498 w 5747485"/>
              <a:gd name="connsiteY137" fmla="*/ 2909256 h 4914519"/>
              <a:gd name="connsiteX138" fmla="*/ 5149624 w 5747485"/>
              <a:gd name="connsiteY138" fmla="*/ 2845088 h 4914519"/>
              <a:gd name="connsiteX139" fmla="*/ 5261919 w 5747485"/>
              <a:gd name="connsiteY139" fmla="*/ 2572372 h 4914519"/>
              <a:gd name="connsiteX140" fmla="*/ 5294003 w 5747485"/>
              <a:gd name="connsiteY140" fmla="*/ 2476119 h 4914519"/>
              <a:gd name="connsiteX141" fmla="*/ 5326087 w 5747485"/>
              <a:gd name="connsiteY141" fmla="*/ 2363825 h 4914519"/>
              <a:gd name="connsiteX142" fmla="*/ 5358172 w 5747485"/>
              <a:gd name="connsiteY142" fmla="*/ 2299656 h 4914519"/>
              <a:gd name="connsiteX143" fmla="*/ 5390256 w 5747485"/>
              <a:gd name="connsiteY143" fmla="*/ 2187361 h 4914519"/>
              <a:gd name="connsiteX144" fmla="*/ 5422340 w 5747485"/>
              <a:gd name="connsiteY144" fmla="*/ 2123193 h 4914519"/>
              <a:gd name="connsiteX145" fmla="*/ 5534635 w 5747485"/>
              <a:gd name="connsiteY145" fmla="*/ 1834435 h 4914519"/>
              <a:gd name="connsiteX146" fmla="*/ 5566719 w 5747485"/>
              <a:gd name="connsiteY146" fmla="*/ 1770267 h 4914519"/>
              <a:gd name="connsiteX147" fmla="*/ 5614845 w 5747485"/>
              <a:gd name="connsiteY147" fmla="*/ 1641930 h 4914519"/>
              <a:gd name="connsiteX148" fmla="*/ 5646930 w 5747485"/>
              <a:gd name="connsiteY148" fmla="*/ 1529635 h 4914519"/>
              <a:gd name="connsiteX149" fmla="*/ 5662972 w 5747485"/>
              <a:gd name="connsiteY149" fmla="*/ 1401298 h 4914519"/>
              <a:gd name="connsiteX150" fmla="*/ 5695056 w 5747485"/>
              <a:gd name="connsiteY150" fmla="*/ 1272961 h 4914519"/>
              <a:gd name="connsiteX151" fmla="*/ 5727140 w 5747485"/>
              <a:gd name="connsiteY151" fmla="*/ 1064414 h 4914519"/>
              <a:gd name="connsiteX152" fmla="*/ 5743182 w 5747485"/>
              <a:gd name="connsiteY152" fmla="*/ 920035 h 4914519"/>
              <a:gd name="connsiteX153" fmla="*/ 5727140 w 5747485"/>
              <a:gd name="connsiteY153" fmla="*/ 599193 h 4914519"/>
              <a:gd name="connsiteX154" fmla="*/ 5518593 w 5747485"/>
              <a:gd name="connsiteY154" fmla="*/ 454814 h 4914519"/>
              <a:gd name="connsiteX155" fmla="*/ 5422340 w 5747485"/>
              <a:gd name="connsiteY155" fmla="*/ 406688 h 4914519"/>
              <a:gd name="connsiteX156" fmla="*/ 5374214 w 5747485"/>
              <a:gd name="connsiteY156" fmla="*/ 374603 h 4914519"/>
              <a:gd name="connsiteX157" fmla="*/ 5229835 w 5747485"/>
              <a:gd name="connsiteY157" fmla="*/ 326477 h 4914519"/>
              <a:gd name="connsiteX158" fmla="*/ 5069414 w 5747485"/>
              <a:gd name="connsiteY158" fmla="*/ 278351 h 4914519"/>
              <a:gd name="connsiteX159" fmla="*/ 4973161 w 5747485"/>
              <a:gd name="connsiteY159" fmla="*/ 262309 h 4914519"/>
              <a:gd name="connsiteX160" fmla="*/ 4860866 w 5747485"/>
              <a:gd name="connsiteY160" fmla="*/ 230225 h 4914519"/>
              <a:gd name="connsiteX161" fmla="*/ 3847922 w 5747485"/>
              <a:gd name="connsiteY161" fmla="*/ 182098 h 4914519"/>
              <a:gd name="connsiteX162" fmla="*/ 3673751 w 5747485"/>
              <a:gd name="connsiteY162" fmla="*/ 133972 h 4914519"/>
              <a:gd name="connsiteX163" fmla="*/ 3529372 w 5747485"/>
              <a:gd name="connsiteY163" fmla="*/ 101888 h 4914519"/>
              <a:gd name="connsiteX164" fmla="*/ 3352908 w 5747485"/>
              <a:gd name="connsiteY164" fmla="*/ 69803 h 4914519"/>
              <a:gd name="connsiteX165" fmla="*/ 3048108 w 5747485"/>
              <a:gd name="connsiteY165"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171182 w 5747485"/>
              <a:gd name="connsiteY89" fmla="*/ 4064288 h 4914519"/>
              <a:gd name="connsiteX90" fmla="*/ 1267435 w 5747485"/>
              <a:gd name="connsiteY90" fmla="*/ 4112414 h 4914519"/>
              <a:gd name="connsiteX91" fmla="*/ 1315561 w 5747485"/>
              <a:gd name="connsiteY91" fmla="*/ 4144498 h 4914519"/>
              <a:gd name="connsiteX92" fmla="*/ 1459940 w 5747485"/>
              <a:gd name="connsiteY92" fmla="*/ 4224709 h 4914519"/>
              <a:gd name="connsiteX93" fmla="*/ 1556193 w 5747485"/>
              <a:gd name="connsiteY93" fmla="*/ 4256793 h 4914519"/>
              <a:gd name="connsiteX94" fmla="*/ 1604319 w 5747485"/>
              <a:gd name="connsiteY94" fmla="*/ 4272835 h 4914519"/>
              <a:gd name="connsiteX95" fmla="*/ 1668487 w 5747485"/>
              <a:gd name="connsiteY95" fmla="*/ 4304919 h 4914519"/>
              <a:gd name="connsiteX96" fmla="*/ 1780782 w 5747485"/>
              <a:gd name="connsiteY96" fmla="*/ 4337003 h 4914519"/>
              <a:gd name="connsiteX97" fmla="*/ 1844951 w 5747485"/>
              <a:gd name="connsiteY97" fmla="*/ 4369088 h 4914519"/>
              <a:gd name="connsiteX98" fmla="*/ 1909119 w 5747485"/>
              <a:gd name="connsiteY98" fmla="*/ 4385130 h 4914519"/>
              <a:gd name="connsiteX99" fmla="*/ 1957245 w 5747485"/>
              <a:gd name="connsiteY99" fmla="*/ 4401172 h 4914519"/>
              <a:gd name="connsiteX100" fmla="*/ 1989330 w 5747485"/>
              <a:gd name="connsiteY100" fmla="*/ 4433256 h 4914519"/>
              <a:gd name="connsiteX101" fmla="*/ 2117666 w 5747485"/>
              <a:gd name="connsiteY101" fmla="*/ 4481382 h 4914519"/>
              <a:gd name="connsiteX102" fmla="*/ 2165793 w 5747485"/>
              <a:gd name="connsiteY102" fmla="*/ 4513467 h 4914519"/>
              <a:gd name="connsiteX103" fmla="*/ 2262045 w 5747485"/>
              <a:gd name="connsiteY103" fmla="*/ 4545551 h 4914519"/>
              <a:gd name="connsiteX104" fmla="*/ 2374340 w 5747485"/>
              <a:gd name="connsiteY104" fmla="*/ 4577635 h 4914519"/>
              <a:gd name="connsiteX105" fmla="*/ 2502677 w 5747485"/>
              <a:gd name="connsiteY105" fmla="*/ 4593677 h 4914519"/>
              <a:gd name="connsiteX106" fmla="*/ 2614972 w 5747485"/>
              <a:gd name="connsiteY106" fmla="*/ 4625761 h 4914519"/>
              <a:gd name="connsiteX107" fmla="*/ 2663098 w 5747485"/>
              <a:gd name="connsiteY107" fmla="*/ 4641803 h 4914519"/>
              <a:gd name="connsiteX108" fmla="*/ 2759351 w 5747485"/>
              <a:gd name="connsiteY108" fmla="*/ 4689930 h 4914519"/>
              <a:gd name="connsiteX109" fmla="*/ 2903730 w 5747485"/>
              <a:gd name="connsiteY109" fmla="*/ 4738056 h 4914519"/>
              <a:gd name="connsiteX110" fmla="*/ 3048108 w 5747485"/>
              <a:gd name="connsiteY110" fmla="*/ 4770140 h 4914519"/>
              <a:gd name="connsiteX111" fmla="*/ 3096235 w 5747485"/>
              <a:gd name="connsiteY111" fmla="*/ 4786182 h 4914519"/>
              <a:gd name="connsiteX112" fmla="*/ 3144361 w 5747485"/>
              <a:gd name="connsiteY112" fmla="*/ 4818267 h 4914519"/>
              <a:gd name="connsiteX113" fmla="*/ 3288740 w 5747485"/>
              <a:gd name="connsiteY113" fmla="*/ 4850351 h 4914519"/>
              <a:gd name="connsiteX114" fmla="*/ 3401035 w 5747485"/>
              <a:gd name="connsiteY114" fmla="*/ 4882435 h 4914519"/>
              <a:gd name="connsiteX115" fmla="*/ 3657708 w 5747485"/>
              <a:gd name="connsiteY115" fmla="*/ 4914519 h 4914519"/>
              <a:gd name="connsiteX116" fmla="*/ 3946466 w 5747485"/>
              <a:gd name="connsiteY116" fmla="*/ 4898477 h 4914519"/>
              <a:gd name="connsiteX117" fmla="*/ 4010635 w 5747485"/>
              <a:gd name="connsiteY117" fmla="*/ 4882435 h 4914519"/>
              <a:gd name="connsiteX118" fmla="*/ 4122930 w 5747485"/>
              <a:gd name="connsiteY118" fmla="*/ 4786182 h 4914519"/>
              <a:gd name="connsiteX119" fmla="*/ 4187098 w 5747485"/>
              <a:gd name="connsiteY119" fmla="*/ 4689930 h 4914519"/>
              <a:gd name="connsiteX120" fmla="*/ 4219182 w 5747485"/>
              <a:gd name="connsiteY120" fmla="*/ 4593677 h 4914519"/>
              <a:gd name="connsiteX121" fmla="*/ 4267308 w 5747485"/>
              <a:gd name="connsiteY121" fmla="*/ 4497425 h 4914519"/>
              <a:gd name="connsiteX122" fmla="*/ 4363561 w 5747485"/>
              <a:gd name="connsiteY122" fmla="*/ 4337003 h 4914519"/>
              <a:gd name="connsiteX123" fmla="*/ 4379603 w 5747485"/>
              <a:gd name="connsiteY123" fmla="*/ 4288877 h 4914519"/>
              <a:gd name="connsiteX124" fmla="*/ 4507940 w 5747485"/>
              <a:gd name="connsiteY124" fmla="*/ 4128456 h 4914519"/>
              <a:gd name="connsiteX125" fmla="*/ 4572108 w 5747485"/>
              <a:gd name="connsiteY125" fmla="*/ 3968035 h 4914519"/>
              <a:gd name="connsiteX126" fmla="*/ 4636277 w 5747485"/>
              <a:gd name="connsiteY126" fmla="*/ 3887825 h 4914519"/>
              <a:gd name="connsiteX127" fmla="*/ 4668361 w 5747485"/>
              <a:gd name="connsiteY127" fmla="*/ 3791572 h 4914519"/>
              <a:gd name="connsiteX128" fmla="*/ 4732530 w 5747485"/>
              <a:gd name="connsiteY128" fmla="*/ 3679277 h 4914519"/>
              <a:gd name="connsiteX129" fmla="*/ 4796698 w 5747485"/>
              <a:gd name="connsiteY129" fmla="*/ 3583025 h 4914519"/>
              <a:gd name="connsiteX130" fmla="*/ 4844824 w 5747485"/>
              <a:gd name="connsiteY130" fmla="*/ 3470730 h 4914519"/>
              <a:gd name="connsiteX131" fmla="*/ 4860866 w 5747485"/>
              <a:gd name="connsiteY131" fmla="*/ 3422603 h 4914519"/>
              <a:gd name="connsiteX132" fmla="*/ 4925035 w 5747485"/>
              <a:gd name="connsiteY132" fmla="*/ 3326351 h 4914519"/>
              <a:gd name="connsiteX133" fmla="*/ 4941077 w 5747485"/>
              <a:gd name="connsiteY133" fmla="*/ 3262182 h 4914519"/>
              <a:gd name="connsiteX134" fmla="*/ 5005245 w 5747485"/>
              <a:gd name="connsiteY134" fmla="*/ 3165930 h 4914519"/>
              <a:gd name="connsiteX135" fmla="*/ 5053372 w 5747485"/>
              <a:gd name="connsiteY135" fmla="*/ 3021551 h 4914519"/>
              <a:gd name="connsiteX136" fmla="*/ 5101498 w 5747485"/>
              <a:gd name="connsiteY136" fmla="*/ 2909256 h 4914519"/>
              <a:gd name="connsiteX137" fmla="*/ 5149624 w 5747485"/>
              <a:gd name="connsiteY137" fmla="*/ 2845088 h 4914519"/>
              <a:gd name="connsiteX138" fmla="*/ 5261919 w 5747485"/>
              <a:gd name="connsiteY138" fmla="*/ 2572372 h 4914519"/>
              <a:gd name="connsiteX139" fmla="*/ 5294003 w 5747485"/>
              <a:gd name="connsiteY139" fmla="*/ 2476119 h 4914519"/>
              <a:gd name="connsiteX140" fmla="*/ 5326087 w 5747485"/>
              <a:gd name="connsiteY140" fmla="*/ 2363825 h 4914519"/>
              <a:gd name="connsiteX141" fmla="*/ 5358172 w 5747485"/>
              <a:gd name="connsiteY141" fmla="*/ 2299656 h 4914519"/>
              <a:gd name="connsiteX142" fmla="*/ 5390256 w 5747485"/>
              <a:gd name="connsiteY142" fmla="*/ 2187361 h 4914519"/>
              <a:gd name="connsiteX143" fmla="*/ 5422340 w 5747485"/>
              <a:gd name="connsiteY143" fmla="*/ 2123193 h 4914519"/>
              <a:gd name="connsiteX144" fmla="*/ 5534635 w 5747485"/>
              <a:gd name="connsiteY144" fmla="*/ 1834435 h 4914519"/>
              <a:gd name="connsiteX145" fmla="*/ 5566719 w 5747485"/>
              <a:gd name="connsiteY145" fmla="*/ 1770267 h 4914519"/>
              <a:gd name="connsiteX146" fmla="*/ 5614845 w 5747485"/>
              <a:gd name="connsiteY146" fmla="*/ 1641930 h 4914519"/>
              <a:gd name="connsiteX147" fmla="*/ 5646930 w 5747485"/>
              <a:gd name="connsiteY147" fmla="*/ 1529635 h 4914519"/>
              <a:gd name="connsiteX148" fmla="*/ 5662972 w 5747485"/>
              <a:gd name="connsiteY148" fmla="*/ 1401298 h 4914519"/>
              <a:gd name="connsiteX149" fmla="*/ 5695056 w 5747485"/>
              <a:gd name="connsiteY149" fmla="*/ 1272961 h 4914519"/>
              <a:gd name="connsiteX150" fmla="*/ 5727140 w 5747485"/>
              <a:gd name="connsiteY150" fmla="*/ 1064414 h 4914519"/>
              <a:gd name="connsiteX151" fmla="*/ 5743182 w 5747485"/>
              <a:gd name="connsiteY151" fmla="*/ 920035 h 4914519"/>
              <a:gd name="connsiteX152" fmla="*/ 5727140 w 5747485"/>
              <a:gd name="connsiteY152" fmla="*/ 599193 h 4914519"/>
              <a:gd name="connsiteX153" fmla="*/ 5518593 w 5747485"/>
              <a:gd name="connsiteY153" fmla="*/ 454814 h 4914519"/>
              <a:gd name="connsiteX154" fmla="*/ 5422340 w 5747485"/>
              <a:gd name="connsiteY154" fmla="*/ 406688 h 4914519"/>
              <a:gd name="connsiteX155" fmla="*/ 5374214 w 5747485"/>
              <a:gd name="connsiteY155" fmla="*/ 374603 h 4914519"/>
              <a:gd name="connsiteX156" fmla="*/ 5229835 w 5747485"/>
              <a:gd name="connsiteY156" fmla="*/ 326477 h 4914519"/>
              <a:gd name="connsiteX157" fmla="*/ 5069414 w 5747485"/>
              <a:gd name="connsiteY157" fmla="*/ 278351 h 4914519"/>
              <a:gd name="connsiteX158" fmla="*/ 4973161 w 5747485"/>
              <a:gd name="connsiteY158" fmla="*/ 262309 h 4914519"/>
              <a:gd name="connsiteX159" fmla="*/ 4860866 w 5747485"/>
              <a:gd name="connsiteY159" fmla="*/ 230225 h 4914519"/>
              <a:gd name="connsiteX160" fmla="*/ 3847922 w 5747485"/>
              <a:gd name="connsiteY160" fmla="*/ 182098 h 4914519"/>
              <a:gd name="connsiteX161" fmla="*/ 3673751 w 5747485"/>
              <a:gd name="connsiteY161" fmla="*/ 133972 h 4914519"/>
              <a:gd name="connsiteX162" fmla="*/ 3529372 w 5747485"/>
              <a:gd name="connsiteY162" fmla="*/ 101888 h 4914519"/>
              <a:gd name="connsiteX163" fmla="*/ 3352908 w 5747485"/>
              <a:gd name="connsiteY163" fmla="*/ 69803 h 4914519"/>
              <a:gd name="connsiteX164" fmla="*/ 3048108 w 5747485"/>
              <a:gd name="connsiteY164"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844951 w 5747485"/>
              <a:gd name="connsiteY96" fmla="*/ 4369088 h 4914519"/>
              <a:gd name="connsiteX97" fmla="*/ 1909119 w 5747485"/>
              <a:gd name="connsiteY97" fmla="*/ 4385130 h 4914519"/>
              <a:gd name="connsiteX98" fmla="*/ 1957245 w 5747485"/>
              <a:gd name="connsiteY98" fmla="*/ 4401172 h 4914519"/>
              <a:gd name="connsiteX99" fmla="*/ 1989330 w 5747485"/>
              <a:gd name="connsiteY99" fmla="*/ 4433256 h 4914519"/>
              <a:gd name="connsiteX100" fmla="*/ 2117666 w 5747485"/>
              <a:gd name="connsiteY100" fmla="*/ 4481382 h 4914519"/>
              <a:gd name="connsiteX101" fmla="*/ 2165793 w 5747485"/>
              <a:gd name="connsiteY101" fmla="*/ 4513467 h 4914519"/>
              <a:gd name="connsiteX102" fmla="*/ 2262045 w 5747485"/>
              <a:gd name="connsiteY102" fmla="*/ 4545551 h 4914519"/>
              <a:gd name="connsiteX103" fmla="*/ 2374340 w 5747485"/>
              <a:gd name="connsiteY103" fmla="*/ 4577635 h 4914519"/>
              <a:gd name="connsiteX104" fmla="*/ 2502677 w 5747485"/>
              <a:gd name="connsiteY104" fmla="*/ 4593677 h 4914519"/>
              <a:gd name="connsiteX105" fmla="*/ 2614972 w 5747485"/>
              <a:gd name="connsiteY105" fmla="*/ 4625761 h 4914519"/>
              <a:gd name="connsiteX106" fmla="*/ 2663098 w 5747485"/>
              <a:gd name="connsiteY106" fmla="*/ 4641803 h 4914519"/>
              <a:gd name="connsiteX107" fmla="*/ 2759351 w 5747485"/>
              <a:gd name="connsiteY107" fmla="*/ 4689930 h 4914519"/>
              <a:gd name="connsiteX108" fmla="*/ 2903730 w 5747485"/>
              <a:gd name="connsiteY108" fmla="*/ 4738056 h 4914519"/>
              <a:gd name="connsiteX109" fmla="*/ 3048108 w 5747485"/>
              <a:gd name="connsiteY109" fmla="*/ 4770140 h 4914519"/>
              <a:gd name="connsiteX110" fmla="*/ 3096235 w 5747485"/>
              <a:gd name="connsiteY110" fmla="*/ 4786182 h 4914519"/>
              <a:gd name="connsiteX111" fmla="*/ 3144361 w 5747485"/>
              <a:gd name="connsiteY111" fmla="*/ 4818267 h 4914519"/>
              <a:gd name="connsiteX112" fmla="*/ 3288740 w 5747485"/>
              <a:gd name="connsiteY112" fmla="*/ 4850351 h 4914519"/>
              <a:gd name="connsiteX113" fmla="*/ 3401035 w 5747485"/>
              <a:gd name="connsiteY113" fmla="*/ 4882435 h 4914519"/>
              <a:gd name="connsiteX114" fmla="*/ 3657708 w 5747485"/>
              <a:gd name="connsiteY114" fmla="*/ 4914519 h 4914519"/>
              <a:gd name="connsiteX115" fmla="*/ 3946466 w 5747485"/>
              <a:gd name="connsiteY115" fmla="*/ 4898477 h 4914519"/>
              <a:gd name="connsiteX116" fmla="*/ 4010635 w 5747485"/>
              <a:gd name="connsiteY116" fmla="*/ 4882435 h 4914519"/>
              <a:gd name="connsiteX117" fmla="*/ 4122930 w 5747485"/>
              <a:gd name="connsiteY117" fmla="*/ 4786182 h 4914519"/>
              <a:gd name="connsiteX118" fmla="*/ 4187098 w 5747485"/>
              <a:gd name="connsiteY118" fmla="*/ 4689930 h 4914519"/>
              <a:gd name="connsiteX119" fmla="*/ 4219182 w 5747485"/>
              <a:gd name="connsiteY119" fmla="*/ 4593677 h 4914519"/>
              <a:gd name="connsiteX120" fmla="*/ 4267308 w 5747485"/>
              <a:gd name="connsiteY120" fmla="*/ 4497425 h 4914519"/>
              <a:gd name="connsiteX121" fmla="*/ 4363561 w 5747485"/>
              <a:gd name="connsiteY121" fmla="*/ 4337003 h 4914519"/>
              <a:gd name="connsiteX122" fmla="*/ 4379603 w 5747485"/>
              <a:gd name="connsiteY122" fmla="*/ 4288877 h 4914519"/>
              <a:gd name="connsiteX123" fmla="*/ 4507940 w 5747485"/>
              <a:gd name="connsiteY123" fmla="*/ 4128456 h 4914519"/>
              <a:gd name="connsiteX124" fmla="*/ 4572108 w 5747485"/>
              <a:gd name="connsiteY124" fmla="*/ 3968035 h 4914519"/>
              <a:gd name="connsiteX125" fmla="*/ 4636277 w 5747485"/>
              <a:gd name="connsiteY125" fmla="*/ 3887825 h 4914519"/>
              <a:gd name="connsiteX126" fmla="*/ 4668361 w 5747485"/>
              <a:gd name="connsiteY126" fmla="*/ 3791572 h 4914519"/>
              <a:gd name="connsiteX127" fmla="*/ 4732530 w 5747485"/>
              <a:gd name="connsiteY127" fmla="*/ 3679277 h 4914519"/>
              <a:gd name="connsiteX128" fmla="*/ 4796698 w 5747485"/>
              <a:gd name="connsiteY128" fmla="*/ 3583025 h 4914519"/>
              <a:gd name="connsiteX129" fmla="*/ 4844824 w 5747485"/>
              <a:gd name="connsiteY129" fmla="*/ 3470730 h 4914519"/>
              <a:gd name="connsiteX130" fmla="*/ 4860866 w 5747485"/>
              <a:gd name="connsiteY130" fmla="*/ 3422603 h 4914519"/>
              <a:gd name="connsiteX131" fmla="*/ 4925035 w 5747485"/>
              <a:gd name="connsiteY131" fmla="*/ 3326351 h 4914519"/>
              <a:gd name="connsiteX132" fmla="*/ 4941077 w 5747485"/>
              <a:gd name="connsiteY132" fmla="*/ 3262182 h 4914519"/>
              <a:gd name="connsiteX133" fmla="*/ 5005245 w 5747485"/>
              <a:gd name="connsiteY133" fmla="*/ 3165930 h 4914519"/>
              <a:gd name="connsiteX134" fmla="*/ 5053372 w 5747485"/>
              <a:gd name="connsiteY134" fmla="*/ 3021551 h 4914519"/>
              <a:gd name="connsiteX135" fmla="*/ 5101498 w 5747485"/>
              <a:gd name="connsiteY135" fmla="*/ 2909256 h 4914519"/>
              <a:gd name="connsiteX136" fmla="*/ 5149624 w 5747485"/>
              <a:gd name="connsiteY136" fmla="*/ 2845088 h 4914519"/>
              <a:gd name="connsiteX137" fmla="*/ 5261919 w 5747485"/>
              <a:gd name="connsiteY137" fmla="*/ 2572372 h 4914519"/>
              <a:gd name="connsiteX138" fmla="*/ 5294003 w 5747485"/>
              <a:gd name="connsiteY138" fmla="*/ 2476119 h 4914519"/>
              <a:gd name="connsiteX139" fmla="*/ 5326087 w 5747485"/>
              <a:gd name="connsiteY139" fmla="*/ 2363825 h 4914519"/>
              <a:gd name="connsiteX140" fmla="*/ 5358172 w 5747485"/>
              <a:gd name="connsiteY140" fmla="*/ 2299656 h 4914519"/>
              <a:gd name="connsiteX141" fmla="*/ 5390256 w 5747485"/>
              <a:gd name="connsiteY141" fmla="*/ 2187361 h 4914519"/>
              <a:gd name="connsiteX142" fmla="*/ 5422340 w 5747485"/>
              <a:gd name="connsiteY142" fmla="*/ 2123193 h 4914519"/>
              <a:gd name="connsiteX143" fmla="*/ 5534635 w 5747485"/>
              <a:gd name="connsiteY143" fmla="*/ 1834435 h 4914519"/>
              <a:gd name="connsiteX144" fmla="*/ 5566719 w 5747485"/>
              <a:gd name="connsiteY144" fmla="*/ 1770267 h 4914519"/>
              <a:gd name="connsiteX145" fmla="*/ 5614845 w 5747485"/>
              <a:gd name="connsiteY145" fmla="*/ 1641930 h 4914519"/>
              <a:gd name="connsiteX146" fmla="*/ 5646930 w 5747485"/>
              <a:gd name="connsiteY146" fmla="*/ 1529635 h 4914519"/>
              <a:gd name="connsiteX147" fmla="*/ 5662972 w 5747485"/>
              <a:gd name="connsiteY147" fmla="*/ 1401298 h 4914519"/>
              <a:gd name="connsiteX148" fmla="*/ 5695056 w 5747485"/>
              <a:gd name="connsiteY148" fmla="*/ 1272961 h 4914519"/>
              <a:gd name="connsiteX149" fmla="*/ 5727140 w 5747485"/>
              <a:gd name="connsiteY149" fmla="*/ 1064414 h 4914519"/>
              <a:gd name="connsiteX150" fmla="*/ 5743182 w 5747485"/>
              <a:gd name="connsiteY150" fmla="*/ 920035 h 4914519"/>
              <a:gd name="connsiteX151" fmla="*/ 5727140 w 5747485"/>
              <a:gd name="connsiteY151" fmla="*/ 599193 h 4914519"/>
              <a:gd name="connsiteX152" fmla="*/ 5518593 w 5747485"/>
              <a:gd name="connsiteY152" fmla="*/ 454814 h 4914519"/>
              <a:gd name="connsiteX153" fmla="*/ 5422340 w 5747485"/>
              <a:gd name="connsiteY153" fmla="*/ 406688 h 4914519"/>
              <a:gd name="connsiteX154" fmla="*/ 5374214 w 5747485"/>
              <a:gd name="connsiteY154" fmla="*/ 374603 h 4914519"/>
              <a:gd name="connsiteX155" fmla="*/ 5229835 w 5747485"/>
              <a:gd name="connsiteY155" fmla="*/ 326477 h 4914519"/>
              <a:gd name="connsiteX156" fmla="*/ 5069414 w 5747485"/>
              <a:gd name="connsiteY156" fmla="*/ 278351 h 4914519"/>
              <a:gd name="connsiteX157" fmla="*/ 4973161 w 5747485"/>
              <a:gd name="connsiteY157" fmla="*/ 262309 h 4914519"/>
              <a:gd name="connsiteX158" fmla="*/ 4860866 w 5747485"/>
              <a:gd name="connsiteY158" fmla="*/ 230225 h 4914519"/>
              <a:gd name="connsiteX159" fmla="*/ 3847922 w 5747485"/>
              <a:gd name="connsiteY159" fmla="*/ 182098 h 4914519"/>
              <a:gd name="connsiteX160" fmla="*/ 3673751 w 5747485"/>
              <a:gd name="connsiteY160" fmla="*/ 133972 h 4914519"/>
              <a:gd name="connsiteX161" fmla="*/ 3529372 w 5747485"/>
              <a:gd name="connsiteY161" fmla="*/ 101888 h 4914519"/>
              <a:gd name="connsiteX162" fmla="*/ 3352908 w 5747485"/>
              <a:gd name="connsiteY162" fmla="*/ 69803 h 4914519"/>
              <a:gd name="connsiteX163" fmla="*/ 3048108 w 5747485"/>
              <a:gd name="connsiteY163"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844951 w 5747485"/>
              <a:gd name="connsiteY96" fmla="*/ 4369088 h 4914519"/>
              <a:gd name="connsiteX97" fmla="*/ 1957245 w 5747485"/>
              <a:gd name="connsiteY97" fmla="*/ 4401172 h 4914519"/>
              <a:gd name="connsiteX98" fmla="*/ 1989330 w 5747485"/>
              <a:gd name="connsiteY98" fmla="*/ 4433256 h 4914519"/>
              <a:gd name="connsiteX99" fmla="*/ 2117666 w 5747485"/>
              <a:gd name="connsiteY99" fmla="*/ 4481382 h 4914519"/>
              <a:gd name="connsiteX100" fmla="*/ 2165793 w 5747485"/>
              <a:gd name="connsiteY100" fmla="*/ 4513467 h 4914519"/>
              <a:gd name="connsiteX101" fmla="*/ 2262045 w 5747485"/>
              <a:gd name="connsiteY101" fmla="*/ 4545551 h 4914519"/>
              <a:gd name="connsiteX102" fmla="*/ 2374340 w 5747485"/>
              <a:gd name="connsiteY102" fmla="*/ 4577635 h 4914519"/>
              <a:gd name="connsiteX103" fmla="*/ 2502677 w 5747485"/>
              <a:gd name="connsiteY103" fmla="*/ 4593677 h 4914519"/>
              <a:gd name="connsiteX104" fmla="*/ 2614972 w 5747485"/>
              <a:gd name="connsiteY104" fmla="*/ 4625761 h 4914519"/>
              <a:gd name="connsiteX105" fmla="*/ 2663098 w 5747485"/>
              <a:gd name="connsiteY105" fmla="*/ 4641803 h 4914519"/>
              <a:gd name="connsiteX106" fmla="*/ 2759351 w 5747485"/>
              <a:gd name="connsiteY106" fmla="*/ 4689930 h 4914519"/>
              <a:gd name="connsiteX107" fmla="*/ 2903730 w 5747485"/>
              <a:gd name="connsiteY107" fmla="*/ 4738056 h 4914519"/>
              <a:gd name="connsiteX108" fmla="*/ 3048108 w 5747485"/>
              <a:gd name="connsiteY108" fmla="*/ 4770140 h 4914519"/>
              <a:gd name="connsiteX109" fmla="*/ 3096235 w 5747485"/>
              <a:gd name="connsiteY109" fmla="*/ 4786182 h 4914519"/>
              <a:gd name="connsiteX110" fmla="*/ 3144361 w 5747485"/>
              <a:gd name="connsiteY110" fmla="*/ 4818267 h 4914519"/>
              <a:gd name="connsiteX111" fmla="*/ 3288740 w 5747485"/>
              <a:gd name="connsiteY111" fmla="*/ 4850351 h 4914519"/>
              <a:gd name="connsiteX112" fmla="*/ 3401035 w 5747485"/>
              <a:gd name="connsiteY112" fmla="*/ 4882435 h 4914519"/>
              <a:gd name="connsiteX113" fmla="*/ 3657708 w 5747485"/>
              <a:gd name="connsiteY113" fmla="*/ 4914519 h 4914519"/>
              <a:gd name="connsiteX114" fmla="*/ 3946466 w 5747485"/>
              <a:gd name="connsiteY114" fmla="*/ 4898477 h 4914519"/>
              <a:gd name="connsiteX115" fmla="*/ 4010635 w 5747485"/>
              <a:gd name="connsiteY115" fmla="*/ 4882435 h 4914519"/>
              <a:gd name="connsiteX116" fmla="*/ 4122930 w 5747485"/>
              <a:gd name="connsiteY116" fmla="*/ 4786182 h 4914519"/>
              <a:gd name="connsiteX117" fmla="*/ 4187098 w 5747485"/>
              <a:gd name="connsiteY117" fmla="*/ 4689930 h 4914519"/>
              <a:gd name="connsiteX118" fmla="*/ 4219182 w 5747485"/>
              <a:gd name="connsiteY118" fmla="*/ 4593677 h 4914519"/>
              <a:gd name="connsiteX119" fmla="*/ 4267308 w 5747485"/>
              <a:gd name="connsiteY119" fmla="*/ 4497425 h 4914519"/>
              <a:gd name="connsiteX120" fmla="*/ 4363561 w 5747485"/>
              <a:gd name="connsiteY120" fmla="*/ 4337003 h 4914519"/>
              <a:gd name="connsiteX121" fmla="*/ 4379603 w 5747485"/>
              <a:gd name="connsiteY121" fmla="*/ 4288877 h 4914519"/>
              <a:gd name="connsiteX122" fmla="*/ 4507940 w 5747485"/>
              <a:gd name="connsiteY122" fmla="*/ 4128456 h 4914519"/>
              <a:gd name="connsiteX123" fmla="*/ 4572108 w 5747485"/>
              <a:gd name="connsiteY123" fmla="*/ 3968035 h 4914519"/>
              <a:gd name="connsiteX124" fmla="*/ 4636277 w 5747485"/>
              <a:gd name="connsiteY124" fmla="*/ 3887825 h 4914519"/>
              <a:gd name="connsiteX125" fmla="*/ 4668361 w 5747485"/>
              <a:gd name="connsiteY125" fmla="*/ 3791572 h 4914519"/>
              <a:gd name="connsiteX126" fmla="*/ 4732530 w 5747485"/>
              <a:gd name="connsiteY126" fmla="*/ 3679277 h 4914519"/>
              <a:gd name="connsiteX127" fmla="*/ 4796698 w 5747485"/>
              <a:gd name="connsiteY127" fmla="*/ 3583025 h 4914519"/>
              <a:gd name="connsiteX128" fmla="*/ 4844824 w 5747485"/>
              <a:gd name="connsiteY128" fmla="*/ 3470730 h 4914519"/>
              <a:gd name="connsiteX129" fmla="*/ 4860866 w 5747485"/>
              <a:gd name="connsiteY129" fmla="*/ 3422603 h 4914519"/>
              <a:gd name="connsiteX130" fmla="*/ 4925035 w 5747485"/>
              <a:gd name="connsiteY130" fmla="*/ 3326351 h 4914519"/>
              <a:gd name="connsiteX131" fmla="*/ 4941077 w 5747485"/>
              <a:gd name="connsiteY131" fmla="*/ 3262182 h 4914519"/>
              <a:gd name="connsiteX132" fmla="*/ 5005245 w 5747485"/>
              <a:gd name="connsiteY132" fmla="*/ 3165930 h 4914519"/>
              <a:gd name="connsiteX133" fmla="*/ 5053372 w 5747485"/>
              <a:gd name="connsiteY133" fmla="*/ 3021551 h 4914519"/>
              <a:gd name="connsiteX134" fmla="*/ 5101498 w 5747485"/>
              <a:gd name="connsiteY134" fmla="*/ 2909256 h 4914519"/>
              <a:gd name="connsiteX135" fmla="*/ 5149624 w 5747485"/>
              <a:gd name="connsiteY135" fmla="*/ 2845088 h 4914519"/>
              <a:gd name="connsiteX136" fmla="*/ 5261919 w 5747485"/>
              <a:gd name="connsiteY136" fmla="*/ 2572372 h 4914519"/>
              <a:gd name="connsiteX137" fmla="*/ 5294003 w 5747485"/>
              <a:gd name="connsiteY137" fmla="*/ 2476119 h 4914519"/>
              <a:gd name="connsiteX138" fmla="*/ 5326087 w 5747485"/>
              <a:gd name="connsiteY138" fmla="*/ 2363825 h 4914519"/>
              <a:gd name="connsiteX139" fmla="*/ 5358172 w 5747485"/>
              <a:gd name="connsiteY139" fmla="*/ 2299656 h 4914519"/>
              <a:gd name="connsiteX140" fmla="*/ 5390256 w 5747485"/>
              <a:gd name="connsiteY140" fmla="*/ 2187361 h 4914519"/>
              <a:gd name="connsiteX141" fmla="*/ 5422340 w 5747485"/>
              <a:gd name="connsiteY141" fmla="*/ 2123193 h 4914519"/>
              <a:gd name="connsiteX142" fmla="*/ 5534635 w 5747485"/>
              <a:gd name="connsiteY142" fmla="*/ 1834435 h 4914519"/>
              <a:gd name="connsiteX143" fmla="*/ 5566719 w 5747485"/>
              <a:gd name="connsiteY143" fmla="*/ 1770267 h 4914519"/>
              <a:gd name="connsiteX144" fmla="*/ 5614845 w 5747485"/>
              <a:gd name="connsiteY144" fmla="*/ 1641930 h 4914519"/>
              <a:gd name="connsiteX145" fmla="*/ 5646930 w 5747485"/>
              <a:gd name="connsiteY145" fmla="*/ 1529635 h 4914519"/>
              <a:gd name="connsiteX146" fmla="*/ 5662972 w 5747485"/>
              <a:gd name="connsiteY146" fmla="*/ 1401298 h 4914519"/>
              <a:gd name="connsiteX147" fmla="*/ 5695056 w 5747485"/>
              <a:gd name="connsiteY147" fmla="*/ 1272961 h 4914519"/>
              <a:gd name="connsiteX148" fmla="*/ 5727140 w 5747485"/>
              <a:gd name="connsiteY148" fmla="*/ 1064414 h 4914519"/>
              <a:gd name="connsiteX149" fmla="*/ 5743182 w 5747485"/>
              <a:gd name="connsiteY149" fmla="*/ 920035 h 4914519"/>
              <a:gd name="connsiteX150" fmla="*/ 5727140 w 5747485"/>
              <a:gd name="connsiteY150" fmla="*/ 599193 h 4914519"/>
              <a:gd name="connsiteX151" fmla="*/ 5518593 w 5747485"/>
              <a:gd name="connsiteY151" fmla="*/ 454814 h 4914519"/>
              <a:gd name="connsiteX152" fmla="*/ 5422340 w 5747485"/>
              <a:gd name="connsiteY152" fmla="*/ 406688 h 4914519"/>
              <a:gd name="connsiteX153" fmla="*/ 5374214 w 5747485"/>
              <a:gd name="connsiteY153" fmla="*/ 374603 h 4914519"/>
              <a:gd name="connsiteX154" fmla="*/ 5229835 w 5747485"/>
              <a:gd name="connsiteY154" fmla="*/ 326477 h 4914519"/>
              <a:gd name="connsiteX155" fmla="*/ 5069414 w 5747485"/>
              <a:gd name="connsiteY155" fmla="*/ 278351 h 4914519"/>
              <a:gd name="connsiteX156" fmla="*/ 4973161 w 5747485"/>
              <a:gd name="connsiteY156" fmla="*/ 262309 h 4914519"/>
              <a:gd name="connsiteX157" fmla="*/ 4860866 w 5747485"/>
              <a:gd name="connsiteY157" fmla="*/ 230225 h 4914519"/>
              <a:gd name="connsiteX158" fmla="*/ 3847922 w 5747485"/>
              <a:gd name="connsiteY158" fmla="*/ 182098 h 4914519"/>
              <a:gd name="connsiteX159" fmla="*/ 3673751 w 5747485"/>
              <a:gd name="connsiteY159" fmla="*/ 133972 h 4914519"/>
              <a:gd name="connsiteX160" fmla="*/ 3529372 w 5747485"/>
              <a:gd name="connsiteY160" fmla="*/ 101888 h 4914519"/>
              <a:gd name="connsiteX161" fmla="*/ 3352908 w 5747485"/>
              <a:gd name="connsiteY161" fmla="*/ 69803 h 4914519"/>
              <a:gd name="connsiteX162" fmla="*/ 3048108 w 5747485"/>
              <a:gd name="connsiteY162"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957245 w 5747485"/>
              <a:gd name="connsiteY96" fmla="*/ 4401172 h 4914519"/>
              <a:gd name="connsiteX97" fmla="*/ 1989330 w 5747485"/>
              <a:gd name="connsiteY97" fmla="*/ 4433256 h 4914519"/>
              <a:gd name="connsiteX98" fmla="*/ 2117666 w 5747485"/>
              <a:gd name="connsiteY98" fmla="*/ 4481382 h 4914519"/>
              <a:gd name="connsiteX99" fmla="*/ 2165793 w 5747485"/>
              <a:gd name="connsiteY99" fmla="*/ 4513467 h 4914519"/>
              <a:gd name="connsiteX100" fmla="*/ 2262045 w 5747485"/>
              <a:gd name="connsiteY100" fmla="*/ 4545551 h 4914519"/>
              <a:gd name="connsiteX101" fmla="*/ 2374340 w 5747485"/>
              <a:gd name="connsiteY101" fmla="*/ 4577635 h 4914519"/>
              <a:gd name="connsiteX102" fmla="*/ 2502677 w 5747485"/>
              <a:gd name="connsiteY102" fmla="*/ 4593677 h 4914519"/>
              <a:gd name="connsiteX103" fmla="*/ 2614972 w 5747485"/>
              <a:gd name="connsiteY103" fmla="*/ 4625761 h 4914519"/>
              <a:gd name="connsiteX104" fmla="*/ 2663098 w 5747485"/>
              <a:gd name="connsiteY104" fmla="*/ 4641803 h 4914519"/>
              <a:gd name="connsiteX105" fmla="*/ 2759351 w 5747485"/>
              <a:gd name="connsiteY105" fmla="*/ 4689930 h 4914519"/>
              <a:gd name="connsiteX106" fmla="*/ 2903730 w 5747485"/>
              <a:gd name="connsiteY106" fmla="*/ 4738056 h 4914519"/>
              <a:gd name="connsiteX107" fmla="*/ 3048108 w 5747485"/>
              <a:gd name="connsiteY107" fmla="*/ 4770140 h 4914519"/>
              <a:gd name="connsiteX108" fmla="*/ 3096235 w 5747485"/>
              <a:gd name="connsiteY108" fmla="*/ 4786182 h 4914519"/>
              <a:gd name="connsiteX109" fmla="*/ 3144361 w 5747485"/>
              <a:gd name="connsiteY109" fmla="*/ 4818267 h 4914519"/>
              <a:gd name="connsiteX110" fmla="*/ 3288740 w 5747485"/>
              <a:gd name="connsiteY110" fmla="*/ 4850351 h 4914519"/>
              <a:gd name="connsiteX111" fmla="*/ 3401035 w 5747485"/>
              <a:gd name="connsiteY111" fmla="*/ 4882435 h 4914519"/>
              <a:gd name="connsiteX112" fmla="*/ 3657708 w 5747485"/>
              <a:gd name="connsiteY112" fmla="*/ 4914519 h 4914519"/>
              <a:gd name="connsiteX113" fmla="*/ 3946466 w 5747485"/>
              <a:gd name="connsiteY113" fmla="*/ 4898477 h 4914519"/>
              <a:gd name="connsiteX114" fmla="*/ 4010635 w 5747485"/>
              <a:gd name="connsiteY114" fmla="*/ 4882435 h 4914519"/>
              <a:gd name="connsiteX115" fmla="*/ 4122930 w 5747485"/>
              <a:gd name="connsiteY115" fmla="*/ 4786182 h 4914519"/>
              <a:gd name="connsiteX116" fmla="*/ 4187098 w 5747485"/>
              <a:gd name="connsiteY116" fmla="*/ 4689930 h 4914519"/>
              <a:gd name="connsiteX117" fmla="*/ 4219182 w 5747485"/>
              <a:gd name="connsiteY117" fmla="*/ 4593677 h 4914519"/>
              <a:gd name="connsiteX118" fmla="*/ 4267308 w 5747485"/>
              <a:gd name="connsiteY118" fmla="*/ 4497425 h 4914519"/>
              <a:gd name="connsiteX119" fmla="*/ 4363561 w 5747485"/>
              <a:gd name="connsiteY119" fmla="*/ 4337003 h 4914519"/>
              <a:gd name="connsiteX120" fmla="*/ 4379603 w 5747485"/>
              <a:gd name="connsiteY120" fmla="*/ 4288877 h 4914519"/>
              <a:gd name="connsiteX121" fmla="*/ 4507940 w 5747485"/>
              <a:gd name="connsiteY121" fmla="*/ 4128456 h 4914519"/>
              <a:gd name="connsiteX122" fmla="*/ 4572108 w 5747485"/>
              <a:gd name="connsiteY122" fmla="*/ 3968035 h 4914519"/>
              <a:gd name="connsiteX123" fmla="*/ 4636277 w 5747485"/>
              <a:gd name="connsiteY123" fmla="*/ 3887825 h 4914519"/>
              <a:gd name="connsiteX124" fmla="*/ 4668361 w 5747485"/>
              <a:gd name="connsiteY124" fmla="*/ 3791572 h 4914519"/>
              <a:gd name="connsiteX125" fmla="*/ 4732530 w 5747485"/>
              <a:gd name="connsiteY125" fmla="*/ 3679277 h 4914519"/>
              <a:gd name="connsiteX126" fmla="*/ 4796698 w 5747485"/>
              <a:gd name="connsiteY126" fmla="*/ 3583025 h 4914519"/>
              <a:gd name="connsiteX127" fmla="*/ 4844824 w 5747485"/>
              <a:gd name="connsiteY127" fmla="*/ 3470730 h 4914519"/>
              <a:gd name="connsiteX128" fmla="*/ 4860866 w 5747485"/>
              <a:gd name="connsiteY128" fmla="*/ 3422603 h 4914519"/>
              <a:gd name="connsiteX129" fmla="*/ 4925035 w 5747485"/>
              <a:gd name="connsiteY129" fmla="*/ 3326351 h 4914519"/>
              <a:gd name="connsiteX130" fmla="*/ 4941077 w 5747485"/>
              <a:gd name="connsiteY130" fmla="*/ 3262182 h 4914519"/>
              <a:gd name="connsiteX131" fmla="*/ 5005245 w 5747485"/>
              <a:gd name="connsiteY131" fmla="*/ 3165930 h 4914519"/>
              <a:gd name="connsiteX132" fmla="*/ 5053372 w 5747485"/>
              <a:gd name="connsiteY132" fmla="*/ 3021551 h 4914519"/>
              <a:gd name="connsiteX133" fmla="*/ 5101498 w 5747485"/>
              <a:gd name="connsiteY133" fmla="*/ 2909256 h 4914519"/>
              <a:gd name="connsiteX134" fmla="*/ 5149624 w 5747485"/>
              <a:gd name="connsiteY134" fmla="*/ 2845088 h 4914519"/>
              <a:gd name="connsiteX135" fmla="*/ 5261919 w 5747485"/>
              <a:gd name="connsiteY135" fmla="*/ 2572372 h 4914519"/>
              <a:gd name="connsiteX136" fmla="*/ 5294003 w 5747485"/>
              <a:gd name="connsiteY136" fmla="*/ 2476119 h 4914519"/>
              <a:gd name="connsiteX137" fmla="*/ 5326087 w 5747485"/>
              <a:gd name="connsiteY137" fmla="*/ 2363825 h 4914519"/>
              <a:gd name="connsiteX138" fmla="*/ 5358172 w 5747485"/>
              <a:gd name="connsiteY138" fmla="*/ 2299656 h 4914519"/>
              <a:gd name="connsiteX139" fmla="*/ 5390256 w 5747485"/>
              <a:gd name="connsiteY139" fmla="*/ 2187361 h 4914519"/>
              <a:gd name="connsiteX140" fmla="*/ 5422340 w 5747485"/>
              <a:gd name="connsiteY140" fmla="*/ 2123193 h 4914519"/>
              <a:gd name="connsiteX141" fmla="*/ 5534635 w 5747485"/>
              <a:gd name="connsiteY141" fmla="*/ 1834435 h 4914519"/>
              <a:gd name="connsiteX142" fmla="*/ 5566719 w 5747485"/>
              <a:gd name="connsiteY142" fmla="*/ 1770267 h 4914519"/>
              <a:gd name="connsiteX143" fmla="*/ 5614845 w 5747485"/>
              <a:gd name="connsiteY143" fmla="*/ 1641930 h 4914519"/>
              <a:gd name="connsiteX144" fmla="*/ 5646930 w 5747485"/>
              <a:gd name="connsiteY144" fmla="*/ 1529635 h 4914519"/>
              <a:gd name="connsiteX145" fmla="*/ 5662972 w 5747485"/>
              <a:gd name="connsiteY145" fmla="*/ 1401298 h 4914519"/>
              <a:gd name="connsiteX146" fmla="*/ 5695056 w 5747485"/>
              <a:gd name="connsiteY146" fmla="*/ 1272961 h 4914519"/>
              <a:gd name="connsiteX147" fmla="*/ 5727140 w 5747485"/>
              <a:gd name="connsiteY147" fmla="*/ 1064414 h 4914519"/>
              <a:gd name="connsiteX148" fmla="*/ 5743182 w 5747485"/>
              <a:gd name="connsiteY148" fmla="*/ 920035 h 4914519"/>
              <a:gd name="connsiteX149" fmla="*/ 5727140 w 5747485"/>
              <a:gd name="connsiteY149" fmla="*/ 599193 h 4914519"/>
              <a:gd name="connsiteX150" fmla="*/ 5518593 w 5747485"/>
              <a:gd name="connsiteY150" fmla="*/ 454814 h 4914519"/>
              <a:gd name="connsiteX151" fmla="*/ 5422340 w 5747485"/>
              <a:gd name="connsiteY151" fmla="*/ 406688 h 4914519"/>
              <a:gd name="connsiteX152" fmla="*/ 5374214 w 5747485"/>
              <a:gd name="connsiteY152" fmla="*/ 374603 h 4914519"/>
              <a:gd name="connsiteX153" fmla="*/ 5229835 w 5747485"/>
              <a:gd name="connsiteY153" fmla="*/ 326477 h 4914519"/>
              <a:gd name="connsiteX154" fmla="*/ 5069414 w 5747485"/>
              <a:gd name="connsiteY154" fmla="*/ 278351 h 4914519"/>
              <a:gd name="connsiteX155" fmla="*/ 4973161 w 5747485"/>
              <a:gd name="connsiteY155" fmla="*/ 262309 h 4914519"/>
              <a:gd name="connsiteX156" fmla="*/ 4860866 w 5747485"/>
              <a:gd name="connsiteY156" fmla="*/ 230225 h 4914519"/>
              <a:gd name="connsiteX157" fmla="*/ 3847922 w 5747485"/>
              <a:gd name="connsiteY157" fmla="*/ 182098 h 4914519"/>
              <a:gd name="connsiteX158" fmla="*/ 3673751 w 5747485"/>
              <a:gd name="connsiteY158" fmla="*/ 133972 h 4914519"/>
              <a:gd name="connsiteX159" fmla="*/ 3529372 w 5747485"/>
              <a:gd name="connsiteY159" fmla="*/ 101888 h 4914519"/>
              <a:gd name="connsiteX160" fmla="*/ 3352908 w 5747485"/>
              <a:gd name="connsiteY160" fmla="*/ 69803 h 4914519"/>
              <a:gd name="connsiteX161" fmla="*/ 3048108 w 5747485"/>
              <a:gd name="connsiteY161"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957245 w 5747485"/>
              <a:gd name="connsiteY96" fmla="*/ 4401172 h 4914519"/>
              <a:gd name="connsiteX97" fmla="*/ 1989330 w 5747485"/>
              <a:gd name="connsiteY97" fmla="*/ 4433256 h 4914519"/>
              <a:gd name="connsiteX98" fmla="*/ 2117666 w 5747485"/>
              <a:gd name="connsiteY98" fmla="*/ 4481382 h 4914519"/>
              <a:gd name="connsiteX99" fmla="*/ 2262045 w 5747485"/>
              <a:gd name="connsiteY99" fmla="*/ 4545551 h 4914519"/>
              <a:gd name="connsiteX100" fmla="*/ 2374340 w 5747485"/>
              <a:gd name="connsiteY100" fmla="*/ 4577635 h 4914519"/>
              <a:gd name="connsiteX101" fmla="*/ 2502677 w 5747485"/>
              <a:gd name="connsiteY101" fmla="*/ 4593677 h 4914519"/>
              <a:gd name="connsiteX102" fmla="*/ 2614972 w 5747485"/>
              <a:gd name="connsiteY102" fmla="*/ 4625761 h 4914519"/>
              <a:gd name="connsiteX103" fmla="*/ 2663098 w 5747485"/>
              <a:gd name="connsiteY103" fmla="*/ 4641803 h 4914519"/>
              <a:gd name="connsiteX104" fmla="*/ 2759351 w 5747485"/>
              <a:gd name="connsiteY104" fmla="*/ 4689930 h 4914519"/>
              <a:gd name="connsiteX105" fmla="*/ 2903730 w 5747485"/>
              <a:gd name="connsiteY105" fmla="*/ 4738056 h 4914519"/>
              <a:gd name="connsiteX106" fmla="*/ 3048108 w 5747485"/>
              <a:gd name="connsiteY106" fmla="*/ 4770140 h 4914519"/>
              <a:gd name="connsiteX107" fmla="*/ 3096235 w 5747485"/>
              <a:gd name="connsiteY107" fmla="*/ 4786182 h 4914519"/>
              <a:gd name="connsiteX108" fmla="*/ 3144361 w 5747485"/>
              <a:gd name="connsiteY108" fmla="*/ 4818267 h 4914519"/>
              <a:gd name="connsiteX109" fmla="*/ 3288740 w 5747485"/>
              <a:gd name="connsiteY109" fmla="*/ 4850351 h 4914519"/>
              <a:gd name="connsiteX110" fmla="*/ 3401035 w 5747485"/>
              <a:gd name="connsiteY110" fmla="*/ 4882435 h 4914519"/>
              <a:gd name="connsiteX111" fmla="*/ 3657708 w 5747485"/>
              <a:gd name="connsiteY111" fmla="*/ 4914519 h 4914519"/>
              <a:gd name="connsiteX112" fmla="*/ 3946466 w 5747485"/>
              <a:gd name="connsiteY112" fmla="*/ 4898477 h 4914519"/>
              <a:gd name="connsiteX113" fmla="*/ 4010635 w 5747485"/>
              <a:gd name="connsiteY113" fmla="*/ 4882435 h 4914519"/>
              <a:gd name="connsiteX114" fmla="*/ 4122930 w 5747485"/>
              <a:gd name="connsiteY114" fmla="*/ 4786182 h 4914519"/>
              <a:gd name="connsiteX115" fmla="*/ 4187098 w 5747485"/>
              <a:gd name="connsiteY115" fmla="*/ 4689930 h 4914519"/>
              <a:gd name="connsiteX116" fmla="*/ 4219182 w 5747485"/>
              <a:gd name="connsiteY116" fmla="*/ 4593677 h 4914519"/>
              <a:gd name="connsiteX117" fmla="*/ 4267308 w 5747485"/>
              <a:gd name="connsiteY117" fmla="*/ 4497425 h 4914519"/>
              <a:gd name="connsiteX118" fmla="*/ 4363561 w 5747485"/>
              <a:gd name="connsiteY118" fmla="*/ 4337003 h 4914519"/>
              <a:gd name="connsiteX119" fmla="*/ 4379603 w 5747485"/>
              <a:gd name="connsiteY119" fmla="*/ 4288877 h 4914519"/>
              <a:gd name="connsiteX120" fmla="*/ 4507940 w 5747485"/>
              <a:gd name="connsiteY120" fmla="*/ 4128456 h 4914519"/>
              <a:gd name="connsiteX121" fmla="*/ 4572108 w 5747485"/>
              <a:gd name="connsiteY121" fmla="*/ 3968035 h 4914519"/>
              <a:gd name="connsiteX122" fmla="*/ 4636277 w 5747485"/>
              <a:gd name="connsiteY122" fmla="*/ 3887825 h 4914519"/>
              <a:gd name="connsiteX123" fmla="*/ 4668361 w 5747485"/>
              <a:gd name="connsiteY123" fmla="*/ 3791572 h 4914519"/>
              <a:gd name="connsiteX124" fmla="*/ 4732530 w 5747485"/>
              <a:gd name="connsiteY124" fmla="*/ 3679277 h 4914519"/>
              <a:gd name="connsiteX125" fmla="*/ 4796698 w 5747485"/>
              <a:gd name="connsiteY125" fmla="*/ 3583025 h 4914519"/>
              <a:gd name="connsiteX126" fmla="*/ 4844824 w 5747485"/>
              <a:gd name="connsiteY126" fmla="*/ 3470730 h 4914519"/>
              <a:gd name="connsiteX127" fmla="*/ 4860866 w 5747485"/>
              <a:gd name="connsiteY127" fmla="*/ 3422603 h 4914519"/>
              <a:gd name="connsiteX128" fmla="*/ 4925035 w 5747485"/>
              <a:gd name="connsiteY128" fmla="*/ 3326351 h 4914519"/>
              <a:gd name="connsiteX129" fmla="*/ 4941077 w 5747485"/>
              <a:gd name="connsiteY129" fmla="*/ 3262182 h 4914519"/>
              <a:gd name="connsiteX130" fmla="*/ 5005245 w 5747485"/>
              <a:gd name="connsiteY130" fmla="*/ 3165930 h 4914519"/>
              <a:gd name="connsiteX131" fmla="*/ 5053372 w 5747485"/>
              <a:gd name="connsiteY131" fmla="*/ 3021551 h 4914519"/>
              <a:gd name="connsiteX132" fmla="*/ 5101498 w 5747485"/>
              <a:gd name="connsiteY132" fmla="*/ 2909256 h 4914519"/>
              <a:gd name="connsiteX133" fmla="*/ 5149624 w 5747485"/>
              <a:gd name="connsiteY133" fmla="*/ 2845088 h 4914519"/>
              <a:gd name="connsiteX134" fmla="*/ 5261919 w 5747485"/>
              <a:gd name="connsiteY134" fmla="*/ 2572372 h 4914519"/>
              <a:gd name="connsiteX135" fmla="*/ 5294003 w 5747485"/>
              <a:gd name="connsiteY135" fmla="*/ 2476119 h 4914519"/>
              <a:gd name="connsiteX136" fmla="*/ 5326087 w 5747485"/>
              <a:gd name="connsiteY136" fmla="*/ 2363825 h 4914519"/>
              <a:gd name="connsiteX137" fmla="*/ 5358172 w 5747485"/>
              <a:gd name="connsiteY137" fmla="*/ 2299656 h 4914519"/>
              <a:gd name="connsiteX138" fmla="*/ 5390256 w 5747485"/>
              <a:gd name="connsiteY138" fmla="*/ 2187361 h 4914519"/>
              <a:gd name="connsiteX139" fmla="*/ 5422340 w 5747485"/>
              <a:gd name="connsiteY139" fmla="*/ 2123193 h 4914519"/>
              <a:gd name="connsiteX140" fmla="*/ 5534635 w 5747485"/>
              <a:gd name="connsiteY140" fmla="*/ 1834435 h 4914519"/>
              <a:gd name="connsiteX141" fmla="*/ 5566719 w 5747485"/>
              <a:gd name="connsiteY141" fmla="*/ 1770267 h 4914519"/>
              <a:gd name="connsiteX142" fmla="*/ 5614845 w 5747485"/>
              <a:gd name="connsiteY142" fmla="*/ 1641930 h 4914519"/>
              <a:gd name="connsiteX143" fmla="*/ 5646930 w 5747485"/>
              <a:gd name="connsiteY143" fmla="*/ 1529635 h 4914519"/>
              <a:gd name="connsiteX144" fmla="*/ 5662972 w 5747485"/>
              <a:gd name="connsiteY144" fmla="*/ 1401298 h 4914519"/>
              <a:gd name="connsiteX145" fmla="*/ 5695056 w 5747485"/>
              <a:gd name="connsiteY145" fmla="*/ 1272961 h 4914519"/>
              <a:gd name="connsiteX146" fmla="*/ 5727140 w 5747485"/>
              <a:gd name="connsiteY146" fmla="*/ 1064414 h 4914519"/>
              <a:gd name="connsiteX147" fmla="*/ 5743182 w 5747485"/>
              <a:gd name="connsiteY147" fmla="*/ 920035 h 4914519"/>
              <a:gd name="connsiteX148" fmla="*/ 5727140 w 5747485"/>
              <a:gd name="connsiteY148" fmla="*/ 599193 h 4914519"/>
              <a:gd name="connsiteX149" fmla="*/ 5518593 w 5747485"/>
              <a:gd name="connsiteY149" fmla="*/ 454814 h 4914519"/>
              <a:gd name="connsiteX150" fmla="*/ 5422340 w 5747485"/>
              <a:gd name="connsiteY150" fmla="*/ 406688 h 4914519"/>
              <a:gd name="connsiteX151" fmla="*/ 5374214 w 5747485"/>
              <a:gd name="connsiteY151" fmla="*/ 374603 h 4914519"/>
              <a:gd name="connsiteX152" fmla="*/ 5229835 w 5747485"/>
              <a:gd name="connsiteY152" fmla="*/ 326477 h 4914519"/>
              <a:gd name="connsiteX153" fmla="*/ 5069414 w 5747485"/>
              <a:gd name="connsiteY153" fmla="*/ 278351 h 4914519"/>
              <a:gd name="connsiteX154" fmla="*/ 4973161 w 5747485"/>
              <a:gd name="connsiteY154" fmla="*/ 262309 h 4914519"/>
              <a:gd name="connsiteX155" fmla="*/ 4860866 w 5747485"/>
              <a:gd name="connsiteY155" fmla="*/ 230225 h 4914519"/>
              <a:gd name="connsiteX156" fmla="*/ 3847922 w 5747485"/>
              <a:gd name="connsiteY156" fmla="*/ 182098 h 4914519"/>
              <a:gd name="connsiteX157" fmla="*/ 3673751 w 5747485"/>
              <a:gd name="connsiteY157" fmla="*/ 133972 h 4914519"/>
              <a:gd name="connsiteX158" fmla="*/ 3529372 w 5747485"/>
              <a:gd name="connsiteY158" fmla="*/ 101888 h 4914519"/>
              <a:gd name="connsiteX159" fmla="*/ 3352908 w 5747485"/>
              <a:gd name="connsiteY159" fmla="*/ 69803 h 4914519"/>
              <a:gd name="connsiteX160" fmla="*/ 3048108 w 5747485"/>
              <a:gd name="connsiteY160"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957245 w 5747485"/>
              <a:gd name="connsiteY96" fmla="*/ 4401172 h 4914519"/>
              <a:gd name="connsiteX97" fmla="*/ 1989330 w 5747485"/>
              <a:gd name="connsiteY97" fmla="*/ 4433256 h 4914519"/>
              <a:gd name="connsiteX98" fmla="*/ 2117666 w 5747485"/>
              <a:gd name="connsiteY98" fmla="*/ 4481382 h 4914519"/>
              <a:gd name="connsiteX99" fmla="*/ 2262045 w 5747485"/>
              <a:gd name="connsiteY99" fmla="*/ 4545551 h 4914519"/>
              <a:gd name="connsiteX100" fmla="*/ 2374340 w 5747485"/>
              <a:gd name="connsiteY100" fmla="*/ 4577635 h 4914519"/>
              <a:gd name="connsiteX101" fmla="*/ 2502677 w 5747485"/>
              <a:gd name="connsiteY101" fmla="*/ 4593677 h 4914519"/>
              <a:gd name="connsiteX102" fmla="*/ 2614972 w 5747485"/>
              <a:gd name="connsiteY102" fmla="*/ 4625761 h 4914519"/>
              <a:gd name="connsiteX103" fmla="*/ 2759351 w 5747485"/>
              <a:gd name="connsiteY103" fmla="*/ 4689930 h 4914519"/>
              <a:gd name="connsiteX104" fmla="*/ 2903730 w 5747485"/>
              <a:gd name="connsiteY104" fmla="*/ 4738056 h 4914519"/>
              <a:gd name="connsiteX105" fmla="*/ 3048108 w 5747485"/>
              <a:gd name="connsiteY105" fmla="*/ 4770140 h 4914519"/>
              <a:gd name="connsiteX106" fmla="*/ 3096235 w 5747485"/>
              <a:gd name="connsiteY106" fmla="*/ 4786182 h 4914519"/>
              <a:gd name="connsiteX107" fmla="*/ 3144361 w 5747485"/>
              <a:gd name="connsiteY107" fmla="*/ 4818267 h 4914519"/>
              <a:gd name="connsiteX108" fmla="*/ 3288740 w 5747485"/>
              <a:gd name="connsiteY108" fmla="*/ 4850351 h 4914519"/>
              <a:gd name="connsiteX109" fmla="*/ 3401035 w 5747485"/>
              <a:gd name="connsiteY109" fmla="*/ 4882435 h 4914519"/>
              <a:gd name="connsiteX110" fmla="*/ 3657708 w 5747485"/>
              <a:gd name="connsiteY110" fmla="*/ 4914519 h 4914519"/>
              <a:gd name="connsiteX111" fmla="*/ 3946466 w 5747485"/>
              <a:gd name="connsiteY111" fmla="*/ 4898477 h 4914519"/>
              <a:gd name="connsiteX112" fmla="*/ 4010635 w 5747485"/>
              <a:gd name="connsiteY112" fmla="*/ 4882435 h 4914519"/>
              <a:gd name="connsiteX113" fmla="*/ 4122930 w 5747485"/>
              <a:gd name="connsiteY113" fmla="*/ 4786182 h 4914519"/>
              <a:gd name="connsiteX114" fmla="*/ 4187098 w 5747485"/>
              <a:gd name="connsiteY114" fmla="*/ 4689930 h 4914519"/>
              <a:gd name="connsiteX115" fmla="*/ 4219182 w 5747485"/>
              <a:gd name="connsiteY115" fmla="*/ 4593677 h 4914519"/>
              <a:gd name="connsiteX116" fmla="*/ 4267308 w 5747485"/>
              <a:gd name="connsiteY116" fmla="*/ 4497425 h 4914519"/>
              <a:gd name="connsiteX117" fmla="*/ 4363561 w 5747485"/>
              <a:gd name="connsiteY117" fmla="*/ 4337003 h 4914519"/>
              <a:gd name="connsiteX118" fmla="*/ 4379603 w 5747485"/>
              <a:gd name="connsiteY118" fmla="*/ 4288877 h 4914519"/>
              <a:gd name="connsiteX119" fmla="*/ 4507940 w 5747485"/>
              <a:gd name="connsiteY119" fmla="*/ 4128456 h 4914519"/>
              <a:gd name="connsiteX120" fmla="*/ 4572108 w 5747485"/>
              <a:gd name="connsiteY120" fmla="*/ 3968035 h 4914519"/>
              <a:gd name="connsiteX121" fmla="*/ 4636277 w 5747485"/>
              <a:gd name="connsiteY121" fmla="*/ 3887825 h 4914519"/>
              <a:gd name="connsiteX122" fmla="*/ 4668361 w 5747485"/>
              <a:gd name="connsiteY122" fmla="*/ 3791572 h 4914519"/>
              <a:gd name="connsiteX123" fmla="*/ 4732530 w 5747485"/>
              <a:gd name="connsiteY123" fmla="*/ 3679277 h 4914519"/>
              <a:gd name="connsiteX124" fmla="*/ 4796698 w 5747485"/>
              <a:gd name="connsiteY124" fmla="*/ 3583025 h 4914519"/>
              <a:gd name="connsiteX125" fmla="*/ 4844824 w 5747485"/>
              <a:gd name="connsiteY125" fmla="*/ 3470730 h 4914519"/>
              <a:gd name="connsiteX126" fmla="*/ 4860866 w 5747485"/>
              <a:gd name="connsiteY126" fmla="*/ 3422603 h 4914519"/>
              <a:gd name="connsiteX127" fmla="*/ 4925035 w 5747485"/>
              <a:gd name="connsiteY127" fmla="*/ 3326351 h 4914519"/>
              <a:gd name="connsiteX128" fmla="*/ 4941077 w 5747485"/>
              <a:gd name="connsiteY128" fmla="*/ 3262182 h 4914519"/>
              <a:gd name="connsiteX129" fmla="*/ 5005245 w 5747485"/>
              <a:gd name="connsiteY129" fmla="*/ 3165930 h 4914519"/>
              <a:gd name="connsiteX130" fmla="*/ 5053372 w 5747485"/>
              <a:gd name="connsiteY130" fmla="*/ 3021551 h 4914519"/>
              <a:gd name="connsiteX131" fmla="*/ 5101498 w 5747485"/>
              <a:gd name="connsiteY131" fmla="*/ 2909256 h 4914519"/>
              <a:gd name="connsiteX132" fmla="*/ 5149624 w 5747485"/>
              <a:gd name="connsiteY132" fmla="*/ 2845088 h 4914519"/>
              <a:gd name="connsiteX133" fmla="*/ 5261919 w 5747485"/>
              <a:gd name="connsiteY133" fmla="*/ 2572372 h 4914519"/>
              <a:gd name="connsiteX134" fmla="*/ 5294003 w 5747485"/>
              <a:gd name="connsiteY134" fmla="*/ 2476119 h 4914519"/>
              <a:gd name="connsiteX135" fmla="*/ 5326087 w 5747485"/>
              <a:gd name="connsiteY135" fmla="*/ 2363825 h 4914519"/>
              <a:gd name="connsiteX136" fmla="*/ 5358172 w 5747485"/>
              <a:gd name="connsiteY136" fmla="*/ 2299656 h 4914519"/>
              <a:gd name="connsiteX137" fmla="*/ 5390256 w 5747485"/>
              <a:gd name="connsiteY137" fmla="*/ 2187361 h 4914519"/>
              <a:gd name="connsiteX138" fmla="*/ 5422340 w 5747485"/>
              <a:gd name="connsiteY138" fmla="*/ 2123193 h 4914519"/>
              <a:gd name="connsiteX139" fmla="*/ 5534635 w 5747485"/>
              <a:gd name="connsiteY139" fmla="*/ 1834435 h 4914519"/>
              <a:gd name="connsiteX140" fmla="*/ 5566719 w 5747485"/>
              <a:gd name="connsiteY140" fmla="*/ 1770267 h 4914519"/>
              <a:gd name="connsiteX141" fmla="*/ 5614845 w 5747485"/>
              <a:gd name="connsiteY141" fmla="*/ 1641930 h 4914519"/>
              <a:gd name="connsiteX142" fmla="*/ 5646930 w 5747485"/>
              <a:gd name="connsiteY142" fmla="*/ 1529635 h 4914519"/>
              <a:gd name="connsiteX143" fmla="*/ 5662972 w 5747485"/>
              <a:gd name="connsiteY143" fmla="*/ 1401298 h 4914519"/>
              <a:gd name="connsiteX144" fmla="*/ 5695056 w 5747485"/>
              <a:gd name="connsiteY144" fmla="*/ 1272961 h 4914519"/>
              <a:gd name="connsiteX145" fmla="*/ 5727140 w 5747485"/>
              <a:gd name="connsiteY145" fmla="*/ 1064414 h 4914519"/>
              <a:gd name="connsiteX146" fmla="*/ 5743182 w 5747485"/>
              <a:gd name="connsiteY146" fmla="*/ 920035 h 4914519"/>
              <a:gd name="connsiteX147" fmla="*/ 5727140 w 5747485"/>
              <a:gd name="connsiteY147" fmla="*/ 599193 h 4914519"/>
              <a:gd name="connsiteX148" fmla="*/ 5518593 w 5747485"/>
              <a:gd name="connsiteY148" fmla="*/ 454814 h 4914519"/>
              <a:gd name="connsiteX149" fmla="*/ 5422340 w 5747485"/>
              <a:gd name="connsiteY149" fmla="*/ 406688 h 4914519"/>
              <a:gd name="connsiteX150" fmla="*/ 5374214 w 5747485"/>
              <a:gd name="connsiteY150" fmla="*/ 374603 h 4914519"/>
              <a:gd name="connsiteX151" fmla="*/ 5229835 w 5747485"/>
              <a:gd name="connsiteY151" fmla="*/ 326477 h 4914519"/>
              <a:gd name="connsiteX152" fmla="*/ 5069414 w 5747485"/>
              <a:gd name="connsiteY152" fmla="*/ 278351 h 4914519"/>
              <a:gd name="connsiteX153" fmla="*/ 4973161 w 5747485"/>
              <a:gd name="connsiteY153" fmla="*/ 262309 h 4914519"/>
              <a:gd name="connsiteX154" fmla="*/ 4860866 w 5747485"/>
              <a:gd name="connsiteY154" fmla="*/ 230225 h 4914519"/>
              <a:gd name="connsiteX155" fmla="*/ 3847922 w 5747485"/>
              <a:gd name="connsiteY155" fmla="*/ 182098 h 4914519"/>
              <a:gd name="connsiteX156" fmla="*/ 3673751 w 5747485"/>
              <a:gd name="connsiteY156" fmla="*/ 133972 h 4914519"/>
              <a:gd name="connsiteX157" fmla="*/ 3529372 w 5747485"/>
              <a:gd name="connsiteY157" fmla="*/ 101888 h 4914519"/>
              <a:gd name="connsiteX158" fmla="*/ 3352908 w 5747485"/>
              <a:gd name="connsiteY158" fmla="*/ 69803 h 4914519"/>
              <a:gd name="connsiteX159" fmla="*/ 3048108 w 5747485"/>
              <a:gd name="connsiteY159"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957245 w 5747485"/>
              <a:gd name="connsiteY96" fmla="*/ 4401172 h 4914519"/>
              <a:gd name="connsiteX97" fmla="*/ 1989330 w 5747485"/>
              <a:gd name="connsiteY97" fmla="*/ 4433256 h 4914519"/>
              <a:gd name="connsiteX98" fmla="*/ 2117666 w 5747485"/>
              <a:gd name="connsiteY98" fmla="*/ 4481382 h 4914519"/>
              <a:gd name="connsiteX99" fmla="*/ 2262045 w 5747485"/>
              <a:gd name="connsiteY99" fmla="*/ 4545551 h 4914519"/>
              <a:gd name="connsiteX100" fmla="*/ 2374340 w 5747485"/>
              <a:gd name="connsiteY100" fmla="*/ 4577635 h 4914519"/>
              <a:gd name="connsiteX101" fmla="*/ 2502677 w 5747485"/>
              <a:gd name="connsiteY101" fmla="*/ 4593677 h 4914519"/>
              <a:gd name="connsiteX102" fmla="*/ 2759351 w 5747485"/>
              <a:gd name="connsiteY102" fmla="*/ 4689930 h 4914519"/>
              <a:gd name="connsiteX103" fmla="*/ 2903730 w 5747485"/>
              <a:gd name="connsiteY103" fmla="*/ 4738056 h 4914519"/>
              <a:gd name="connsiteX104" fmla="*/ 3048108 w 5747485"/>
              <a:gd name="connsiteY104" fmla="*/ 4770140 h 4914519"/>
              <a:gd name="connsiteX105" fmla="*/ 3096235 w 5747485"/>
              <a:gd name="connsiteY105" fmla="*/ 4786182 h 4914519"/>
              <a:gd name="connsiteX106" fmla="*/ 3144361 w 5747485"/>
              <a:gd name="connsiteY106" fmla="*/ 4818267 h 4914519"/>
              <a:gd name="connsiteX107" fmla="*/ 3288740 w 5747485"/>
              <a:gd name="connsiteY107" fmla="*/ 4850351 h 4914519"/>
              <a:gd name="connsiteX108" fmla="*/ 3401035 w 5747485"/>
              <a:gd name="connsiteY108" fmla="*/ 4882435 h 4914519"/>
              <a:gd name="connsiteX109" fmla="*/ 3657708 w 5747485"/>
              <a:gd name="connsiteY109" fmla="*/ 4914519 h 4914519"/>
              <a:gd name="connsiteX110" fmla="*/ 3946466 w 5747485"/>
              <a:gd name="connsiteY110" fmla="*/ 4898477 h 4914519"/>
              <a:gd name="connsiteX111" fmla="*/ 4010635 w 5747485"/>
              <a:gd name="connsiteY111" fmla="*/ 4882435 h 4914519"/>
              <a:gd name="connsiteX112" fmla="*/ 4122930 w 5747485"/>
              <a:gd name="connsiteY112" fmla="*/ 4786182 h 4914519"/>
              <a:gd name="connsiteX113" fmla="*/ 4187098 w 5747485"/>
              <a:gd name="connsiteY113" fmla="*/ 4689930 h 4914519"/>
              <a:gd name="connsiteX114" fmla="*/ 4219182 w 5747485"/>
              <a:gd name="connsiteY114" fmla="*/ 4593677 h 4914519"/>
              <a:gd name="connsiteX115" fmla="*/ 4267308 w 5747485"/>
              <a:gd name="connsiteY115" fmla="*/ 4497425 h 4914519"/>
              <a:gd name="connsiteX116" fmla="*/ 4363561 w 5747485"/>
              <a:gd name="connsiteY116" fmla="*/ 4337003 h 4914519"/>
              <a:gd name="connsiteX117" fmla="*/ 4379603 w 5747485"/>
              <a:gd name="connsiteY117" fmla="*/ 4288877 h 4914519"/>
              <a:gd name="connsiteX118" fmla="*/ 4507940 w 5747485"/>
              <a:gd name="connsiteY118" fmla="*/ 4128456 h 4914519"/>
              <a:gd name="connsiteX119" fmla="*/ 4572108 w 5747485"/>
              <a:gd name="connsiteY119" fmla="*/ 3968035 h 4914519"/>
              <a:gd name="connsiteX120" fmla="*/ 4636277 w 5747485"/>
              <a:gd name="connsiteY120" fmla="*/ 3887825 h 4914519"/>
              <a:gd name="connsiteX121" fmla="*/ 4668361 w 5747485"/>
              <a:gd name="connsiteY121" fmla="*/ 3791572 h 4914519"/>
              <a:gd name="connsiteX122" fmla="*/ 4732530 w 5747485"/>
              <a:gd name="connsiteY122" fmla="*/ 3679277 h 4914519"/>
              <a:gd name="connsiteX123" fmla="*/ 4796698 w 5747485"/>
              <a:gd name="connsiteY123" fmla="*/ 3583025 h 4914519"/>
              <a:gd name="connsiteX124" fmla="*/ 4844824 w 5747485"/>
              <a:gd name="connsiteY124" fmla="*/ 3470730 h 4914519"/>
              <a:gd name="connsiteX125" fmla="*/ 4860866 w 5747485"/>
              <a:gd name="connsiteY125" fmla="*/ 3422603 h 4914519"/>
              <a:gd name="connsiteX126" fmla="*/ 4925035 w 5747485"/>
              <a:gd name="connsiteY126" fmla="*/ 3326351 h 4914519"/>
              <a:gd name="connsiteX127" fmla="*/ 4941077 w 5747485"/>
              <a:gd name="connsiteY127" fmla="*/ 3262182 h 4914519"/>
              <a:gd name="connsiteX128" fmla="*/ 5005245 w 5747485"/>
              <a:gd name="connsiteY128" fmla="*/ 3165930 h 4914519"/>
              <a:gd name="connsiteX129" fmla="*/ 5053372 w 5747485"/>
              <a:gd name="connsiteY129" fmla="*/ 3021551 h 4914519"/>
              <a:gd name="connsiteX130" fmla="*/ 5101498 w 5747485"/>
              <a:gd name="connsiteY130" fmla="*/ 2909256 h 4914519"/>
              <a:gd name="connsiteX131" fmla="*/ 5149624 w 5747485"/>
              <a:gd name="connsiteY131" fmla="*/ 2845088 h 4914519"/>
              <a:gd name="connsiteX132" fmla="*/ 5261919 w 5747485"/>
              <a:gd name="connsiteY132" fmla="*/ 2572372 h 4914519"/>
              <a:gd name="connsiteX133" fmla="*/ 5294003 w 5747485"/>
              <a:gd name="connsiteY133" fmla="*/ 2476119 h 4914519"/>
              <a:gd name="connsiteX134" fmla="*/ 5326087 w 5747485"/>
              <a:gd name="connsiteY134" fmla="*/ 2363825 h 4914519"/>
              <a:gd name="connsiteX135" fmla="*/ 5358172 w 5747485"/>
              <a:gd name="connsiteY135" fmla="*/ 2299656 h 4914519"/>
              <a:gd name="connsiteX136" fmla="*/ 5390256 w 5747485"/>
              <a:gd name="connsiteY136" fmla="*/ 2187361 h 4914519"/>
              <a:gd name="connsiteX137" fmla="*/ 5422340 w 5747485"/>
              <a:gd name="connsiteY137" fmla="*/ 2123193 h 4914519"/>
              <a:gd name="connsiteX138" fmla="*/ 5534635 w 5747485"/>
              <a:gd name="connsiteY138" fmla="*/ 1834435 h 4914519"/>
              <a:gd name="connsiteX139" fmla="*/ 5566719 w 5747485"/>
              <a:gd name="connsiteY139" fmla="*/ 1770267 h 4914519"/>
              <a:gd name="connsiteX140" fmla="*/ 5614845 w 5747485"/>
              <a:gd name="connsiteY140" fmla="*/ 1641930 h 4914519"/>
              <a:gd name="connsiteX141" fmla="*/ 5646930 w 5747485"/>
              <a:gd name="connsiteY141" fmla="*/ 1529635 h 4914519"/>
              <a:gd name="connsiteX142" fmla="*/ 5662972 w 5747485"/>
              <a:gd name="connsiteY142" fmla="*/ 1401298 h 4914519"/>
              <a:gd name="connsiteX143" fmla="*/ 5695056 w 5747485"/>
              <a:gd name="connsiteY143" fmla="*/ 1272961 h 4914519"/>
              <a:gd name="connsiteX144" fmla="*/ 5727140 w 5747485"/>
              <a:gd name="connsiteY144" fmla="*/ 1064414 h 4914519"/>
              <a:gd name="connsiteX145" fmla="*/ 5743182 w 5747485"/>
              <a:gd name="connsiteY145" fmla="*/ 920035 h 4914519"/>
              <a:gd name="connsiteX146" fmla="*/ 5727140 w 5747485"/>
              <a:gd name="connsiteY146" fmla="*/ 599193 h 4914519"/>
              <a:gd name="connsiteX147" fmla="*/ 5518593 w 5747485"/>
              <a:gd name="connsiteY147" fmla="*/ 454814 h 4914519"/>
              <a:gd name="connsiteX148" fmla="*/ 5422340 w 5747485"/>
              <a:gd name="connsiteY148" fmla="*/ 406688 h 4914519"/>
              <a:gd name="connsiteX149" fmla="*/ 5374214 w 5747485"/>
              <a:gd name="connsiteY149" fmla="*/ 374603 h 4914519"/>
              <a:gd name="connsiteX150" fmla="*/ 5229835 w 5747485"/>
              <a:gd name="connsiteY150" fmla="*/ 326477 h 4914519"/>
              <a:gd name="connsiteX151" fmla="*/ 5069414 w 5747485"/>
              <a:gd name="connsiteY151" fmla="*/ 278351 h 4914519"/>
              <a:gd name="connsiteX152" fmla="*/ 4973161 w 5747485"/>
              <a:gd name="connsiteY152" fmla="*/ 262309 h 4914519"/>
              <a:gd name="connsiteX153" fmla="*/ 4860866 w 5747485"/>
              <a:gd name="connsiteY153" fmla="*/ 230225 h 4914519"/>
              <a:gd name="connsiteX154" fmla="*/ 3847922 w 5747485"/>
              <a:gd name="connsiteY154" fmla="*/ 182098 h 4914519"/>
              <a:gd name="connsiteX155" fmla="*/ 3673751 w 5747485"/>
              <a:gd name="connsiteY155" fmla="*/ 133972 h 4914519"/>
              <a:gd name="connsiteX156" fmla="*/ 3529372 w 5747485"/>
              <a:gd name="connsiteY156" fmla="*/ 101888 h 4914519"/>
              <a:gd name="connsiteX157" fmla="*/ 3352908 w 5747485"/>
              <a:gd name="connsiteY157" fmla="*/ 69803 h 4914519"/>
              <a:gd name="connsiteX158" fmla="*/ 3048108 w 5747485"/>
              <a:gd name="connsiteY158"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04319 w 5747485"/>
              <a:gd name="connsiteY93" fmla="*/ 4272835 h 4914519"/>
              <a:gd name="connsiteX94" fmla="*/ 1668487 w 5747485"/>
              <a:gd name="connsiteY94" fmla="*/ 4304919 h 4914519"/>
              <a:gd name="connsiteX95" fmla="*/ 1780782 w 5747485"/>
              <a:gd name="connsiteY95" fmla="*/ 4337003 h 4914519"/>
              <a:gd name="connsiteX96" fmla="*/ 1957245 w 5747485"/>
              <a:gd name="connsiteY96" fmla="*/ 4401172 h 4914519"/>
              <a:gd name="connsiteX97" fmla="*/ 1989330 w 5747485"/>
              <a:gd name="connsiteY97" fmla="*/ 4433256 h 4914519"/>
              <a:gd name="connsiteX98" fmla="*/ 2117666 w 5747485"/>
              <a:gd name="connsiteY98" fmla="*/ 4481382 h 4914519"/>
              <a:gd name="connsiteX99" fmla="*/ 2262045 w 5747485"/>
              <a:gd name="connsiteY99" fmla="*/ 4545551 h 4914519"/>
              <a:gd name="connsiteX100" fmla="*/ 2374340 w 5747485"/>
              <a:gd name="connsiteY100" fmla="*/ 4577635 h 4914519"/>
              <a:gd name="connsiteX101" fmla="*/ 2502677 w 5747485"/>
              <a:gd name="connsiteY101" fmla="*/ 4593677 h 4914519"/>
              <a:gd name="connsiteX102" fmla="*/ 2759351 w 5747485"/>
              <a:gd name="connsiteY102" fmla="*/ 4689930 h 4914519"/>
              <a:gd name="connsiteX103" fmla="*/ 2903730 w 5747485"/>
              <a:gd name="connsiteY103" fmla="*/ 4738056 h 4914519"/>
              <a:gd name="connsiteX104" fmla="*/ 3096235 w 5747485"/>
              <a:gd name="connsiteY104" fmla="*/ 4786182 h 4914519"/>
              <a:gd name="connsiteX105" fmla="*/ 3144361 w 5747485"/>
              <a:gd name="connsiteY105" fmla="*/ 4818267 h 4914519"/>
              <a:gd name="connsiteX106" fmla="*/ 3288740 w 5747485"/>
              <a:gd name="connsiteY106" fmla="*/ 4850351 h 4914519"/>
              <a:gd name="connsiteX107" fmla="*/ 3401035 w 5747485"/>
              <a:gd name="connsiteY107" fmla="*/ 4882435 h 4914519"/>
              <a:gd name="connsiteX108" fmla="*/ 3657708 w 5747485"/>
              <a:gd name="connsiteY108" fmla="*/ 4914519 h 4914519"/>
              <a:gd name="connsiteX109" fmla="*/ 3946466 w 5747485"/>
              <a:gd name="connsiteY109" fmla="*/ 4898477 h 4914519"/>
              <a:gd name="connsiteX110" fmla="*/ 4010635 w 5747485"/>
              <a:gd name="connsiteY110" fmla="*/ 4882435 h 4914519"/>
              <a:gd name="connsiteX111" fmla="*/ 4122930 w 5747485"/>
              <a:gd name="connsiteY111" fmla="*/ 4786182 h 4914519"/>
              <a:gd name="connsiteX112" fmla="*/ 4187098 w 5747485"/>
              <a:gd name="connsiteY112" fmla="*/ 4689930 h 4914519"/>
              <a:gd name="connsiteX113" fmla="*/ 4219182 w 5747485"/>
              <a:gd name="connsiteY113" fmla="*/ 4593677 h 4914519"/>
              <a:gd name="connsiteX114" fmla="*/ 4267308 w 5747485"/>
              <a:gd name="connsiteY114" fmla="*/ 4497425 h 4914519"/>
              <a:gd name="connsiteX115" fmla="*/ 4363561 w 5747485"/>
              <a:gd name="connsiteY115" fmla="*/ 4337003 h 4914519"/>
              <a:gd name="connsiteX116" fmla="*/ 4379603 w 5747485"/>
              <a:gd name="connsiteY116" fmla="*/ 4288877 h 4914519"/>
              <a:gd name="connsiteX117" fmla="*/ 4507940 w 5747485"/>
              <a:gd name="connsiteY117" fmla="*/ 4128456 h 4914519"/>
              <a:gd name="connsiteX118" fmla="*/ 4572108 w 5747485"/>
              <a:gd name="connsiteY118" fmla="*/ 3968035 h 4914519"/>
              <a:gd name="connsiteX119" fmla="*/ 4636277 w 5747485"/>
              <a:gd name="connsiteY119" fmla="*/ 3887825 h 4914519"/>
              <a:gd name="connsiteX120" fmla="*/ 4668361 w 5747485"/>
              <a:gd name="connsiteY120" fmla="*/ 3791572 h 4914519"/>
              <a:gd name="connsiteX121" fmla="*/ 4732530 w 5747485"/>
              <a:gd name="connsiteY121" fmla="*/ 3679277 h 4914519"/>
              <a:gd name="connsiteX122" fmla="*/ 4796698 w 5747485"/>
              <a:gd name="connsiteY122" fmla="*/ 3583025 h 4914519"/>
              <a:gd name="connsiteX123" fmla="*/ 4844824 w 5747485"/>
              <a:gd name="connsiteY123" fmla="*/ 3470730 h 4914519"/>
              <a:gd name="connsiteX124" fmla="*/ 4860866 w 5747485"/>
              <a:gd name="connsiteY124" fmla="*/ 3422603 h 4914519"/>
              <a:gd name="connsiteX125" fmla="*/ 4925035 w 5747485"/>
              <a:gd name="connsiteY125" fmla="*/ 3326351 h 4914519"/>
              <a:gd name="connsiteX126" fmla="*/ 4941077 w 5747485"/>
              <a:gd name="connsiteY126" fmla="*/ 3262182 h 4914519"/>
              <a:gd name="connsiteX127" fmla="*/ 5005245 w 5747485"/>
              <a:gd name="connsiteY127" fmla="*/ 3165930 h 4914519"/>
              <a:gd name="connsiteX128" fmla="*/ 5053372 w 5747485"/>
              <a:gd name="connsiteY128" fmla="*/ 3021551 h 4914519"/>
              <a:gd name="connsiteX129" fmla="*/ 5101498 w 5747485"/>
              <a:gd name="connsiteY129" fmla="*/ 2909256 h 4914519"/>
              <a:gd name="connsiteX130" fmla="*/ 5149624 w 5747485"/>
              <a:gd name="connsiteY130" fmla="*/ 2845088 h 4914519"/>
              <a:gd name="connsiteX131" fmla="*/ 5261919 w 5747485"/>
              <a:gd name="connsiteY131" fmla="*/ 2572372 h 4914519"/>
              <a:gd name="connsiteX132" fmla="*/ 5294003 w 5747485"/>
              <a:gd name="connsiteY132" fmla="*/ 2476119 h 4914519"/>
              <a:gd name="connsiteX133" fmla="*/ 5326087 w 5747485"/>
              <a:gd name="connsiteY133" fmla="*/ 2363825 h 4914519"/>
              <a:gd name="connsiteX134" fmla="*/ 5358172 w 5747485"/>
              <a:gd name="connsiteY134" fmla="*/ 2299656 h 4914519"/>
              <a:gd name="connsiteX135" fmla="*/ 5390256 w 5747485"/>
              <a:gd name="connsiteY135" fmla="*/ 2187361 h 4914519"/>
              <a:gd name="connsiteX136" fmla="*/ 5422340 w 5747485"/>
              <a:gd name="connsiteY136" fmla="*/ 2123193 h 4914519"/>
              <a:gd name="connsiteX137" fmla="*/ 5534635 w 5747485"/>
              <a:gd name="connsiteY137" fmla="*/ 1834435 h 4914519"/>
              <a:gd name="connsiteX138" fmla="*/ 5566719 w 5747485"/>
              <a:gd name="connsiteY138" fmla="*/ 1770267 h 4914519"/>
              <a:gd name="connsiteX139" fmla="*/ 5614845 w 5747485"/>
              <a:gd name="connsiteY139" fmla="*/ 1641930 h 4914519"/>
              <a:gd name="connsiteX140" fmla="*/ 5646930 w 5747485"/>
              <a:gd name="connsiteY140" fmla="*/ 1529635 h 4914519"/>
              <a:gd name="connsiteX141" fmla="*/ 5662972 w 5747485"/>
              <a:gd name="connsiteY141" fmla="*/ 1401298 h 4914519"/>
              <a:gd name="connsiteX142" fmla="*/ 5695056 w 5747485"/>
              <a:gd name="connsiteY142" fmla="*/ 1272961 h 4914519"/>
              <a:gd name="connsiteX143" fmla="*/ 5727140 w 5747485"/>
              <a:gd name="connsiteY143" fmla="*/ 1064414 h 4914519"/>
              <a:gd name="connsiteX144" fmla="*/ 5743182 w 5747485"/>
              <a:gd name="connsiteY144" fmla="*/ 920035 h 4914519"/>
              <a:gd name="connsiteX145" fmla="*/ 5727140 w 5747485"/>
              <a:gd name="connsiteY145" fmla="*/ 599193 h 4914519"/>
              <a:gd name="connsiteX146" fmla="*/ 5518593 w 5747485"/>
              <a:gd name="connsiteY146" fmla="*/ 454814 h 4914519"/>
              <a:gd name="connsiteX147" fmla="*/ 5422340 w 5747485"/>
              <a:gd name="connsiteY147" fmla="*/ 406688 h 4914519"/>
              <a:gd name="connsiteX148" fmla="*/ 5374214 w 5747485"/>
              <a:gd name="connsiteY148" fmla="*/ 374603 h 4914519"/>
              <a:gd name="connsiteX149" fmla="*/ 5229835 w 5747485"/>
              <a:gd name="connsiteY149" fmla="*/ 326477 h 4914519"/>
              <a:gd name="connsiteX150" fmla="*/ 5069414 w 5747485"/>
              <a:gd name="connsiteY150" fmla="*/ 278351 h 4914519"/>
              <a:gd name="connsiteX151" fmla="*/ 4973161 w 5747485"/>
              <a:gd name="connsiteY151" fmla="*/ 262309 h 4914519"/>
              <a:gd name="connsiteX152" fmla="*/ 4860866 w 5747485"/>
              <a:gd name="connsiteY152" fmla="*/ 230225 h 4914519"/>
              <a:gd name="connsiteX153" fmla="*/ 3847922 w 5747485"/>
              <a:gd name="connsiteY153" fmla="*/ 182098 h 4914519"/>
              <a:gd name="connsiteX154" fmla="*/ 3673751 w 5747485"/>
              <a:gd name="connsiteY154" fmla="*/ 133972 h 4914519"/>
              <a:gd name="connsiteX155" fmla="*/ 3529372 w 5747485"/>
              <a:gd name="connsiteY155" fmla="*/ 101888 h 4914519"/>
              <a:gd name="connsiteX156" fmla="*/ 3352908 w 5747485"/>
              <a:gd name="connsiteY156" fmla="*/ 69803 h 4914519"/>
              <a:gd name="connsiteX157" fmla="*/ 3048108 w 5747485"/>
              <a:gd name="connsiteY157"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556193 w 5747485"/>
              <a:gd name="connsiteY92" fmla="*/ 4256793 h 4914519"/>
              <a:gd name="connsiteX93" fmla="*/ 1668487 w 5747485"/>
              <a:gd name="connsiteY93" fmla="*/ 4304919 h 4914519"/>
              <a:gd name="connsiteX94" fmla="*/ 1780782 w 5747485"/>
              <a:gd name="connsiteY94" fmla="*/ 4337003 h 4914519"/>
              <a:gd name="connsiteX95" fmla="*/ 1957245 w 5747485"/>
              <a:gd name="connsiteY95" fmla="*/ 4401172 h 4914519"/>
              <a:gd name="connsiteX96" fmla="*/ 1989330 w 5747485"/>
              <a:gd name="connsiteY96" fmla="*/ 4433256 h 4914519"/>
              <a:gd name="connsiteX97" fmla="*/ 2117666 w 5747485"/>
              <a:gd name="connsiteY97" fmla="*/ 4481382 h 4914519"/>
              <a:gd name="connsiteX98" fmla="*/ 2262045 w 5747485"/>
              <a:gd name="connsiteY98" fmla="*/ 4545551 h 4914519"/>
              <a:gd name="connsiteX99" fmla="*/ 2374340 w 5747485"/>
              <a:gd name="connsiteY99" fmla="*/ 4577635 h 4914519"/>
              <a:gd name="connsiteX100" fmla="*/ 2502677 w 5747485"/>
              <a:gd name="connsiteY100" fmla="*/ 4593677 h 4914519"/>
              <a:gd name="connsiteX101" fmla="*/ 2759351 w 5747485"/>
              <a:gd name="connsiteY101" fmla="*/ 4689930 h 4914519"/>
              <a:gd name="connsiteX102" fmla="*/ 2903730 w 5747485"/>
              <a:gd name="connsiteY102" fmla="*/ 4738056 h 4914519"/>
              <a:gd name="connsiteX103" fmla="*/ 3096235 w 5747485"/>
              <a:gd name="connsiteY103" fmla="*/ 4786182 h 4914519"/>
              <a:gd name="connsiteX104" fmla="*/ 3144361 w 5747485"/>
              <a:gd name="connsiteY104" fmla="*/ 4818267 h 4914519"/>
              <a:gd name="connsiteX105" fmla="*/ 3288740 w 5747485"/>
              <a:gd name="connsiteY105" fmla="*/ 4850351 h 4914519"/>
              <a:gd name="connsiteX106" fmla="*/ 3401035 w 5747485"/>
              <a:gd name="connsiteY106" fmla="*/ 4882435 h 4914519"/>
              <a:gd name="connsiteX107" fmla="*/ 3657708 w 5747485"/>
              <a:gd name="connsiteY107" fmla="*/ 4914519 h 4914519"/>
              <a:gd name="connsiteX108" fmla="*/ 3946466 w 5747485"/>
              <a:gd name="connsiteY108" fmla="*/ 4898477 h 4914519"/>
              <a:gd name="connsiteX109" fmla="*/ 4010635 w 5747485"/>
              <a:gd name="connsiteY109" fmla="*/ 4882435 h 4914519"/>
              <a:gd name="connsiteX110" fmla="*/ 4122930 w 5747485"/>
              <a:gd name="connsiteY110" fmla="*/ 4786182 h 4914519"/>
              <a:gd name="connsiteX111" fmla="*/ 4187098 w 5747485"/>
              <a:gd name="connsiteY111" fmla="*/ 4689930 h 4914519"/>
              <a:gd name="connsiteX112" fmla="*/ 4219182 w 5747485"/>
              <a:gd name="connsiteY112" fmla="*/ 4593677 h 4914519"/>
              <a:gd name="connsiteX113" fmla="*/ 4267308 w 5747485"/>
              <a:gd name="connsiteY113" fmla="*/ 4497425 h 4914519"/>
              <a:gd name="connsiteX114" fmla="*/ 4363561 w 5747485"/>
              <a:gd name="connsiteY114" fmla="*/ 4337003 h 4914519"/>
              <a:gd name="connsiteX115" fmla="*/ 4379603 w 5747485"/>
              <a:gd name="connsiteY115" fmla="*/ 4288877 h 4914519"/>
              <a:gd name="connsiteX116" fmla="*/ 4507940 w 5747485"/>
              <a:gd name="connsiteY116" fmla="*/ 4128456 h 4914519"/>
              <a:gd name="connsiteX117" fmla="*/ 4572108 w 5747485"/>
              <a:gd name="connsiteY117" fmla="*/ 3968035 h 4914519"/>
              <a:gd name="connsiteX118" fmla="*/ 4636277 w 5747485"/>
              <a:gd name="connsiteY118" fmla="*/ 3887825 h 4914519"/>
              <a:gd name="connsiteX119" fmla="*/ 4668361 w 5747485"/>
              <a:gd name="connsiteY119" fmla="*/ 3791572 h 4914519"/>
              <a:gd name="connsiteX120" fmla="*/ 4732530 w 5747485"/>
              <a:gd name="connsiteY120" fmla="*/ 3679277 h 4914519"/>
              <a:gd name="connsiteX121" fmla="*/ 4796698 w 5747485"/>
              <a:gd name="connsiteY121" fmla="*/ 3583025 h 4914519"/>
              <a:gd name="connsiteX122" fmla="*/ 4844824 w 5747485"/>
              <a:gd name="connsiteY122" fmla="*/ 3470730 h 4914519"/>
              <a:gd name="connsiteX123" fmla="*/ 4860866 w 5747485"/>
              <a:gd name="connsiteY123" fmla="*/ 3422603 h 4914519"/>
              <a:gd name="connsiteX124" fmla="*/ 4925035 w 5747485"/>
              <a:gd name="connsiteY124" fmla="*/ 3326351 h 4914519"/>
              <a:gd name="connsiteX125" fmla="*/ 4941077 w 5747485"/>
              <a:gd name="connsiteY125" fmla="*/ 3262182 h 4914519"/>
              <a:gd name="connsiteX126" fmla="*/ 5005245 w 5747485"/>
              <a:gd name="connsiteY126" fmla="*/ 3165930 h 4914519"/>
              <a:gd name="connsiteX127" fmla="*/ 5053372 w 5747485"/>
              <a:gd name="connsiteY127" fmla="*/ 3021551 h 4914519"/>
              <a:gd name="connsiteX128" fmla="*/ 5101498 w 5747485"/>
              <a:gd name="connsiteY128" fmla="*/ 2909256 h 4914519"/>
              <a:gd name="connsiteX129" fmla="*/ 5149624 w 5747485"/>
              <a:gd name="connsiteY129" fmla="*/ 2845088 h 4914519"/>
              <a:gd name="connsiteX130" fmla="*/ 5261919 w 5747485"/>
              <a:gd name="connsiteY130" fmla="*/ 2572372 h 4914519"/>
              <a:gd name="connsiteX131" fmla="*/ 5294003 w 5747485"/>
              <a:gd name="connsiteY131" fmla="*/ 2476119 h 4914519"/>
              <a:gd name="connsiteX132" fmla="*/ 5326087 w 5747485"/>
              <a:gd name="connsiteY132" fmla="*/ 2363825 h 4914519"/>
              <a:gd name="connsiteX133" fmla="*/ 5358172 w 5747485"/>
              <a:gd name="connsiteY133" fmla="*/ 2299656 h 4914519"/>
              <a:gd name="connsiteX134" fmla="*/ 5390256 w 5747485"/>
              <a:gd name="connsiteY134" fmla="*/ 2187361 h 4914519"/>
              <a:gd name="connsiteX135" fmla="*/ 5422340 w 5747485"/>
              <a:gd name="connsiteY135" fmla="*/ 2123193 h 4914519"/>
              <a:gd name="connsiteX136" fmla="*/ 5534635 w 5747485"/>
              <a:gd name="connsiteY136" fmla="*/ 1834435 h 4914519"/>
              <a:gd name="connsiteX137" fmla="*/ 5566719 w 5747485"/>
              <a:gd name="connsiteY137" fmla="*/ 1770267 h 4914519"/>
              <a:gd name="connsiteX138" fmla="*/ 5614845 w 5747485"/>
              <a:gd name="connsiteY138" fmla="*/ 1641930 h 4914519"/>
              <a:gd name="connsiteX139" fmla="*/ 5646930 w 5747485"/>
              <a:gd name="connsiteY139" fmla="*/ 1529635 h 4914519"/>
              <a:gd name="connsiteX140" fmla="*/ 5662972 w 5747485"/>
              <a:gd name="connsiteY140" fmla="*/ 1401298 h 4914519"/>
              <a:gd name="connsiteX141" fmla="*/ 5695056 w 5747485"/>
              <a:gd name="connsiteY141" fmla="*/ 1272961 h 4914519"/>
              <a:gd name="connsiteX142" fmla="*/ 5727140 w 5747485"/>
              <a:gd name="connsiteY142" fmla="*/ 1064414 h 4914519"/>
              <a:gd name="connsiteX143" fmla="*/ 5743182 w 5747485"/>
              <a:gd name="connsiteY143" fmla="*/ 920035 h 4914519"/>
              <a:gd name="connsiteX144" fmla="*/ 5727140 w 5747485"/>
              <a:gd name="connsiteY144" fmla="*/ 599193 h 4914519"/>
              <a:gd name="connsiteX145" fmla="*/ 5518593 w 5747485"/>
              <a:gd name="connsiteY145" fmla="*/ 454814 h 4914519"/>
              <a:gd name="connsiteX146" fmla="*/ 5422340 w 5747485"/>
              <a:gd name="connsiteY146" fmla="*/ 406688 h 4914519"/>
              <a:gd name="connsiteX147" fmla="*/ 5374214 w 5747485"/>
              <a:gd name="connsiteY147" fmla="*/ 374603 h 4914519"/>
              <a:gd name="connsiteX148" fmla="*/ 5229835 w 5747485"/>
              <a:gd name="connsiteY148" fmla="*/ 326477 h 4914519"/>
              <a:gd name="connsiteX149" fmla="*/ 5069414 w 5747485"/>
              <a:gd name="connsiteY149" fmla="*/ 278351 h 4914519"/>
              <a:gd name="connsiteX150" fmla="*/ 4973161 w 5747485"/>
              <a:gd name="connsiteY150" fmla="*/ 262309 h 4914519"/>
              <a:gd name="connsiteX151" fmla="*/ 4860866 w 5747485"/>
              <a:gd name="connsiteY151" fmla="*/ 230225 h 4914519"/>
              <a:gd name="connsiteX152" fmla="*/ 3847922 w 5747485"/>
              <a:gd name="connsiteY152" fmla="*/ 182098 h 4914519"/>
              <a:gd name="connsiteX153" fmla="*/ 3673751 w 5747485"/>
              <a:gd name="connsiteY153" fmla="*/ 133972 h 4914519"/>
              <a:gd name="connsiteX154" fmla="*/ 3529372 w 5747485"/>
              <a:gd name="connsiteY154" fmla="*/ 101888 h 4914519"/>
              <a:gd name="connsiteX155" fmla="*/ 3352908 w 5747485"/>
              <a:gd name="connsiteY155" fmla="*/ 69803 h 4914519"/>
              <a:gd name="connsiteX156" fmla="*/ 3048108 w 5747485"/>
              <a:gd name="connsiteY156"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946593 w 5747485"/>
              <a:gd name="connsiteY87" fmla="*/ 3935951 h 4914519"/>
              <a:gd name="connsiteX88" fmla="*/ 1058887 w 5747485"/>
              <a:gd name="connsiteY88" fmla="*/ 4016161 h 4914519"/>
              <a:gd name="connsiteX89" fmla="*/ 1267435 w 5747485"/>
              <a:gd name="connsiteY89" fmla="*/ 4112414 h 4914519"/>
              <a:gd name="connsiteX90" fmla="*/ 1315561 w 5747485"/>
              <a:gd name="connsiteY90" fmla="*/ 4144498 h 4914519"/>
              <a:gd name="connsiteX91" fmla="*/ 1459940 w 5747485"/>
              <a:gd name="connsiteY91" fmla="*/ 4224709 h 4914519"/>
              <a:gd name="connsiteX92" fmla="*/ 1668487 w 5747485"/>
              <a:gd name="connsiteY92" fmla="*/ 4304919 h 4914519"/>
              <a:gd name="connsiteX93" fmla="*/ 1780782 w 5747485"/>
              <a:gd name="connsiteY93" fmla="*/ 4337003 h 4914519"/>
              <a:gd name="connsiteX94" fmla="*/ 1957245 w 5747485"/>
              <a:gd name="connsiteY94" fmla="*/ 4401172 h 4914519"/>
              <a:gd name="connsiteX95" fmla="*/ 1989330 w 5747485"/>
              <a:gd name="connsiteY95" fmla="*/ 4433256 h 4914519"/>
              <a:gd name="connsiteX96" fmla="*/ 2117666 w 5747485"/>
              <a:gd name="connsiteY96" fmla="*/ 4481382 h 4914519"/>
              <a:gd name="connsiteX97" fmla="*/ 2262045 w 5747485"/>
              <a:gd name="connsiteY97" fmla="*/ 4545551 h 4914519"/>
              <a:gd name="connsiteX98" fmla="*/ 2374340 w 5747485"/>
              <a:gd name="connsiteY98" fmla="*/ 4577635 h 4914519"/>
              <a:gd name="connsiteX99" fmla="*/ 2502677 w 5747485"/>
              <a:gd name="connsiteY99" fmla="*/ 4593677 h 4914519"/>
              <a:gd name="connsiteX100" fmla="*/ 2759351 w 5747485"/>
              <a:gd name="connsiteY100" fmla="*/ 4689930 h 4914519"/>
              <a:gd name="connsiteX101" fmla="*/ 2903730 w 5747485"/>
              <a:gd name="connsiteY101" fmla="*/ 4738056 h 4914519"/>
              <a:gd name="connsiteX102" fmla="*/ 3096235 w 5747485"/>
              <a:gd name="connsiteY102" fmla="*/ 4786182 h 4914519"/>
              <a:gd name="connsiteX103" fmla="*/ 3144361 w 5747485"/>
              <a:gd name="connsiteY103" fmla="*/ 4818267 h 4914519"/>
              <a:gd name="connsiteX104" fmla="*/ 3288740 w 5747485"/>
              <a:gd name="connsiteY104" fmla="*/ 4850351 h 4914519"/>
              <a:gd name="connsiteX105" fmla="*/ 3401035 w 5747485"/>
              <a:gd name="connsiteY105" fmla="*/ 4882435 h 4914519"/>
              <a:gd name="connsiteX106" fmla="*/ 3657708 w 5747485"/>
              <a:gd name="connsiteY106" fmla="*/ 4914519 h 4914519"/>
              <a:gd name="connsiteX107" fmla="*/ 3946466 w 5747485"/>
              <a:gd name="connsiteY107" fmla="*/ 4898477 h 4914519"/>
              <a:gd name="connsiteX108" fmla="*/ 4010635 w 5747485"/>
              <a:gd name="connsiteY108" fmla="*/ 4882435 h 4914519"/>
              <a:gd name="connsiteX109" fmla="*/ 4122930 w 5747485"/>
              <a:gd name="connsiteY109" fmla="*/ 4786182 h 4914519"/>
              <a:gd name="connsiteX110" fmla="*/ 4187098 w 5747485"/>
              <a:gd name="connsiteY110" fmla="*/ 4689930 h 4914519"/>
              <a:gd name="connsiteX111" fmla="*/ 4219182 w 5747485"/>
              <a:gd name="connsiteY111" fmla="*/ 4593677 h 4914519"/>
              <a:gd name="connsiteX112" fmla="*/ 4267308 w 5747485"/>
              <a:gd name="connsiteY112" fmla="*/ 4497425 h 4914519"/>
              <a:gd name="connsiteX113" fmla="*/ 4363561 w 5747485"/>
              <a:gd name="connsiteY113" fmla="*/ 4337003 h 4914519"/>
              <a:gd name="connsiteX114" fmla="*/ 4379603 w 5747485"/>
              <a:gd name="connsiteY114" fmla="*/ 4288877 h 4914519"/>
              <a:gd name="connsiteX115" fmla="*/ 4507940 w 5747485"/>
              <a:gd name="connsiteY115" fmla="*/ 4128456 h 4914519"/>
              <a:gd name="connsiteX116" fmla="*/ 4572108 w 5747485"/>
              <a:gd name="connsiteY116" fmla="*/ 3968035 h 4914519"/>
              <a:gd name="connsiteX117" fmla="*/ 4636277 w 5747485"/>
              <a:gd name="connsiteY117" fmla="*/ 3887825 h 4914519"/>
              <a:gd name="connsiteX118" fmla="*/ 4668361 w 5747485"/>
              <a:gd name="connsiteY118" fmla="*/ 3791572 h 4914519"/>
              <a:gd name="connsiteX119" fmla="*/ 4732530 w 5747485"/>
              <a:gd name="connsiteY119" fmla="*/ 3679277 h 4914519"/>
              <a:gd name="connsiteX120" fmla="*/ 4796698 w 5747485"/>
              <a:gd name="connsiteY120" fmla="*/ 3583025 h 4914519"/>
              <a:gd name="connsiteX121" fmla="*/ 4844824 w 5747485"/>
              <a:gd name="connsiteY121" fmla="*/ 3470730 h 4914519"/>
              <a:gd name="connsiteX122" fmla="*/ 4860866 w 5747485"/>
              <a:gd name="connsiteY122" fmla="*/ 3422603 h 4914519"/>
              <a:gd name="connsiteX123" fmla="*/ 4925035 w 5747485"/>
              <a:gd name="connsiteY123" fmla="*/ 3326351 h 4914519"/>
              <a:gd name="connsiteX124" fmla="*/ 4941077 w 5747485"/>
              <a:gd name="connsiteY124" fmla="*/ 3262182 h 4914519"/>
              <a:gd name="connsiteX125" fmla="*/ 5005245 w 5747485"/>
              <a:gd name="connsiteY125" fmla="*/ 3165930 h 4914519"/>
              <a:gd name="connsiteX126" fmla="*/ 5053372 w 5747485"/>
              <a:gd name="connsiteY126" fmla="*/ 3021551 h 4914519"/>
              <a:gd name="connsiteX127" fmla="*/ 5101498 w 5747485"/>
              <a:gd name="connsiteY127" fmla="*/ 2909256 h 4914519"/>
              <a:gd name="connsiteX128" fmla="*/ 5149624 w 5747485"/>
              <a:gd name="connsiteY128" fmla="*/ 2845088 h 4914519"/>
              <a:gd name="connsiteX129" fmla="*/ 5261919 w 5747485"/>
              <a:gd name="connsiteY129" fmla="*/ 2572372 h 4914519"/>
              <a:gd name="connsiteX130" fmla="*/ 5294003 w 5747485"/>
              <a:gd name="connsiteY130" fmla="*/ 2476119 h 4914519"/>
              <a:gd name="connsiteX131" fmla="*/ 5326087 w 5747485"/>
              <a:gd name="connsiteY131" fmla="*/ 2363825 h 4914519"/>
              <a:gd name="connsiteX132" fmla="*/ 5358172 w 5747485"/>
              <a:gd name="connsiteY132" fmla="*/ 2299656 h 4914519"/>
              <a:gd name="connsiteX133" fmla="*/ 5390256 w 5747485"/>
              <a:gd name="connsiteY133" fmla="*/ 2187361 h 4914519"/>
              <a:gd name="connsiteX134" fmla="*/ 5422340 w 5747485"/>
              <a:gd name="connsiteY134" fmla="*/ 2123193 h 4914519"/>
              <a:gd name="connsiteX135" fmla="*/ 5534635 w 5747485"/>
              <a:gd name="connsiteY135" fmla="*/ 1834435 h 4914519"/>
              <a:gd name="connsiteX136" fmla="*/ 5566719 w 5747485"/>
              <a:gd name="connsiteY136" fmla="*/ 1770267 h 4914519"/>
              <a:gd name="connsiteX137" fmla="*/ 5614845 w 5747485"/>
              <a:gd name="connsiteY137" fmla="*/ 1641930 h 4914519"/>
              <a:gd name="connsiteX138" fmla="*/ 5646930 w 5747485"/>
              <a:gd name="connsiteY138" fmla="*/ 1529635 h 4914519"/>
              <a:gd name="connsiteX139" fmla="*/ 5662972 w 5747485"/>
              <a:gd name="connsiteY139" fmla="*/ 1401298 h 4914519"/>
              <a:gd name="connsiteX140" fmla="*/ 5695056 w 5747485"/>
              <a:gd name="connsiteY140" fmla="*/ 1272961 h 4914519"/>
              <a:gd name="connsiteX141" fmla="*/ 5727140 w 5747485"/>
              <a:gd name="connsiteY141" fmla="*/ 1064414 h 4914519"/>
              <a:gd name="connsiteX142" fmla="*/ 5743182 w 5747485"/>
              <a:gd name="connsiteY142" fmla="*/ 920035 h 4914519"/>
              <a:gd name="connsiteX143" fmla="*/ 5727140 w 5747485"/>
              <a:gd name="connsiteY143" fmla="*/ 599193 h 4914519"/>
              <a:gd name="connsiteX144" fmla="*/ 5518593 w 5747485"/>
              <a:gd name="connsiteY144" fmla="*/ 454814 h 4914519"/>
              <a:gd name="connsiteX145" fmla="*/ 5422340 w 5747485"/>
              <a:gd name="connsiteY145" fmla="*/ 406688 h 4914519"/>
              <a:gd name="connsiteX146" fmla="*/ 5374214 w 5747485"/>
              <a:gd name="connsiteY146" fmla="*/ 374603 h 4914519"/>
              <a:gd name="connsiteX147" fmla="*/ 5229835 w 5747485"/>
              <a:gd name="connsiteY147" fmla="*/ 326477 h 4914519"/>
              <a:gd name="connsiteX148" fmla="*/ 5069414 w 5747485"/>
              <a:gd name="connsiteY148" fmla="*/ 278351 h 4914519"/>
              <a:gd name="connsiteX149" fmla="*/ 4973161 w 5747485"/>
              <a:gd name="connsiteY149" fmla="*/ 262309 h 4914519"/>
              <a:gd name="connsiteX150" fmla="*/ 4860866 w 5747485"/>
              <a:gd name="connsiteY150" fmla="*/ 230225 h 4914519"/>
              <a:gd name="connsiteX151" fmla="*/ 3847922 w 5747485"/>
              <a:gd name="connsiteY151" fmla="*/ 182098 h 4914519"/>
              <a:gd name="connsiteX152" fmla="*/ 3673751 w 5747485"/>
              <a:gd name="connsiteY152" fmla="*/ 133972 h 4914519"/>
              <a:gd name="connsiteX153" fmla="*/ 3529372 w 5747485"/>
              <a:gd name="connsiteY153" fmla="*/ 101888 h 4914519"/>
              <a:gd name="connsiteX154" fmla="*/ 3352908 w 5747485"/>
              <a:gd name="connsiteY154" fmla="*/ 69803 h 4914519"/>
              <a:gd name="connsiteX155" fmla="*/ 3048108 w 5747485"/>
              <a:gd name="connsiteY155"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17203 w 5747485"/>
              <a:gd name="connsiteY81" fmla="*/ 3599067 h 4914519"/>
              <a:gd name="connsiteX82" fmla="*/ 481372 w 5747485"/>
              <a:gd name="connsiteY82" fmla="*/ 3663235 h 4914519"/>
              <a:gd name="connsiteX83" fmla="*/ 577624 w 5747485"/>
              <a:gd name="connsiteY83" fmla="*/ 3695319 h 4914519"/>
              <a:gd name="connsiteX84" fmla="*/ 705961 w 5747485"/>
              <a:gd name="connsiteY84" fmla="*/ 3775530 h 4914519"/>
              <a:gd name="connsiteX85" fmla="*/ 705961 w 5747485"/>
              <a:gd name="connsiteY85" fmla="*/ 3775530 h 4914519"/>
              <a:gd name="connsiteX86" fmla="*/ 882424 w 5747485"/>
              <a:gd name="connsiteY86" fmla="*/ 3903867 h 4914519"/>
              <a:gd name="connsiteX87" fmla="*/ 1058887 w 5747485"/>
              <a:gd name="connsiteY87" fmla="*/ 4016161 h 4914519"/>
              <a:gd name="connsiteX88" fmla="*/ 1267435 w 5747485"/>
              <a:gd name="connsiteY88" fmla="*/ 4112414 h 4914519"/>
              <a:gd name="connsiteX89" fmla="*/ 1315561 w 5747485"/>
              <a:gd name="connsiteY89" fmla="*/ 4144498 h 4914519"/>
              <a:gd name="connsiteX90" fmla="*/ 1459940 w 5747485"/>
              <a:gd name="connsiteY90" fmla="*/ 4224709 h 4914519"/>
              <a:gd name="connsiteX91" fmla="*/ 1668487 w 5747485"/>
              <a:gd name="connsiteY91" fmla="*/ 4304919 h 4914519"/>
              <a:gd name="connsiteX92" fmla="*/ 1780782 w 5747485"/>
              <a:gd name="connsiteY92" fmla="*/ 4337003 h 4914519"/>
              <a:gd name="connsiteX93" fmla="*/ 1957245 w 5747485"/>
              <a:gd name="connsiteY93" fmla="*/ 4401172 h 4914519"/>
              <a:gd name="connsiteX94" fmla="*/ 1989330 w 5747485"/>
              <a:gd name="connsiteY94" fmla="*/ 4433256 h 4914519"/>
              <a:gd name="connsiteX95" fmla="*/ 2117666 w 5747485"/>
              <a:gd name="connsiteY95" fmla="*/ 4481382 h 4914519"/>
              <a:gd name="connsiteX96" fmla="*/ 2262045 w 5747485"/>
              <a:gd name="connsiteY96" fmla="*/ 4545551 h 4914519"/>
              <a:gd name="connsiteX97" fmla="*/ 2374340 w 5747485"/>
              <a:gd name="connsiteY97" fmla="*/ 4577635 h 4914519"/>
              <a:gd name="connsiteX98" fmla="*/ 2502677 w 5747485"/>
              <a:gd name="connsiteY98" fmla="*/ 4593677 h 4914519"/>
              <a:gd name="connsiteX99" fmla="*/ 2759351 w 5747485"/>
              <a:gd name="connsiteY99" fmla="*/ 4689930 h 4914519"/>
              <a:gd name="connsiteX100" fmla="*/ 2903730 w 5747485"/>
              <a:gd name="connsiteY100" fmla="*/ 4738056 h 4914519"/>
              <a:gd name="connsiteX101" fmla="*/ 3096235 w 5747485"/>
              <a:gd name="connsiteY101" fmla="*/ 4786182 h 4914519"/>
              <a:gd name="connsiteX102" fmla="*/ 3144361 w 5747485"/>
              <a:gd name="connsiteY102" fmla="*/ 4818267 h 4914519"/>
              <a:gd name="connsiteX103" fmla="*/ 3288740 w 5747485"/>
              <a:gd name="connsiteY103" fmla="*/ 4850351 h 4914519"/>
              <a:gd name="connsiteX104" fmla="*/ 3401035 w 5747485"/>
              <a:gd name="connsiteY104" fmla="*/ 4882435 h 4914519"/>
              <a:gd name="connsiteX105" fmla="*/ 3657708 w 5747485"/>
              <a:gd name="connsiteY105" fmla="*/ 4914519 h 4914519"/>
              <a:gd name="connsiteX106" fmla="*/ 3946466 w 5747485"/>
              <a:gd name="connsiteY106" fmla="*/ 4898477 h 4914519"/>
              <a:gd name="connsiteX107" fmla="*/ 4010635 w 5747485"/>
              <a:gd name="connsiteY107" fmla="*/ 4882435 h 4914519"/>
              <a:gd name="connsiteX108" fmla="*/ 4122930 w 5747485"/>
              <a:gd name="connsiteY108" fmla="*/ 4786182 h 4914519"/>
              <a:gd name="connsiteX109" fmla="*/ 4187098 w 5747485"/>
              <a:gd name="connsiteY109" fmla="*/ 4689930 h 4914519"/>
              <a:gd name="connsiteX110" fmla="*/ 4219182 w 5747485"/>
              <a:gd name="connsiteY110" fmla="*/ 4593677 h 4914519"/>
              <a:gd name="connsiteX111" fmla="*/ 4267308 w 5747485"/>
              <a:gd name="connsiteY111" fmla="*/ 4497425 h 4914519"/>
              <a:gd name="connsiteX112" fmla="*/ 4363561 w 5747485"/>
              <a:gd name="connsiteY112" fmla="*/ 4337003 h 4914519"/>
              <a:gd name="connsiteX113" fmla="*/ 4379603 w 5747485"/>
              <a:gd name="connsiteY113" fmla="*/ 4288877 h 4914519"/>
              <a:gd name="connsiteX114" fmla="*/ 4507940 w 5747485"/>
              <a:gd name="connsiteY114" fmla="*/ 4128456 h 4914519"/>
              <a:gd name="connsiteX115" fmla="*/ 4572108 w 5747485"/>
              <a:gd name="connsiteY115" fmla="*/ 3968035 h 4914519"/>
              <a:gd name="connsiteX116" fmla="*/ 4636277 w 5747485"/>
              <a:gd name="connsiteY116" fmla="*/ 3887825 h 4914519"/>
              <a:gd name="connsiteX117" fmla="*/ 4668361 w 5747485"/>
              <a:gd name="connsiteY117" fmla="*/ 3791572 h 4914519"/>
              <a:gd name="connsiteX118" fmla="*/ 4732530 w 5747485"/>
              <a:gd name="connsiteY118" fmla="*/ 3679277 h 4914519"/>
              <a:gd name="connsiteX119" fmla="*/ 4796698 w 5747485"/>
              <a:gd name="connsiteY119" fmla="*/ 3583025 h 4914519"/>
              <a:gd name="connsiteX120" fmla="*/ 4844824 w 5747485"/>
              <a:gd name="connsiteY120" fmla="*/ 3470730 h 4914519"/>
              <a:gd name="connsiteX121" fmla="*/ 4860866 w 5747485"/>
              <a:gd name="connsiteY121" fmla="*/ 3422603 h 4914519"/>
              <a:gd name="connsiteX122" fmla="*/ 4925035 w 5747485"/>
              <a:gd name="connsiteY122" fmla="*/ 3326351 h 4914519"/>
              <a:gd name="connsiteX123" fmla="*/ 4941077 w 5747485"/>
              <a:gd name="connsiteY123" fmla="*/ 3262182 h 4914519"/>
              <a:gd name="connsiteX124" fmla="*/ 5005245 w 5747485"/>
              <a:gd name="connsiteY124" fmla="*/ 3165930 h 4914519"/>
              <a:gd name="connsiteX125" fmla="*/ 5053372 w 5747485"/>
              <a:gd name="connsiteY125" fmla="*/ 3021551 h 4914519"/>
              <a:gd name="connsiteX126" fmla="*/ 5101498 w 5747485"/>
              <a:gd name="connsiteY126" fmla="*/ 2909256 h 4914519"/>
              <a:gd name="connsiteX127" fmla="*/ 5149624 w 5747485"/>
              <a:gd name="connsiteY127" fmla="*/ 2845088 h 4914519"/>
              <a:gd name="connsiteX128" fmla="*/ 5261919 w 5747485"/>
              <a:gd name="connsiteY128" fmla="*/ 2572372 h 4914519"/>
              <a:gd name="connsiteX129" fmla="*/ 5294003 w 5747485"/>
              <a:gd name="connsiteY129" fmla="*/ 2476119 h 4914519"/>
              <a:gd name="connsiteX130" fmla="*/ 5326087 w 5747485"/>
              <a:gd name="connsiteY130" fmla="*/ 2363825 h 4914519"/>
              <a:gd name="connsiteX131" fmla="*/ 5358172 w 5747485"/>
              <a:gd name="connsiteY131" fmla="*/ 2299656 h 4914519"/>
              <a:gd name="connsiteX132" fmla="*/ 5390256 w 5747485"/>
              <a:gd name="connsiteY132" fmla="*/ 2187361 h 4914519"/>
              <a:gd name="connsiteX133" fmla="*/ 5422340 w 5747485"/>
              <a:gd name="connsiteY133" fmla="*/ 2123193 h 4914519"/>
              <a:gd name="connsiteX134" fmla="*/ 5534635 w 5747485"/>
              <a:gd name="connsiteY134" fmla="*/ 1834435 h 4914519"/>
              <a:gd name="connsiteX135" fmla="*/ 5566719 w 5747485"/>
              <a:gd name="connsiteY135" fmla="*/ 1770267 h 4914519"/>
              <a:gd name="connsiteX136" fmla="*/ 5614845 w 5747485"/>
              <a:gd name="connsiteY136" fmla="*/ 1641930 h 4914519"/>
              <a:gd name="connsiteX137" fmla="*/ 5646930 w 5747485"/>
              <a:gd name="connsiteY137" fmla="*/ 1529635 h 4914519"/>
              <a:gd name="connsiteX138" fmla="*/ 5662972 w 5747485"/>
              <a:gd name="connsiteY138" fmla="*/ 1401298 h 4914519"/>
              <a:gd name="connsiteX139" fmla="*/ 5695056 w 5747485"/>
              <a:gd name="connsiteY139" fmla="*/ 1272961 h 4914519"/>
              <a:gd name="connsiteX140" fmla="*/ 5727140 w 5747485"/>
              <a:gd name="connsiteY140" fmla="*/ 1064414 h 4914519"/>
              <a:gd name="connsiteX141" fmla="*/ 5743182 w 5747485"/>
              <a:gd name="connsiteY141" fmla="*/ 920035 h 4914519"/>
              <a:gd name="connsiteX142" fmla="*/ 5727140 w 5747485"/>
              <a:gd name="connsiteY142" fmla="*/ 599193 h 4914519"/>
              <a:gd name="connsiteX143" fmla="*/ 5518593 w 5747485"/>
              <a:gd name="connsiteY143" fmla="*/ 454814 h 4914519"/>
              <a:gd name="connsiteX144" fmla="*/ 5422340 w 5747485"/>
              <a:gd name="connsiteY144" fmla="*/ 406688 h 4914519"/>
              <a:gd name="connsiteX145" fmla="*/ 5374214 w 5747485"/>
              <a:gd name="connsiteY145" fmla="*/ 374603 h 4914519"/>
              <a:gd name="connsiteX146" fmla="*/ 5229835 w 5747485"/>
              <a:gd name="connsiteY146" fmla="*/ 326477 h 4914519"/>
              <a:gd name="connsiteX147" fmla="*/ 5069414 w 5747485"/>
              <a:gd name="connsiteY147" fmla="*/ 278351 h 4914519"/>
              <a:gd name="connsiteX148" fmla="*/ 4973161 w 5747485"/>
              <a:gd name="connsiteY148" fmla="*/ 262309 h 4914519"/>
              <a:gd name="connsiteX149" fmla="*/ 4860866 w 5747485"/>
              <a:gd name="connsiteY149" fmla="*/ 230225 h 4914519"/>
              <a:gd name="connsiteX150" fmla="*/ 3847922 w 5747485"/>
              <a:gd name="connsiteY150" fmla="*/ 182098 h 4914519"/>
              <a:gd name="connsiteX151" fmla="*/ 3673751 w 5747485"/>
              <a:gd name="connsiteY151" fmla="*/ 133972 h 4914519"/>
              <a:gd name="connsiteX152" fmla="*/ 3529372 w 5747485"/>
              <a:gd name="connsiteY152" fmla="*/ 101888 h 4914519"/>
              <a:gd name="connsiteX153" fmla="*/ 3352908 w 5747485"/>
              <a:gd name="connsiteY153" fmla="*/ 69803 h 4914519"/>
              <a:gd name="connsiteX154" fmla="*/ 3048108 w 5747485"/>
              <a:gd name="connsiteY154"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144487 w 5747485"/>
              <a:gd name="connsiteY77" fmla="*/ 3294267 h 4914519"/>
              <a:gd name="connsiteX78" fmla="*/ 208656 w 5747485"/>
              <a:gd name="connsiteY78" fmla="*/ 3390519 h 4914519"/>
              <a:gd name="connsiteX79" fmla="*/ 256782 w 5747485"/>
              <a:gd name="connsiteY79" fmla="*/ 3454688 h 4914519"/>
              <a:gd name="connsiteX80" fmla="*/ 369077 w 5747485"/>
              <a:gd name="connsiteY80" fmla="*/ 3583025 h 4914519"/>
              <a:gd name="connsiteX81" fmla="*/ 481372 w 5747485"/>
              <a:gd name="connsiteY81" fmla="*/ 3663235 h 4914519"/>
              <a:gd name="connsiteX82" fmla="*/ 577624 w 5747485"/>
              <a:gd name="connsiteY82" fmla="*/ 3695319 h 4914519"/>
              <a:gd name="connsiteX83" fmla="*/ 705961 w 5747485"/>
              <a:gd name="connsiteY83" fmla="*/ 3775530 h 4914519"/>
              <a:gd name="connsiteX84" fmla="*/ 705961 w 5747485"/>
              <a:gd name="connsiteY84" fmla="*/ 3775530 h 4914519"/>
              <a:gd name="connsiteX85" fmla="*/ 882424 w 5747485"/>
              <a:gd name="connsiteY85" fmla="*/ 3903867 h 4914519"/>
              <a:gd name="connsiteX86" fmla="*/ 1058887 w 5747485"/>
              <a:gd name="connsiteY86" fmla="*/ 4016161 h 4914519"/>
              <a:gd name="connsiteX87" fmla="*/ 1267435 w 5747485"/>
              <a:gd name="connsiteY87" fmla="*/ 4112414 h 4914519"/>
              <a:gd name="connsiteX88" fmla="*/ 1315561 w 5747485"/>
              <a:gd name="connsiteY88" fmla="*/ 4144498 h 4914519"/>
              <a:gd name="connsiteX89" fmla="*/ 1459940 w 5747485"/>
              <a:gd name="connsiteY89" fmla="*/ 4224709 h 4914519"/>
              <a:gd name="connsiteX90" fmla="*/ 1668487 w 5747485"/>
              <a:gd name="connsiteY90" fmla="*/ 4304919 h 4914519"/>
              <a:gd name="connsiteX91" fmla="*/ 1780782 w 5747485"/>
              <a:gd name="connsiteY91" fmla="*/ 4337003 h 4914519"/>
              <a:gd name="connsiteX92" fmla="*/ 1957245 w 5747485"/>
              <a:gd name="connsiteY92" fmla="*/ 4401172 h 4914519"/>
              <a:gd name="connsiteX93" fmla="*/ 1989330 w 5747485"/>
              <a:gd name="connsiteY93" fmla="*/ 4433256 h 4914519"/>
              <a:gd name="connsiteX94" fmla="*/ 2117666 w 5747485"/>
              <a:gd name="connsiteY94" fmla="*/ 4481382 h 4914519"/>
              <a:gd name="connsiteX95" fmla="*/ 2262045 w 5747485"/>
              <a:gd name="connsiteY95" fmla="*/ 4545551 h 4914519"/>
              <a:gd name="connsiteX96" fmla="*/ 2374340 w 5747485"/>
              <a:gd name="connsiteY96" fmla="*/ 4577635 h 4914519"/>
              <a:gd name="connsiteX97" fmla="*/ 2502677 w 5747485"/>
              <a:gd name="connsiteY97" fmla="*/ 4593677 h 4914519"/>
              <a:gd name="connsiteX98" fmla="*/ 2759351 w 5747485"/>
              <a:gd name="connsiteY98" fmla="*/ 4689930 h 4914519"/>
              <a:gd name="connsiteX99" fmla="*/ 2903730 w 5747485"/>
              <a:gd name="connsiteY99" fmla="*/ 4738056 h 4914519"/>
              <a:gd name="connsiteX100" fmla="*/ 3096235 w 5747485"/>
              <a:gd name="connsiteY100" fmla="*/ 4786182 h 4914519"/>
              <a:gd name="connsiteX101" fmla="*/ 3144361 w 5747485"/>
              <a:gd name="connsiteY101" fmla="*/ 4818267 h 4914519"/>
              <a:gd name="connsiteX102" fmla="*/ 3288740 w 5747485"/>
              <a:gd name="connsiteY102" fmla="*/ 4850351 h 4914519"/>
              <a:gd name="connsiteX103" fmla="*/ 3401035 w 5747485"/>
              <a:gd name="connsiteY103" fmla="*/ 4882435 h 4914519"/>
              <a:gd name="connsiteX104" fmla="*/ 3657708 w 5747485"/>
              <a:gd name="connsiteY104" fmla="*/ 4914519 h 4914519"/>
              <a:gd name="connsiteX105" fmla="*/ 3946466 w 5747485"/>
              <a:gd name="connsiteY105" fmla="*/ 4898477 h 4914519"/>
              <a:gd name="connsiteX106" fmla="*/ 4010635 w 5747485"/>
              <a:gd name="connsiteY106" fmla="*/ 4882435 h 4914519"/>
              <a:gd name="connsiteX107" fmla="*/ 4122930 w 5747485"/>
              <a:gd name="connsiteY107" fmla="*/ 4786182 h 4914519"/>
              <a:gd name="connsiteX108" fmla="*/ 4187098 w 5747485"/>
              <a:gd name="connsiteY108" fmla="*/ 4689930 h 4914519"/>
              <a:gd name="connsiteX109" fmla="*/ 4219182 w 5747485"/>
              <a:gd name="connsiteY109" fmla="*/ 4593677 h 4914519"/>
              <a:gd name="connsiteX110" fmla="*/ 4267308 w 5747485"/>
              <a:gd name="connsiteY110" fmla="*/ 4497425 h 4914519"/>
              <a:gd name="connsiteX111" fmla="*/ 4363561 w 5747485"/>
              <a:gd name="connsiteY111" fmla="*/ 4337003 h 4914519"/>
              <a:gd name="connsiteX112" fmla="*/ 4379603 w 5747485"/>
              <a:gd name="connsiteY112" fmla="*/ 4288877 h 4914519"/>
              <a:gd name="connsiteX113" fmla="*/ 4507940 w 5747485"/>
              <a:gd name="connsiteY113" fmla="*/ 4128456 h 4914519"/>
              <a:gd name="connsiteX114" fmla="*/ 4572108 w 5747485"/>
              <a:gd name="connsiteY114" fmla="*/ 3968035 h 4914519"/>
              <a:gd name="connsiteX115" fmla="*/ 4636277 w 5747485"/>
              <a:gd name="connsiteY115" fmla="*/ 3887825 h 4914519"/>
              <a:gd name="connsiteX116" fmla="*/ 4668361 w 5747485"/>
              <a:gd name="connsiteY116" fmla="*/ 3791572 h 4914519"/>
              <a:gd name="connsiteX117" fmla="*/ 4732530 w 5747485"/>
              <a:gd name="connsiteY117" fmla="*/ 3679277 h 4914519"/>
              <a:gd name="connsiteX118" fmla="*/ 4796698 w 5747485"/>
              <a:gd name="connsiteY118" fmla="*/ 3583025 h 4914519"/>
              <a:gd name="connsiteX119" fmla="*/ 4844824 w 5747485"/>
              <a:gd name="connsiteY119" fmla="*/ 3470730 h 4914519"/>
              <a:gd name="connsiteX120" fmla="*/ 4860866 w 5747485"/>
              <a:gd name="connsiteY120" fmla="*/ 3422603 h 4914519"/>
              <a:gd name="connsiteX121" fmla="*/ 4925035 w 5747485"/>
              <a:gd name="connsiteY121" fmla="*/ 3326351 h 4914519"/>
              <a:gd name="connsiteX122" fmla="*/ 4941077 w 5747485"/>
              <a:gd name="connsiteY122" fmla="*/ 3262182 h 4914519"/>
              <a:gd name="connsiteX123" fmla="*/ 5005245 w 5747485"/>
              <a:gd name="connsiteY123" fmla="*/ 3165930 h 4914519"/>
              <a:gd name="connsiteX124" fmla="*/ 5053372 w 5747485"/>
              <a:gd name="connsiteY124" fmla="*/ 3021551 h 4914519"/>
              <a:gd name="connsiteX125" fmla="*/ 5101498 w 5747485"/>
              <a:gd name="connsiteY125" fmla="*/ 2909256 h 4914519"/>
              <a:gd name="connsiteX126" fmla="*/ 5149624 w 5747485"/>
              <a:gd name="connsiteY126" fmla="*/ 2845088 h 4914519"/>
              <a:gd name="connsiteX127" fmla="*/ 5261919 w 5747485"/>
              <a:gd name="connsiteY127" fmla="*/ 2572372 h 4914519"/>
              <a:gd name="connsiteX128" fmla="*/ 5294003 w 5747485"/>
              <a:gd name="connsiteY128" fmla="*/ 2476119 h 4914519"/>
              <a:gd name="connsiteX129" fmla="*/ 5326087 w 5747485"/>
              <a:gd name="connsiteY129" fmla="*/ 2363825 h 4914519"/>
              <a:gd name="connsiteX130" fmla="*/ 5358172 w 5747485"/>
              <a:gd name="connsiteY130" fmla="*/ 2299656 h 4914519"/>
              <a:gd name="connsiteX131" fmla="*/ 5390256 w 5747485"/>
              <a:gd name="connsiteY131" fmla="*/ 2187361 h 4914519"/>
              <a:gd name="connsiteX132" fmla="*/ 5422340 w 5747485"/>
              <a:gd name="connsiteY132" fmla="*/ 2123193 h 4914519"/>
              <a:gd name="connsiteX133" fmla="*/ 5534635 w 5747485"/>
              <a:gd name="connsiteY133" fmla="*/ 1834435 h 4914519"/>
              <a:gd name="connsiteX134" fmla="*/ 5566719 w 5747485"/>
              <a:gd name="connsiteY134" fmla="*/ 1770267 h 4914519"/>
              <a:gd name="connsiteX135" fmla="*/ 5614845 w 5747485"/>
              <a:gd name="connsiteY135" fmla="*/ 1641930 h 4914519"/>
              <a:gd name="connsiteX136" fmla="*/ 5646930 w 5747485"/>
              <a:gd name="connsiteY136" fmla="*/ 1529635 h 4914519"/>
              <a:gd name="connsiteX137" fmla="*/ 5662972 w 5747485"/>
              <a:gd name="connsiteY137" fmla="*/ 1401298 h 4914519"/>
              <a:gd name="connsiteX138" fmla="*/ 5695056 w 5747485"/>
              <a:gd name="connsiteY138" fmla="*/ 1272961 h 4914519"/>
              <a:gd name="connsiteX139" fmla="*/ 5727140 w 5747485"/>
              <a:gd name="connsiteY139" fmla="*/ 1064414 h 4914519"/>
              <a:gd name="connsiteX140" fmla="*/ 5743182 w 5747485"/>
              <a:gd name="connsiteY140" fmla="*/ 920035 h 4914519"/>
              <a:gd name="connsiteX141" fmla="*/ 5727140 w 5747485"/>
              <a:gd name="connsiteY141" fmla="*/ 599193 h 4914519"/>
              <a:gd name="connsiteX142" fmla="*/ 5518593 w 5747485"/>
              <a:gd name="connsiteY142" fmla="*/ 454814 h 4914519"/>
              <a:gd name="connsiteX143" fmla="*/ 5422340 w 5747485"/>
              <a:gd name="connsiteY143" fmla="*/ 406688 h 4914519"/>
              <a:gd name="connsiteX144" fmla="*/ 5374214 w 5747485"/>
              <a:gd name="connsiteY144" fmla="*/ 374603 h 4914519"/>
              <a:gd name="connsiteX145" fmla="*/ 5229835 w 5747485"/>
              <a:gd name="connsiteY145" fmla="*/ 326477 h 4914519"/>
              <a:gd name="connsiteX146" fmla="*/ 5069414 w 5747485"/>
              <a:gd name="connsiteY146" fmla="*/ 278351 h 4914519"/>
              <a:gd name="connsiteX147" fmla="*/ 4973161 w 5747485"/>
              <a:gd name="connsiteY147" fmla="*/ 262309 h 4914519"/>
              <a:gd name="connsiteX148" fmla="*/ 4860866 w 5747485"/>
              <a:gd name="connsiteY148" fmla="*/ 230225 h 4914519"/>
              <a:gd name="connsiteX149" fmla="*/ 3847922 w 5747485"/>
              <a:gd name="connsiteY149" fmla="*/ 182098 h 4914519"/>
              <a:gd name="connsiteX150" fmla="*/ 3673751 w 5747485"/>
              <a:gd name="connsiteY150" fmla="*/ 133972 h 4914519"/>
              <a:gd name="connsiteX151" fmla="*/ 3529372 w 5747485"/>
              <a:gd name="connsiteY151" fmla="*/ 101888 h 4914519"/>
              <a:gd name="connsiteX152" fmla="*/ 3352908 w 5747485"/>
              <a:gd name="connsiteY152" fmla="*/ 69803 h 4914519"/>
              <a:gd name="connsiteX153" fmla="*/ 3048108 w 5747485"/>
              <a:gd name="connsiteY153"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208656 w 5747485"/>
              <a:gd name="connsiteY77" fmla="*/ 3390519 h 4914519"/>
              <a:gd name="connsiteX78" fmla="*/ 256782 w 5747485"/>
              <a:gd name="connsiteY78" fmla="*/ 3454688 h 4914519"/>
              <a:gd name="connsiteX79" fmla="*/ 369077 w 5747485"/>
              <a:gd name="connsiteY79" fmla="*/ 3583025 h 4914519"/>
              <a:gd name="connsiteX80" fmla="*/ 481372 w 5747485"/>
              <a:gd name="connsiteY80" fmla="*/ 3663235 h 4914519"/>
              <a:gd name="connsiteX81" fmla="*/ 577624 w 5747485"/>
              <a:gd name="connsiteY81" fmla="*/ 3695319 h 4914519"/>
              <a:gd name="connsiteX82" fmla="*/ 705961 w 5747485"/>
              <a:gd name="connsiteY82" fmla="*/ 3775530 h 4914519"/>
              <a:gd name="connsiteX83" fmla="*/ 705961 w 5747485"/>
              <a:gd name="connsiteY83" fmla="*/ 3775530 h 4914519"/>
              <a:gd name="connsiteX84" fmla="*/ 882424 w 5747485"/>
              <a:gd name="connsiteY84" fmla="*/ 3903867 h 4914519"/>
              <a:gd name="connsiteX85" fmla="*/ 1058887 w 5747485"/>
              <a:gd name="connsiteY85" fmla="*/ 4016161 h 4914519"/>
              <a:gd name="connsiteX86" fmla="*/ 1267435 w 5747485"/>
              <a:gd name="connsiteY86" fmla="*/ 4112414 h 4914519"/>
              <a:gd name="connsiteX87" fmla="*/ 1315561 w 5747485"/>
              <a:gd name="connsiteY87" fmla="*/ 4144498 h 4914519"/>
              <a:gd name="connsiteX88" fmla="*/ 1459940 w 5747485"/>
              <a:gd name="connsiteY88" fmla="*/ 4224709 h 4914519"/>
              <a:gd name="connsiteX89" fmla="*/ 1668487 w 5747485"/>
              <a:gd name="connsiteY89" fmla="*/ 4304919 h 4914519"/>
              <a:gd name="connsiteX90" fmla="*/ 1780782 w 5747485"/>
              <a:gd name="connsiteY90" fmla="*/ 4337003 h 4914519"/>
              <a:gd name="connsiteX91" fmla="*/ 1957245 w 5747485"/>
              <a:gd name="connsiteY91" fmla="*/ 4401172 h 4914519"/>
              <a:gd name="connsiteX92" fmla="*/ 1989330 w 5747485"/>
              <a:gd name="connsiteY92" fmla="*/ 4433256 h 4914519"/>
              <a:gd name="connsiteX93" fmla="*/ 2117666 w 5747485"/>
              <a:gd name="connsiteY93" fmla="*/ 4481382 h 4914519"/>
              <a:gd name="connsiteX94" fmla="*/ 2262045 w 5747485"/>
              <a:gd name="connsiteY94" fmla="*/ 4545551 h 4914519"/>
              <a:gd name="connsiteX95" fmla="*/ 2374340 w 5747485"/>
              <a:gd name="connsiteY95" fmla="*/ 4577635 h 4914519"/>
              <a:gd name="connsiteX96" fmla="*/ 2502677 w 5747485"/>
              <a:gd name="connsiteY96" fmla="*/ 4593677 h 4914519"/>
              <a:gd name="connsiteX97" fmla="*/ 2759351 w 5747485"/>
              <a:gd name="connsiteY97" fmla="*/ 4689930 h 4914519"/>
              <a:gd name="connsiteX98" fmla="*/ 2903730 w 5747485"/>
              <a:gd name="connsiteY98" fmla="*/ 4738056 h 4914519"/>
              <a:gd name="connsiteX99" fmla="*/ 3096235 w 5747485"/>
              <a:gd name="connsiteY99" fmla="*/ 4786182 h 4914519"/>
              <a:gd name="connsiteX100" fmla="*/ 3144361 w 5747485"/>
              <a:gd name="connsiteY100" fmla="*/ 4818267 h 4914519"/>
              <a:gd name="connsiteX101" fmla="*/ 3288740 w 5747485"/>
              <a:gd name="connsiteY101" fmla="*/ 4850351 h 4914519"/>
              <a:gd name="connsiteX102" fmla="*/ 3401035 w 5747485"/>
              <a:gd name="connsiteY102" fmla="*/ 4882435 h 4914519"/>
              <a:gd name="connsiteX103" fmla="*/ 3657708 w 5747485"/>
              <a:gd name="connsiteY103" fmla="*/ 4914519 h 4914519"/>
              <a:gd name="connsiteX104" fmla="*/ 3946466 w 5747485"/>
              <a:gd name="connsiteY104" fmla="*/ 4898477 h 4914519"/>
              <a:gd name="connsiteX105" fmla="*/ 4010635 w 5747485"/>
              <a:gd name="connsiteY105" fmla="*/ 4882435 h 4914519"/>
              <a:gd name="connsiteX106" fmla="*/ 4122930 w 5747485"/>
              <a:gd name="connsiteY106" fmla="*/ 4786182 h 4914519"/>
              <a:gd name="connsiteX107" fmla="*/ 4187098 w 5747485"/>
              <a:gd name="connsiteY107" fmla="*/ 4689930 h 4914519"/>
              <a:gd name="connsiteX108" fmla="*/ 4219182 w 5747485"/>
              <a:gd name="connsiteY108" fmla="*/ 4593677 h 4914519"/>
              <a:gd name="connsiteX109" fmla="*/ 4267308 w 5747485"/>
              <a:gd name="connsiteY109" fmla="*/ 4497425 h 4914519"/>
              <a:gd name="connsiteX110" fmla="*/ 4363561 w 5747485"/>
              <a:gd name="connsiteY110" fmla="*/ 4337003 h 4914519"/>
              <a:gd name="connsiteX111" fmla="*/ 4379603 w 5747485"/>
              <a:gd name="connsiteY111" fmla="*/ 4288877 h 4914519"/>
              <a:gd name="connsiteX112" fmla="*/ 4507940 w 5747485"/>
              <a:gd name="connsiteY112" fmla="*/ 4128456 h 4914519"/>
              <a:gd name="connsiteX113" fmla="*/ 4572108 w 5747485"/>
              <a:gd name="connsiteY113" fmla="*/ 3968035 h 4914519"/>
              <a:gd name="connsiteX114" fmla="*/ 4636277 w 5747485"/>
              <a:gd name="connsiteY114" fmla="*/ 3887825 h 4914519"/>
              <a:gd name="connsiteX115" fmla="*/ 4668361 w 5747485"/>
              <a:gd name="connsiteY115" fmla="*/ 3791572 h 4914519"/>
              <a:gd name="connsiteX116" fmla="*/ 4732530 w 5747485"/>
              <a:gd name="connsiteY116" fmla="*/ 3679277 h 4914519"/>
              <a:gd name="connsiteX117" fmla="*/ 4796698 w 5747485"/>
              <a:gd name="connsiteY117" fmla="*/ 3583025 h 4914519"/>
              <a:gd name="connsiteX118" fmla="*/ 4844824 w 5747485"/>
              <a:gd name="connsiteY118" fmla="*/ 3470730 h 4914519"/>
              <a:gd name="connsiteX119" fmla="*/ 4860866 w 5747485"/>
              <a:gd name="connsiteY119" fmla="*/ 3422603 h 4914519"/>
              <a:gd name="connsiteX120" fmla="*/ 4925035 w 5747485"/>
              <a:gd name="connsiteY120" fmla="*/ 3326351 h 4914519"/>
              <a:gd name="connsiteX121" fmla="*/ 4941077 w 5747485"/>
              <a:gd name="connsiteY121" fmla="*/ 3262182 h 4914519"/>
              <a:gd name="connsiteX122" fmla="*/ 5005245 w 5747485"/>
              <a:gd name="connsiteY122" fmla="*/ 3165930 h 4914519"/>
              <a:gd name="connsiteX123" fmla="*/ 5053372 w 5747485"/>
              <a:gd name="connsiteY123" fmla="*/ 3021551 h 4914519"/>
              <a:gd name="connsiteX124" fmla="*/ 5101498 w 5747485"/>
              <a:gd name="connsiteY124" fmla="*/ 2909256 h 4914519"/>
              <a:gd name="connsiteX125" fmla="*/ 5149624 w 5747485"/>
              <a:gd name="connsiteY125" fmla="*/ 2845088 h 4914519"/>
              <a:gd name="connsiteX126" fmla="*/ 5261919 w 5747485"/>
              <a:gd name="connsiteY126" fmla="*/ 2572372 h 4914519"/>
              <a:gd name="connsiteX127" fmla="*/ 5294003 w 5747485"/>
              <a:gd name="connsiteY127" fmla="*/ 2476119 h 4914519"/>
              <a:gd name="connsiteX128" fmla="*/ 5326087 w 5747485"/>
              <a:gd name="connsiteY128" fmla="*/ 2363825 h 4914519"/>
              <a:gd name="connsiteX129" fmla="*/ 5358172 w 5747485"/>
              <a:gd name="connsiteY129" fmla="*/ 2299656 h 4914519"/>
              <a:gd name="connsiteX130" fmla="*/ 5390256 w 5747485"/>
              <a:gd name="connsiteY130" fmla="*/ 2187361 h 4914519"/>
              <a:gd name="connsiteX131" fmla="*/ 5422340 w 5747485"/>
              <a:gd name="connsiteY131" fmla="*/ 2123193 h 4914519"/>
              <a:gd name="connsiteX132" fmla="*/ 5534635 w 5747485"/>
              <a:gd name="connsiteY132" fmla="*/ 1834435 h 4914519"/>
              <a:gd name="connsiteX133" fmla="*/ 5566719 w 5747485"/>
              <a:gd name="connsiteY133" fmla="*/ 1770267 h 4914519"/>
              <a:gd name="connsiteX134" fmla="*/ 5614845 w 5747485"/>
              <a:gd name="connsiteY134" fmla="*/ 1641930 h 4914519"/>
              <a:gd name="connsiteX135" fmla="*/ 5646930 w 5747485"/>
              <a:gd name="connsiteY135" fmla="*/ 1529635 h 4914519"/>
              <a:gd name="connsiteX136" fmla="*/ 5662972 w 5747485"/>
              <a:gd name="connsiteY136" fmla="*/ 1401298 h 4914519"/>
              <a:gd name="connsiteX137" fmla="*/ 5695056 w 5747485"/>
              <a:gd name="connsiteY137" fmla="*/ 1272961 h 4914519"/>
              <a:gd name="connsiteX138" fmla="*/ 5727140 w 5747485"/>
              <a:gd name="connsiteY138" fmla="*/ 1064414 h 4914519"/>
              <a:gd name="connsiteX139" fmla="*/ 5743182 w 5747485"/>
              <a:gd name="connsiteY139" fmla="*/ 920035 h 4914519"/>
              <a:gd name="connsiteX140" fmla="*/ 5727140 w 5747485"/>
              <a:gd name="connsiteY140" fmla="*/ 599193 h 4914519"/>
              <a:gd name="connsiteX141" fmla="*/ 5518593 w 5747485"/>
              <a:gd name="connsiteY141" fmla="*/ 454814 h 4914519"/>
              <a:gd name="connsiteX142" fmla="*/ 5422340 w 5747485"/>
              <a:gd name="connsiteY142" fmla="*/ 406688 h 4914519"/>
              <a:gd name="connsiteX143" fmla="*/ 5374214 w 5747485"/>
              <a:gd name="connsiteY143" fmla="*/ 374603 h 4914519"/>
              <a:gd name="connsiteX144" fmla="*/ 5229835 w 5747485"/>
              <a:gd name="connsiteY144" fmla="*/ 326477 h 4914519"/>
              <a:gd name="connsiteX145" fmla="*/ 5069414 w 5747485"/>
              <a:gd name="connsiteY145" fmla="*/ 278351 h 4914519"/>
              <a:gd name="connsiteX146" fmla="*/ 4973161 w 5747485"/>
              <a:gd name="connsiteY146" fmla="*/ 262309 h 4914519"/>
              <a:gd name="connsiteX147" fmla="*/ 4860866 w 5747485"/>
              <a:gd name="connsiteY147" fmla="*/ 230225 h 4914519"/>
              <a:gd name="connsiteX148" fmla="*/ 3847922 w 5747485"/>
              <a:gd name="connsiteY148" fmla="*/ 182098 h 4914519"/>
              <a:gd name="connsiteX149" fmla="*/ 3673751 w 5747485"/>
              <a:gd name="connsiteY149" fmla="*/ 133972 h 4914519"/>
              <a:gd name="connsiteX150" fmla="*/ 3529372 w 5747485"/>
              <a:gd name="connsiteY150" fmla="*/ 101888 h 4914519"/>
              <a:gd name="connsiteX151" fmla="*/ 3352908 w 5747485"/>
              <a:gd name="connsiteY151" fmla="*/ 69803 h 4914519"/>
              <a:gd name="connsiteX152" fmla="*/ 3048108 w 5747485"/>
              <a:gd name="connsiteY152"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208656 w 5747485"/>
              <a:gd name="connsiteY77" fmla="*/ 3390519 h 4914519"/>
              <a:gd name="connsiteX78" fmla="*/ 256782 w 5747485"/>
              <a:gd name="connsiteY78" fmla="*/ 3454688 h 4914519"/>
              <a:gd name="connsiteX79" fmla="*/ 369077 w 5747485"/>
              <a:gd name="connsiteY79" fmla="*/ 3583025 h 4914519"/>
              <a:gd name="connsiteX80" fmla="*/ 481372 w 5747485"/>
              <a:gd name="connsiteY80" fmla="*/ 3663235 h 4914519"/>
              <a:gd name="connsiteX81" fmla="*/ 563873 w 5747485"/>
              <a:gd name="connsiteY81" fmla="*/ 3702194 h 4914519"/>
              <a:gd name="connsiteX82" fmla="*/ 705961 w 5747485"/>
              <a:gd name="connsiteY82" fmla="*/ 3775530 h 4914519"/>
              <a:gd name="connsiteX83" fmla="*/ 705961 w 5747485"/>
              <a:gd name="connsiteY83" fmla="*/ 3775530 h 4914519"/>
              <a:gd name="connsiteX84" fmla="*/ 882424 w 5747485"/>
              <a:gd name="connsiteY84" fmla="*/ 3903867 h 4914519"/>
              <a:gd name="connsiteX85" fmla="*/ 1058887 w 5747485"/>
              <a:gd name="connsiteY85" fmla="*/ 4016161 h 4914519"/>
              <a:gd name="connsiteX86" fmla="*/ 1267435 w 5747485"/>
              <a:gd name="connsiteY86" fmla="*/ 4112414 h 4914519"/>
              <a:gd name="connsiteX87" fmla="*/ 1315561 w 5747485"/>
              <a:gd name="connsiteY87" fmla="*/ 4144498 h 4914519"/>
              <a:gd name="connsiteX88" fmla="*/ 1459940 w 5747485"/>
              <a:gd name="connsiteY88" fmla="*/ 4224709 h 4914519"/>
              <a:gd name="connsiteX89" fmla="*/ 1668487 w 5747485"/>
              <a:gd name="connsiteY89" fmla="*/ 4304919 h 4914519"/>
              <a:gd name="connsiteX90" fmla="*/ 1780782 w 5747485"/>
              <a:gd name="connsiteY90" fmla="*/ 4337003 h 4914519"/>
              <a:gd name="connsiteX91" fmla="*/ 1957245 w 5747485"/>
              <a:gd name="connsiteY91" fmla="*/ 4401172 h 4914519"/>
              <a:gd name="connsiteX92" fmla="*/ 1989330 w 5747485"/>
              <a:gd name="connsiteY92" fmla="*/ 4433256 h 4914519"/>
              <a:gd name="connsiteX93" fmla="*/ 2117666 w 5747485"/>
              <a:gd name="connsiteY93" fmla="*/ 4481382 h 4914519"/>
              <a:gd name="connsiteX94" fmla="*/ 2262045 w 5747485"/>
              <a:gd name="connsiteY94" fmla="*/ 4545551 h 4914519"/>
              <a:gd name="connsiteX95" fmla="*/ 2374340 w 5747485"/>
              <a:gd name="connsiteY95" fmla="*/ 4577635 h 4914519"/>
              <a:gd name="connsiteX96" fmla="*/ 2502677 w 5747485"/>
              <a:gd name="connsiteY96" fmla="*/ 4593677 h 4914519"/>
              <a:gd name="connsiteX97" fmla="*/ 2759351 w 5747485"/>
              <a:gd name="connsiteY97" fmla="*/ 4689930 h 4914519"/>
              <a:gd name="connsiteX98" fmla="*/ 2903730 w 5747485"/>
              <a:gd name="connsiteY98" fmla="*/ 4738056 h 4914519"/>
              <a:gd name="connsiteX99" fmla="*/ 3096235 w 5747485"/>
              <a:gd name="connsiteY99" fmla="*/ 4786182 h 4914519"/>
              <a:gd name="connsiteX100" fmla="*/ 3144361 w 5747485"/>
              <a:gd name="connsiteY100" fmla="*/ 4818267 h 4914519"/>
              <a:gd name="connsiteX101" fmla="*/ 3288740 w 5747485"/>
              <a:gd name="connsiteY101" fmla="*/ 4850351 h 4914519"/>
              <a:gd name="connsiteX102" fmla="*/ 3401035 w 5747485"/>
              <a:gd name="connsiteY102" fmla="*/ 4882435 h 4914519"/>
              <a:gd name="connsiteX103" fmla="*/ 3657708 w 5747485"/>
              <a:gd name="connsiteY103" fmla="*/ 4914519 h 4914519"/>
              <a:gd name="connsiteX104" fmla="*/ 3946466 w 5747485"/>
              <a:gd name="connsiteY104" fmla="*/ 4898477 h 4914519"/>
              <a:gd name="connsiteX105" fmla="*/ 4010635 w 5747485"/>
              <a:gd name="connsiteY105" fmla="*/ 4882435 h 4914519"/>
              <a:gd name="connsiteX106" fmla="*/ 4122930 w 5747485"/>
              <a:gd name="connsiteY106" fmla="*/ 4786182 h 4914519"/>
              <a:gd name="connsiteX107" fmla="*/ 4187098 w 5747485"/>
              <a:gd name="connsiteY107" fmla="*/ 4689930 h 4914519"/>
              <a:gd name="connsiteX108" fmla="*/ 4219182 w 5747485"/>
              <a:gd name="connsiteY108" fmla="*/ 4593677 h 4914519"/>
              <a:gd name="connsiteX109" fmla="*/ 4267308 w 5747485"/>
              <a:gd name="connsiteY109" fmla="*/ 4497425 h 4914519"/>
              <a:gd name="connsiteX110" fmla="*/ 4363561 w 5747485"/>
              <a:gd name="connsiteY110" fmla="*/ 4337003 h 4914519"/>
              <a:gd name="connsiteX111" fmla="*/ 4379603 w 5747485"/>
              <a:gd name="connsiteY111" fmla="*/ 4288877 h 4914519"/>
              <a:gd name="connsiteX112" fmla="*/ 4507940 w 5747485"/>
              <a:gd name="connsiteY112" fmla="*/ 4128456 h 4914519"/>
              <a:gd name="connsiteX113" fmla="*/ 4572108 w 5747485"/>
              <a:gd name="connsiteY113" fmla="*/ 3968035 h 4914519"/>
              <a:gd name="connsiteX114" fmla="*/ 4636277 w 5747485"/>
              <a:gd name="connsiteY114" fmla="*/ 3887825 h 4914519"/>
              <a:gd name="connsiteX115" fmla="*/ 4668361 w 5747485"/>
              <a:gd name="connsiteY115" fmla="*/ 3791572 h 4914519"/>
              <a:gd name="connsiteX116" fmla="*/ 4732530 w 5747485"/>
              <a:gd name="connsiteY116" fmla="*/ 3679277 h 4914519"/>
              <a:gd name="connsiteX117" fmla="*/ 4796698 w 5747485"/>
              <a:gd name="connsiteY117" fmla="*/ 3583025 h 4914519"/>
              <a:gd name="connsiteX118" fmla="*/ 4844824 w 5747485"/>
              <a:gd name="connsiteY118" fmla="*/ 3470730 h 4914519"/>
              <a:gd name="connsiteX119" fmla="*/ 4860866 w 5747485"/>
              <a:gd name="connsiteY119" fmla="*/ 3422603 h 4914519"/>
              <a:gd name="connsiteX120" fmla="*/ 4925035 w 5747485"/>
              <a:gd name="connsiteY120" fmla="*/ 3326351 h 4914519"/>
              <a:gd name="connsiteX121" fmla="*/ 4941077 w 5747485"/>
              <a:gd name="connsiteY121" fmla="*/ 3262182 h 4914519"/>
              <a:gd name="connsiteX122" fmla="*/ 5005245 w 5747485"/>
              <a:gd name="connsiteY122" fmla="*/ 3165930 h 4914519"/>
              <a:gd name="connsiteX123" fmla="*/ 5053372 w 5747485"/>
              <a:gd name="connsiteY123" fmla="*/ 3021551 h 4914519"/>
              <a:gd name="connsiteX124" fmla="*/ 5101498 w 5747485"/>
              <a:gd name="connsiteY124" fmla="*/ 2909256 h 4914519"/>
              <a:gd name="connsiteX125" fmla="*/ 5149624 w 5747485"/>
              <a:gd name="connsiteY125" fmla="*/ 2845088 h 4914519"/>
              <a:gd name="connsiteX126" fmla="*/ 5261919 w 5747485"/>
              <a:gd name="connsiteY126" fmla="*/ 2572372 h 4914519"/>
              <a:gd name="connsiteX127" fmla="*/ 5294003 w 5747485"/>
              <a:gd name="connsiteY127" fmla="*/ 2476119 h 4914519"/>
              <a:gd name="connsiteX128" fmla="*/ 5326087 w 5747485"/>
              <a:gd name="connsiteY128" fmla="*/ 2363825 h 4914519"/>
              <a:gd name="connsiteX129" fmla="*/ 5358172 w 5747485"/>
              <a:gd name="connsiteY129" fmla="*/ 2299656 h 4914519"/>
              <a:gd name="connsiteX130" fmla="*/ 5390256 w 5747485"/>
              <a:gd name="connsiteY130" fmla="*/ 2187361 h 4914519"/>
              <a:gd name="connsiteX131" fmla="*/ 5422340 w 5747485"/>
              <a:gd name="connsiteY131" fmla="*/ 2123193 h 4914519"/>
              <a:gd name="connsiteX132" fmla="*/ 5534635 w 5747485"/>
              <a:gd name="connsiteY132" fmla="*/ 1834435 h 4914519"/>
              <a:gd name="connsiteX133" fmla="*/ 5566719 w 5747485"/>
              <a:gd name="connsiteY133" fmla="*/ 1770267 h 4914519"/>
              <a:gd name="connsiteX134" fmla="*/ 5614845 w 5747485"/>
              <a:gd name="connsiteY134" fmla="*/ 1641930 h 4914519"/>
              <a:gd name="connsiteX135" fmla="*/ 5646930 w 5747485"/>
              <a:gd name="connsiteY135" fmla="*/ 1529635 h 4914519"/>
              <a:gd name="connsiteX136" fmla="*/ 5662972 w 5747485"/>
              <a:gd name="connsiteY136" fmla="*/ 1401298 h 4914519"/>
              <a:gd name="connsiteX137" fmla="*/ 5695056 w 5747485"/>
              <a:gd name="connsiteY137" fmla="*/ 1272961 h 4914519"/>
              <a:gd name="connsiteX138" fmla="*/ 5727140 w 5747485"/>
              <a:gd name="connsiteY138" fmla="*/ 1064414 h 4914519"/>
              <a:gd name="connsiteX139" fmla="*/ 5743182 w 5747485"/>
              <a:gd name="connsiteY139" fmla="*/ 920035 h 4914519"/>
              <a:gd name="connsiteX140" fmla="*/ 5727140 w 5747485"/>
              <a:gd name="connsiteY140" fmla="*/ 599193 h 4914519"/>
              <a:gd name="connsiteX141" fmla="*/ 5518593 w 5747485"/>
              <a:gd name="connsiteY141" fmla="*/ 454814 h 4914519"/>
              <a:gd name="connsiteX142" fmla="*/ 5422340 w 5747485"/>
              <a:gd name="connsiteY142" fmla="*/ 406688 h 4914519"/>
              <a:gd name="connsiteX143" fmla="*/ 5374214 w 5747485"/>
              <a:gd name="connsiteY143" fmla="*/ 374603 h 4914519"/>
              <a:gd name="connsiteX144" fmla="*/ 5229835 w 5747485"/>
              <a:gd name="connsiteY144" fmla="*/ 326477 h 4914519"/>
              <a:gd name="connsiteX145" fmla="*/ 5069414 w 5747485"/>
              <a:gd name="connsiteY145" fmla="*/ 278351 h 4914519"/>
              <a:gd name="connsiteX146" fmla="*/ 4973161 w 5747485"/>
              <a:gd name="connsiteY146" fmla="*/ 262309 h 4914519"/>
              <a:gd name="connsiteX147" fmla="*/ 4860866 w 5747485"/>
              <a:gd name="connsiteY147" fmla="*/ 230225 h 4914519"/>
              <a:gd name="connsiteX148" fmla="*/ 3847922 w 5747485"/>
              <a:gd name="connsiteY148" fmla="*/ 182098 h 4914519"/>
              <a:gd name="connsiteX149" fmla="*/ 3673751 w 5747485"/>
              <a:gd name="connsiteY149" fmla="*/ 133972 h 4914519"/>
              <a:gd name="connsiteX150" fmla="*/ 3529372 w 5747485"/>
              <a:gd name="connsiteY150" fmla="*/ 101888 h 4914519"/>
              <a:gd name="connsiteX151" fmla="*/ 3352908 w 5747485"/>
              <a:gd name="connsiteY151" fmla="*/ 69803 h 4914519"/>
              <a:gd name="connsiteX152" fmla="*/ 3048108 w 5747485"/>
              <a:gd name="connsiteY152"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48235 w 5747485"/>
              <a:gd name="connsiteY70" fmla="*/ 2476119 h 4914519"/>
              <a:gd name="connsiteX71" fmla="*/ 32193 w 5747485"/>
              <a:gd name="connsiteY71" fmla="*/ 2524246 h 4914519"/>
              <a:gd name="connsiteX72" fmla="*/ 16151 w 5747485"/>
              <a:gd name="connsiteY72" fmla="*/ 2652582 h 4914519"/>
              <a:gd name="connsiteX73" fmla="*/ 108 w 5747485"/>
              <a:gd name="connsiteY73" fmla="*/ 2764877 h 4914519"/>
              <a:gd name="connsiteX74" fmla="*/ 32193 w 5747485"/>
              <a:gd name="connsiteY74" fmla="*/ 3085719 h 4914519"/>
              <a:gd name="connsiteX75" fmla="*/ 64277 w 5747485"/>
              <a:gd name="connsiteY75" fmla="*/ 3133846 h 4914519"/>
              <a:gd name="connsiteX76" fmla="*/ 112403 w 5747485"/>
              <a:gd name="connsiteY76" fmla="*/ 3262182 h 4914519"/>
              <a:gd name="connsiteX77" fmla="*/ 208656 w 5747485"/>
              <a:gd name="connsiteY77" fmla="*/ 3390519 h 4914519"/>
              <a:gd name="connsiteX78" fmla="*/ 256782 w 5747485"/>
              <a:gd name="connsiteY78" fmla="*/ 3454688 h 4914519"/>
              <a:gd name="connsiteX79" fmla="*/ 369077 w 5747485"/>
              <a:gd name="connsiteY79" fmla="*/ 3583025 h 4914519"/>
              <a:gd name="connsiteX80" fmla="*/ 481372 w 5747485"/>
              <a:gd name="connsiteY80" fmla="*/ 3663235 h 4914519"/>
              <a:gd name="connsiteX81" fmla="*/ 705961 w 5747485"/>
              <a:gd name="connsiteY81" fmla="*/ 3775530 h 4914519"/>
              <a:gd name="connsiteX82" fmla="*/ 705961 w 5747485"/>
              <a:gd name="connsiteY82" fmla="*/ 3775530 h 4914519"/>
              <a:gd name="connsiteX83" fmla="*/ 882424 w 5747485"/>
              <a:gd name="connsiteY83" fmla="*/ 3903867 h 4914519"/>
              <a:gd name="connsiteX84" fmla="*/ 1058887 w 5747485"/>
              <a:gd name="connsiteY84" fmla="*/ 4016161 h 4914519"/>
              <a:gd name="connsiteX85" fmla="*/ 1267435 w 5747485"/>
              <a:gd name="connsiteY85" fmla="*/ 4112414 h 4914519"/>
              <a:gd name="connsiteX86" fmla="*/ 1315561 w 5747485"/>
              <a:gd name="connsiteY86" fmla="*/ 4144498 h 4914519"/>
              <a:gd name="connsiteX87" fmla="*/ 1459940 w 5747485"/>
              <a:gd name="connsiteY87" fmla="*/ 4224709 h 4914519"/>
              <a:gd name="connsiteX88" fmla="*/ 1668487 w 5747485"/>
              <a:gd name="connsiteY88" fmla="*/ 4304919 h 4914519"/>
              <a:gd name="connsiteX89" fmla="*/ 1780782 w 5747485"/>
              <a:gd name="connsiteY89" fmla="*/ 4337003 h 4914519"/>
              <a:gd name="connsiteX90" fmla="*/ 1957245 w 5747485"/>
              <a:gd name="connsiteY90" fmla="*/ 4401172 h 4914519"/>
              <a:gd name="connsiteX91" fmla="*/ 1989330 w 5747485"/>
              <a:gd name="connsiteY91" fmla="*/ 4433256 h 4914519"/>
              <a:gd name="connsiteX92" fmla="*/ 2117666 w 5747485"/>
              <a:gd name="connsiteY92" fmla="*/ 4481382 h 4914519"/>
              <a:gd name="connsiteX93" fmla="*/ 2262045 w 5747485"/>
              <a:gd name="connsiteY93" fmla="*/ 4545551 h 4914519"/>
              <a:gd name="connsiteX94" fmla="*/ 2374340 w 5747485"/>
              <a:gd name="connsiteY94" fmla="*/ 4577635 h 4914519"/>
              <a:gd name="connsiteX95" fmla="*/ 2502677 w 5747485"/>
              <a:gd name="connsiteY95" fmla="*/ 4593677 h 4914519"/>
              <a:gd name="connsiteX96" fmla="*/ 2759351 w 5747485"/>
              <a:gd name="connsiteY96" fmla="*/ 4689930 h 4914519"/>
              <a:gd name="connsiteX97" fmla="*/ 2903730 w 5747485"/>
              <a:gd name="connsiteY97" fmla="*/ 4738056 h 4914519"/>
              <a:gd name="connsiteX98" fmla="*/ 3096235 w 5747485"/>
              <a:gd name="connsiteY98" fmla="*/ 4786182 h 4914519"/>
              <a:gd name="connsiteX99" fmla="*/ 3144361 w 5747485"/>
              <a:gd name="connsiteY99" fmla="*/ 4818267 h 4914519"/>
              <a:gd name="connsiteX100" fmla="*/ 3288740 w 5747485"/>
              <a:gd name="connsiteY100" fmla="*/ 4850351 h 4914519"/>
              <a:gd name="connsiteX101" fmla="*/ 3401035 w 5747485"/>
              <a:gd name="connsiteY101" fmla="*/ 4882435 h 4914519"/>
              <a:gd name="connsiteX102" fmla="*/ 3657708 w 5747485"/>
              <a:gd name="connsiteY102" fmla="*/ 4914519 h 4914519"/>
              <a:gd name="connsiteX103" fmla="*/ 3946466 w 5747485"/>
              <a:gd name="connsiteY103" fmla="*/ 4898477 h 4914519"/>
              <a:gd name="connsiteX104" fmla="*/ 4010635 w 5747485"/>
              <a:gd name="connsiteY104" fmla="*/ 4882435 h 4914519"/>
              <a:gd name="connsiteX105" fmla="*/ 4122930 w 5747485"/>
              <a:gd name="connsiteY105" fmla="*/ 4786182 h 4914519"/>
              <a:gd name="connsiteX106" fmla="*/ 4187098 w 5747485"/>
              <a:gd name="connsiteY106" fmla="*/ 4689930 h 4914519"/>
              <a:gd name="connsiteX107" fmla="*/ 4219182 w 5747485"/>
              <a:gd name="connsiteY107" fmla="*/ 4593677 h 4914519"/>
              <a:gd name="connsiteX108" fmla="*/ 4267308 w 5747485"/>
              <a:gd name="connsiteY108" fmla="*/ 4497425 h 4914519"/>
              <a:gd name="connsiteX109" fmla="*/ 4363561 w 5747485"/>
              <a:gd name="connsiteY109" fmla="*/ 4337003 h 4914519"/>
              <a:gd name="connsiteX110" fmla="*/ 4379603 w 5747485"/>
              <a:gd name="connsiteY110" fmla="*/ 4288877 h 4914519"/>
              <a:gd name="connsiteX111" fmla="*/ 4507940 w 5747485"/>
              <a:gd name="connsiteY111" fmla="*/ 4128456 h 4914519"/>
              <a:gd name="connsiteX112" fmla="*/ 4572108 w 5747485"/>
              <a:gd name="connsiteY112" fmla="*/ 3968035 h 4914519"/>
              <a:gd name="connsiteX113" fmla="*/ 4636277 w 5747485"/>
              <a:gd name="connsiteY113" fmla="*/ 3887825 h 4914519"/>
              <a:gd name="connsiteX114" fmla="*/ 4668361 w 5747485"/>
              <a:gd name="connsiteY114" fmla="*/ 3791572 h 4914519"/>
              <a:gd name="connsiteX115" fmla="*/ 4732530 w 5747485"/>
              <a:gd name="connsiteY115" fmla="*/ 3679277 h 4914519"/>
              <a:gd name="connsiteX116" fmla="*/ 4796698 w 5747485"/>
              <a:gd name="connsiteY116" fmla="*/ 3583025 h 4914519"/>
              <a:gd name="connsiteX117" fmla="*/ 4844824 w 5747485"/>
              <a:gd name="connsiteY117" fmla="*/ 3470730 h 4914519"/>
              <a:gd name="connsiteX118" fmla="*/ 4860866 w 5747485"/>
              <a:gd name="connsiteY118" fmla="*/ 3422603 h 4914519"/>
              <a:gd name="connsiteX119" fmla="*/ 4925035 w 5747485"/>
              <a:gd name="connsiteY119" fmla="*/ 3326351 h 4914519"/>
              <a:gd name="connsiteX120" fmla="*/ 4941077 w 5747485"/>
              <a:gd name="connsiteY120" fmla="*/ 3262182 h 4914519"/>
              <a:gd name="connsiteX121" fmla="*/ 5005245 w 5747485"/>
              <a:gd name="connsiteY121" fmla="*/ 3165930 h 4914519"/>
              <a:gd name="connsiteX122" fmla="*/ 5053372 w 5747485"/>
              <a:gd name="connsiteY122" fmla="*/ 3021551 h 4914519"/>
              <a:gd name="connsiteX123" fmla="*/ 5101498 w 5747485"/>
              <a:gd name="connsiteY123" fmla="*/ 2909256 h 4914519"/>
              <a:gd name="connsiteX124" fmla="*/ 5149624 w 5747485"/>
              <a:gd name="connsiteY124" fmla="*/ 2845088 h 4914519"/>
              <a:gd name="connsiteX125" fmla="*/ 5261919 w 5747485"/>
              <a:gd name="connsiteY125" fmla="*/ 2572372 h 4914519"/>
              <a:gd name="connsiteX126" fmla="*/ 5294003 w 5747485"/>
              <a:gd name="connsiteY126" fmla="*/ 2476119 h 4914519"/>
              <a:gd name="connsiteX127" fmla="*/ 5326087 w 5747485"/>
              <a:gd name="connsiteY127" fmla="*/ 2363825 h 4914519"/>
              <a:gd name="connsiteX128" fmla="*/ 5358172 w 5747485"/>
              <a:gd name="connsiteY128" fmla="*/ 2299656 h 4914519"/>
              <a:gd name="connsiteX129" fmla="*/ 5390256 w 5747485"/>
              <a:gd name="connsiteY129" fmla="*/ 2187361 h 4914519"/>
              <a:gd name="connsiteX130" fmla="*/ 5422340 w 5747485"/>
              <a:gd name="connsiteY130" fmla="*/ 2123193 h 4914519"/>
              <a:gd name="connsiteX131" fmla="*/ 5534635 w 5747485"/>
              <a:gd name="connsiteY131" fmla="*/ 1834435 h 4914519"/>
              <a:gd name="connsiteX132" fmla="*/ 5566719 w 5747485"/>
              <a:gd name="connsiteY132" fmla="*/ 1770267 h 4914519"/>
              <a:gd name="connsiteX133" fmla="*/ 5614845 w 5747485"/>
              <a:gd name="connsiteY133" fmla="*/ 1641930 h 4914519"/>
              <a:gd name="connsiteX134" fmla="*/ 5646930 w 5747485"/>
              <a:gd name="connsiteY134" fmla="*/ 1529635 h 4914519"/>
              <a:gd name="connsiteX135" fmla="*/ 5662972 w 5747485"/>
              <a:gd name="connsiteY135" fmla="*/ 1401298 h 4914519"/>
              <a:gd name="connsiteX136" fmla="*/ 5695056 w 5747485"/>
              <a:gd name="connsiteY136" fmla="*/ 1272961 h 4914519"/>
              <a:gd name="connsiteX137" fmla="*/ 5727140 w 5747485"/>
              <a:gd name="connsiteY137" fmla="*/ 1064414 h 4914519"/>
              <a:gd name="connsiteX138" fmla="*/ 5743182 w 5747485"/>
              <a:gd name="connsiteY138" fmla="*/ 920035 h 4914519"/>
              <a:gd name="connsiteX139" fmla="*/ 5727140 w 5747485"/>
              <a:gd name="connsiteY139" fmla="*/ 599193 h 4914519"/>
              <a:gd name="connsiteX140" fmla="*/ 5518593 w 5747485"/>
              <a:gd name="connsiteY140" fmla="*/ 454814 h 4914519"/>
              <a:gd name="connsiteX141" fmla="*/ 5422340 w 5747485"/>
              <a:gd name="connsiteY141" fmla="*/ 406688 h 4914519"/>
              <a:gd name="connsiteX142" fmla="*/ 5374214 w 5747485"/>
              <a:gd name="connsiteY142" fmla="*/ 374603 h 4914519"/>
              <a:gd name="connsiteX143" fmla="*/ 5229835 w 5747485"/>
              <a:gd name="connsiteY143" fmla="*/ 326477 h 4914519"/>
              <a:gd name="connsiteX144" fmla="*/ 5069414 w 5747485"/>
              <a:gd name="connsiteY144" fmla="*/ 278351 h 4914519"/>
              <a:gd name="connsiteX145" fmla="*/ 4973161 w 5747485"/>
              <a:gd name="connsiteY145" fmla="*/ 262309 h 4914519"/>
              <a:gd name="connsiteX146" fmla="*/ 4860866 w 5747485"/>
              <a:gd name="connsiteY146" fmla="*/ 230225 h 4914519"/>
              <a:gd name="connsiteX147" fmla="*/ 3847922 w 5747485"/>
              <a:gd name="connsiteY147" fmla="*/ 182098 h 4914519"/>
              <a:gd name="connsiteX148" fmla="*/ 3673751 w 5747485"/>
              <a:gd name="connsiteY148" fmla="*/ 133972 h 4914519"/>
              <a:gd name="connsiteX149" fmla="*/ 3529372 w 5747485"/>
              <a:gd name="connsiteY149" fmla="*/ 101888 h 4914519"/>
              <a:gd name="connsiteX150" fmla="*/ 3352908 w 5747485"/>
              <a:gd name="connsiteY150" fmla="*/ 69803 h 4914519"/>
              <a:gd name="connsiteX151" fmla="*/ 3048108 w 5747485"/>
              <a:gd name="connsiteY151"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32193 w 5747485"/>
              <a:gd name="connsiteY70" fmla="*/ 2524246 h 4914519"/>
              <a:gd name="connsiteX71" fmla="*/ 16151 w 5747485"/>
              <a:gd name="connsiteY71" fmla="*/ 2652582 h 4914519"/>
              <a:gd name="connsiteX72" fmla="*/ 108 w 5747485"/>
              <a:gd name="connsiteY72" fmla="*/ 2764877 h 4914519"/>
              <a:gd name="connsiteX73" fmla="*/ 32193 w 5747485"/>
              <a:gd name="connsiteY73" fmla="*/ 3085719 h 4914519"/>
              <a:gd name="connsiteX74" fmla="*/ 64277 w 5747485"/>
              <a:gd name="connsiteY74" fmla="*/ 3133846 h 4914519"/>
              <a:gd name="connsiteX75" fmla="*/ 112403 w 5747485"/>
              <a:gd name="connsiteY75" fmla="*/ 3262182 h 4914519"/>
              <a:gd name="connsiteX76" fmla="*/ 208656 w 5747485"/>
              <a:gd name="connsiteY76" fmla="*/ 3390519 h 4914519"/>
              <a:gd name="connsiteX77" fmla="*/ 256782 w 5747485"/>
              <a:gd name="connsiteY77" fmla="*/ 3454688 h 4914519"/>
              <a:gd name="connsiteX78" fmla="*/ 369077 w 5747485"/>
              <a:gd name="connsiteY78" fmla="*/ 3583025 h 4914519"/>
              <a:gd name="connsiteX79" fmla="*/ 481372 w 5747485"/>
              <a:gd name="connsiteY79" fmla="*/ 3663235 h 4914519"/>
              <a:gd name="connsiteX80" fmla="*/ 705961 w 5747485"/>
              <a:gd name="connsiteY80" fmla="*/ 3775530 h 4914519"/>
              <a:gd name="connsiteX81" fmla="*/ 705961 w 5747485"/>
              <a:gd name="connsiteY81" fmla="*/ 3775530 h 4914519"/>
              <a:gd name="connsiteX82" fmla="*/ 882424 w 5747485"/>
              <a:gd name="connsiteY82" fmla="*/ 3903867 h 4914519"/>
              <a:gd name="connsiteX83" fmla="*/ 1058887 w 5747485"/>
              <a:gd name="connsiteY83" fmla="*/ 4016161 h 4914519"/>
              <a:gd name="connsiteX84" fmla="*/ 1267435 w 5747485"/>
              <a:gd name="connsiteY84" fmla="*/ 4112414 h 4914519"/>
              <a:gd name="connsiteX85" fmla="*/ 1315561 w 5747485"/>
              <a:gd name="connsiteY85" fmla="*/ 4144498 h 4914519"/>
              <a:gd name="connsiteX86" fmla="*/ 1459940 w 5747485"/>
              <a:gd name="connsiteY86" fmla="*/ 4224709 h 4914519"/>
              <a:gd name="connsiteX87" fmla="*/ 1668487 w 5747485"/>
              <a:gd name="connsiteY87" fmla="*/ 4304919 h 4914519"/>
              <a:gd name="connsiteX88" fmla="*/ 1780782 w 5747485"/>
              <a:gd name="connsiteY88" fmla="*/ 4337003 h 4914519"/>
              <a:gd name="connsiteX89" fmla="*/ 1957245 w 5747485"/>
              <a:gd name="connsiteY89" fmla="*/ 4401172 h 4914519"/>
              <a:gd name="connsiteX90" fmla="*/ 1989330 w 5747485"/>
              <a:gd name="connsiteY90" fmla="*/ 4433256 h 4914519"/>
              <a:gd name="connsiteX91" fmla="*/ 2117666 w 5747485"/>
              <a:gd name="connsiteY91" fmla="*/ 4481382 h 4914519"/>
              <a:gd name="connsiteX92" fmla="*/ 2262045 w 5747485"/>
              <a:gd name="connsiteY92" fmla="*/ 4545551 h 4914519"/>
              <a:gd name="connsiteX93" fmla="*/ 2374340 w 5747485"/>
              <a:gd name="connsiteY93" fmla="*/ 4577635 h 4914519"/>
              <a:gd name="connsiteX94" fmla="*/ 2502677 w 5747485"/>
              <a:gd name="connsiteY94" fmla="*/ 4593677 h 4914519"/>
              <a:gd name="connsiteX95" fmla="*/ 2759351 w 5747485"/>
              <a:gd name="connsiteY95" fmla="*/ 4689930 h 4914519"/>
              <a:gd name="connsiteX96" fmla="*/ 2903730 w 5747485"/>
              <a:gd name="connsiteY96" fmla="*/ 4738056 h 4914519"/>
              <a:gd name="connsiteX97" fmla="*/ 3096235 w 5747485"/>
              <a:gd name="connsiteY97" fmla="*/ 4786182 h 4914519"/>
              <a:gd name="connsiteX98" fmla="*/ 3144361 w 5747485"/>
              <a:gd name="connsiteY98" fmla="*/ 4818267 h 4914519"/>
              <a:gd name="connsiteX99" fmla="*/ 3288740 w 5747485"/>
              <a:gd name="connsiteY99" fmla="*/ 4850351 h 4914519"/>
              <a:gd name="connsiteX100" fmla="*/ 3401035 w 5747485"/>
              <a:gd name="connsiteY100" fmla="*/ 4882435 h 4914519"/>
              <a:gd name="connsiteX101" fmla="*/ 3657708 w 5747485"/>
              <a:gd name="connsiteY101" fmla="*/ 4914519 h 4914519"/>
              <a:gd name="connsiteX102" fmla="*/ 3946466 w 5747485"/>
              <a:gd name="connsiteY102" fmla="*/ 4898477 h 4914519"/>
              <a:gd name="connsiteX103" fmla="*/ 4010635 w 5747485"/>
              <a:gd name="connsiteY103" fmla="*/ 4882435 h 4914519"/>
              <a:gd name="connsiteX104" fmla="*/ 4122930 w 5747485"/>
              <a:gd name="connsiteY104" fmla="*/ 4786182 h 4914519"/>
              <a:gd name="connsiteX105" fmla="*/ 4187098 w 5747485"/>
              <a:gd name="connsiteY105" fmla="*/ 4689930 h 4914519"/>
              <a:gd name="connsiteX106" fmla="*/ 4219182 w 5747485"/>
              <a:gd name="connsiteY106" fmla="*/ 4593677 h 4914519"/>
              <a:gd name="connsiteX107" fmla="*/ 4267308 w 5747485"/>
              <a:gd name="connsiteY107" fmla="*/ 4497425 h 4914519"/>
              <a:gd name="connsiteX108" fmla="*/ 4363561 w 5747485"/>
              <a:gd name="connsiteY108" fmla="*/ 4337003 h 4914519"/>
              <a:gd name="connsiteX109" fmla="*/ 4379603 w 5747485"/>
              <a:gd name="connsiteY109" fmla="*/ 4288877 h 4914519"/>
              <a:gd name="connsiteX110" fmla="*/ 4507940 w 5747485"/>
              <a:gd name="connsiteY110" fmla="*/ 4128456 h 4914519"/>
              <a:gd name="connsiteX111" fmla="*/ 4572108 w 5747485"/>
              <a:gd name="connsiteY111" fmla="*/ 3968035 h 4914519"/>
              <a:gd name="connsiteX112" fmla="*/ 4636277 w 5747485"/>
              <a:gd name="connsiteY112" fmla="*/ 3887825 h 4914519"/>
              <a:gd name="connsiteX113" fmla="*/ 4668361 w 5747485"/>
              <a:gd name="connsiteY113" fmla="*/ 3791572 h 4914519"/>
              <a:gd name="connsiteX114" fmla="*/ 4732530 w 5747485"/>
              <a:gd name="connsiteY114" fmla="*/ 3679277 h 4914519"/>
              <a:gd name="connsiteX115" fmla="*/ 4796698 w 5747485"/>
              <a:gd name="connsiteY115" fmla="*/ 3583025 h 4914519"/>
              <a:gd name="connsiteX116" fmla="*/ 4844824 w 5747485"/>
              <a:gd name="connsiteY116" fmla="*/ 3470730 h 4914519"/>
              <a:gd name="connsiteX117" fmla="*/ 4860866 w 5747485"/>
              <a:gd name="connsiteY117" fmla="*/ 3422603 h 4914519"/>
              <a:gd name="connsiteX118" fmla="*/ 4925035 w 5747485"/>
              <a:gd name="connsiteY118" fmla="*/ 3326351 h 4914519"/>
              <a:gd name="connsiteX119" fmla="*/ 4941077 w 5747485"/>
              <a:gd name="connsiteY119" fmla="*/ 3262182 h 4914519"/>
              <a:gd name="connsiteX120" fmla="*/ 5005245 w 5747485"/>
              <a:gd name="connsiteY120" fmla="*/ 3165930 h 4914519"/>
              <a:gd name="connsiteX121" fmla="*/ 5053372 w 5747485"/>
              <a:gd name="connsiteY121" fmla="*/ 3021551 h 4914519"/>
              <a:gd name="connsiteX122" fmla="*/ 5101498 w 5747485"/>
              <a:gd name="connsiteY122" fmla="*/ 2909256 h 4914519"/>
              <a:gd name="connsiteX123" fmla="*/ 5149624 w 5747485"/>
              <a:gd name="connsiteY123" fmla="*/ 2845088 h 4914519"/>
              <a:gd name="connsiteX124" fmla="*/ 5261919 w 5747485"/>
              <a:gd name="connsiteY124" fmla="*/ 2572372 h 4914519"/>
              <a:gd name="connsiteX125" fmla="*/ 5294003 w 5747485"/>
              <a:gd name="connsiteY125" fmla="*/ 2476119 h 4914519"/>
              <a:gd name="connsiteX126" fmla="*/ 5326087 w 5747485"/>
              <a:gd name="connsiteY126" fmla="*/ 2363825 h 4914519"/>
              <a:gd name="connsiteX127" fmla="*/ 5358172 w 5747485"/>
              <a:gd name="connsiteY127" fmla="*/ 2299656 h 4914519"/>
              <a:gd name="connsiteX128" fmla="*/ 5390256 w 5747485"/>
              <a:gd name="connsiteY128" fmla="*/ 2187361 h 4914519"/>
              <a:gd name="connsiteX129" fmla="*/ 5422340 w 5747485"/>
              <a:gd name="connsiteY129" fmla="*/ 2123193 h 4914519"/>
              <a:gd name="connsiteX130" fmla="*/ 5534635 w 5747485"/>
              <a:gd name="connsiteY130" fmla="*/ 1834435 h 4914519"/>
              <a:gd name="connsiteX131" fmla="*/ 5566719 w 5747485"/>
              <a:gd name="connsiteY131" fmla="*/ 1770267 h 4914519"/>
              <a:gd name="connsiteX132" fmla="*/ 5614845 w 5747485"/>
              <a:gd name="connsiteY132" fmla="*/ 1641930 h 4914519"/>
              <a:gd name="connsiteX133" fmla="*/ 5646930 w 5747485"/>
              <a:gd name="connsiteY133" fmla="*/ 1529635 h 4914519"/>
              <a:gd name="connsiteX134" fmla="*/ 5662972 w 5747485"/>
              <a:gd name="connsiteY134" fmla="*/ 1401298 h 4914519"/>
              <a:gd name="connsiteX135" fmla="*/ 5695056 w 5747485"/>
              <a:gd name="connsiteY135" fmla="*/ 1272961 h 4914519"/>
              <a:gd name="connsiteX136" fmla="*/ 5727140 w 5747485"/>
              <a:gd name="connsiteY136" fmla="*/ 1064414 h 4914519"/>
              <a:gd name="connsiteX137" fmla="*/ 5743182 w 5747485"/>
              <a:gd name="connsiteY137" fmla="*/ 920035 h 4914519"/>
              <a:gd name="connsiteX138" fmla="*/ 5727140 w 5747485"/>
              <a:gd name="connsiteY138" fmla="*/ 599193 h 4914519"/>
              <a:gd name="connsiteX139" fmla="*/ 5518593 w 5747485"/>
              <a:gd name="connsiteY139" fmla="*/ 454814 h 4914519"/>
              <a:gd name="connsiteX140" fmla="*/ 5422340 w 5747485"/>
              <a:gd name="connsiteY140" fmla="*/ 406688 h 4914519"/>
              <a:gd name="connsiteX141" fmla="*/ 5374214 w 5747485"/>
              <a:gd name="connsiteY141" fmla="*/ 374603 h 4914519"/>
              <a:gd name="connsiteX142" fmla="*/ 5229835 w 5747485"/>
              <a:gd name="connsiteY142" fmla="*/ 326477 h 4914519"/>
              <a:gd name="connsiteX143" fmla="*/ 5069414 w 5747485"/>
              <a:gd name="connsiteY143" fmla="*/ 278351 h 4914519"/>
              <a:gd name="connsiteX144" fmla="*/ 4973161 w 5747485"/>
              <a:gd name="connsiteY144" fmla="*/ 262309 h 4914519"/>
              <a:gd name="connsiteX145" fmla="*/ 4860866 w 5747485"/>
              <a:gd name="connsiteY145" fmla="*/ 230225 h 4914519"/>
              <a:gd name="connsiteX146" fmla="*/ 3847922 w 5747485"/>
              <a:gd name="connsiteY146" fmla="*/ 182098 h 4914519"/>
              <a:gd name="connsiteX147" fmla="*/ 3673751 w 5747485"/>
              <a:gd name="connsiteY147" fmla="*/ 133972 h 4914519"/>
              <a:gd name="connsiteX148" fmla="*/ 3529372 w 5747485"/>
              <a:gd name="connsiteY148" fmla="*/ 101888 h 4914519"/>
              <a:gd name="connsiteX149" fmla="*/ 3352908 w 5747485"/>
              <a:gd name="connsiteY149" fmla="*/ 69803 h 4914519"/>
              <a:gd name="connsiteX150" fmla="*/ 3048108 w 5747485"/>
              <a:gd name="connsiteY150" fmla="*/ 37719 h 4914519"/>
              <a:gd name="connsiteX0" fmla="*/ 3048108 w 5747485"/>
              <a:gd name="connsiteY0" fmla="*/ 37719 h 4914519"/>
              <a:gd name="connsiteX1" fmla="*/ 2759351 w 5747485"/>
              <a:gd name="connsiteY1" fmla="*/ 21677 h 4914519"/>
              <a:gd name="connsiteX2" fmla="*/ 1925161 w 5747485"/>
              <a:gd name="connsiteY2" fmla="*/ 53761 h 4914519"/>
              <a:gd name="connsiteX3" fmla="*/ 1893077 w 5747485"/>
              <a:gd name="connsiteY3" fmla="*/ 85846 h 4914519"/>
              <a:gd name="connsiteX4" fmla="*/ 1844951 w 5747485"/>
              <a:gd name="connsiteY4" fmla="*/ 214182 h 4914519"/>
              <a:gd name="connsiteX5" fmla="*/ 1860993 w 5747485"/>
              <a:gd name="connsiteY5" fmla="*/ 470856 h 4914519"/>
              <a:gd name="connsiteX6" fmla="*/ 1893077 w 5747485"/>
              <a:gd name="connsiteY6" fmla="*/ 567109 h 4914519"/>
              <a:gd name="connsiteX7" fmla="*/ 1925161 w 5747485"/>
              <a:gd name="connsiteY7" fmla="*/ 663361 h 4914519"/>
              <a:gd name="connsiteX8" fmla="*/ 1941203 w 5747485"/>
              <a:gd name="connsiteY8" fmla="*/ 711488 h 4914519"/>
              <a:gd name="connsiteX9" fmla="*/ 1973287 w 5747485"/>
              <a:gd name="connsiteY9" fmla="*/ 775656 h 4914519"/>
              <a:gd name="connsiteX10" fmla="*/ 1989330 w 5747485"/>
              <a:gd name="connsiteY10" fmla="*/ 839825 h 4914519"/>
              <a:gd name="connsiteX11" fmla="*/ 2021414 w 5747485"/>
              <a:gd name="connsiteY11" fmla="*/ 887951 h 4914519"/>
              <a:gd name="connsiteX12" fmla="*/ 2053498 w 5747485"/>
              <a:gd name="connsiteY12" fmla="*/ 1000246 h 4914519"/>
              <a:gd name="connsiteX13" fmla="*/ 2085582 w 5747485"/>
              <a:gd name="connsiteY13" fmla="*/ 1048372 h 4914519"/>
              <a:gd name="connsiteX14" fmla="*/ 2149751 w 5747485"/>
              <a:gd name="connsiteY14" fmla="*/ 1128582 h 4914519"/>
              <a:gd name="connsiteX15" fmla="*/ 2181835 w 5747485"/>
              <a:gd name="connsiteY15" fmla="*/ 1160667 h 4914519"/>
              <a:gd name="connsiteX16" fmla="*/ 2342256 w 5747485"/>
              <a:gd name="connsiteY16" fmla="*/ 1353172 h 4914519"/>
              <a:gd name="connsiteX17" fmla="*/ 2390382 w 5747485"/>
              <a:gd name="connsiteY17" fmla="*/ 1401298 h 4914519"/>
              <a:gd name="connsiteX18" fmla="*/ 2438508 w 5747485"/>
              <a:gd name="connsiteY18" fmla="*/ 1433382 h 4914519"/>
              <a:gd name="connsiteX19" fmla="*/ 2470593 w 5747485"/>
              <a:gd name="connsiteY19" fmla="*/ 1465467 h 4914519"/>
              <a:gd name="connsiteX20" fmla="*/ 2566845 w 5747485"/>
              <a:gd name="connsiteY20" fmla="*/ 1497551 h 4914519"/>
              <a:gd name="connsiteX21" fmla="*/ 2759351 w 5747485"/>
              <a:gd name="connsiteY21" fmla="*/ 1545677 h 4914519"/>
              <a:gd name="connsiteX22" fmla="*/ 2999982 w 5747485"/>
              <a:gd name="connsiteY22" fmla="*/ 1577761 h 4914519"/>
              <a:gd name="connsiteX23" fmla="*/ 3128319 w 5747485"/>
              <a:gd name="connsiteY23" fmla="*/ 1593803 h 4914519"/>
              <a:gd name="connsiteX24" fmla="*/ 3256656 w 5747485"/>
              <a:gd name="connsiteY24" fmla="*/ 1625888 h 4914519"/>
              <a:gd name="connsiteX25" fmla="*/ 3320824 w 5747485"/>
              <a:gd name="connsiteY25" fmla="*/ 1641930 h 4914519"/>
              <a:gd name="connsiteX26" fmla="*/ 3513330 w 5747485"/>
              <a:gd name="connsiteY26" fmla="*/ 1722140 h 4914519"/>
              <a:gd name="connsiteX27" fmla="*/ 3770003 w 5747485"/>
              <a:gd name="connsiteY27" fmla="*/ 1866519 h 4914519"/>
              <a:gd name="connsiteX28" fmla="*/ 3962508 w 5747485"/>
              <a:gd name="connsiteY28" fmla="*/ 2155277 h 4914519"/>
              <a:gd name="connsiteX29" fmla="*/ 3994593 w 5747485"/>
              <a:gd name="connsiteY29" fmla="*/ 2347782 h 4914519"/>
              <a:gd name="connsiteX30" fmla="*/ 3978551 w 5747485"/>
              <a:gd name="connsiteY30" fmla="*/ 2556330 h 4914519"/>
              <a:gd name="connsiteX31" fmla="*/ 3946466 w 5747485"/>
              <a:gd name="connsiteY31" fmla="*/ 2668625 h 4914519"/>
              <a:gd name="connsiteX32" fmla="*/ 3866256 w 5747485"/>
              <a:gd name="connsiteY32" fmla="*/ 2829046 h 4914519"/>
              <a:gd name="connsiteX33" fmla="*/ 3802087 w 5747485"/>
              <a:gd name="connsiteY33" fmla="*/ 2973425 h 4914519"/>
              <a:gd name="connsiteX34" fmla="*/ 3705835 w 5747485"/>
              <a:gd name="connsiteY34" fmla="*/ 3117803 h 4914519"/>
              <a:gd name="connsiteX35" fmla="*/ 3577498 w 5747485"/>
              <a:gd name="connsiteY35" fmla="*/ 3165930 h 4914519"/>
              <a:gd name="connsiteX36" fmla="*/ 3529372 w 5747485"/>
              <a:gd name="connsiteY36" fmla="*/ 3181972 h 4914519"/>
              <a:gd name="connsiteX37" fmla="*/ 2999982 w 5747485"/>
              <a:gd name="connsiteY37" fmla="*/ 3165930 h 4914519"/>
              <a:gd name="connsiteX38" fmla="*/ 2919772 w 5747485"/>
              <a:gd name="connsiteY38" fmla="*/ 3133846 h 4914519"/>
              <a:gd name="connsiteX39" fmla="*/ 2855603 w 5747485"/>
              <a:gd name="connsiteY39" fmla="*/ 3117803 h 4914519"/>
              <a:gd name="connsiteX40" fmla="*/ 2743308 w 5747485"/>
              <a:gd name="connsiteY40" fmla="*/ 3085719 h 4914519"/>
              <a:gd name="connsiteX41" fmla="*/ 2614972 w 5747485"/>
              <a:gd name="connsiteY41" fmla="*/ 3053635 h 4914519"/>
              <a:gd name="connsiteX42" fmla="*/ 2550803 w 5747485"/>
              <a:gd name="connsiteY42" fmla="*/ 3021551 h 4914519"/>
              <a:gd name="connsiteX43" fmla="*/ 2502677 w 5747485"/>
              <a:gd name="connsiteY43" fmla="*/ 3005509 h 4914519"/>
              <a:gd name="connsiteX44" fmla="*/ 2374340 w 5747485"/>
              <a:gd name="connsiteY44" fmla="*/ 2941340 h 4914519"/>
              <a:gd name="connsiteX45" fmla="*/ 2246003 w 5747485"/>
              <a:gd name="connsiteY45" fmla="*/ 2893214 h 4914519"/>
              <a:gd name="connsiteX46" fmla="*/ 2197877 w 5747485"/>
              <a:gd name="connsiteY46" fmla="*/ 2861130 h 4914519"/>
              <a:gd name="connsiteX47" fmla="*/ 2133708 w 5747485"/>
              <a:gd name="connsiteY47" fmla="*/ 2796961 h 4914519"/>
              <a:gd name="connsiteX48" fmla="*/ 2053498 w 5747485"/>
              <a:gd name="connsiteY48" fmla="*/ 2764877 h 4914519"/>
              <a:gd name="connsiteX49" fmla="*/ 1973287 w 5747485"/>
              <a:gd name="connsiteY49" fmla="*/ 2700709 h 4914519"/>
              <a:gd name="connsiteX50" fmla="*/ 1796824 w 5747485"/>
              <a:gd name="connsiteY50" fmla="*/ 2620498 h 4914519"/>
              <a:gd name="connsiteX51" fmla="*/ 1700572 w 5747485"/>
              <a:gd name="connsiteY51" fmla="*/ 2572372 h 4914519"/>
              <a:gd name="connsiteX52" fmla="*/ 1604319 w 5747485"/>
              <a:gd name="connsiteY52" fmla="*/ 2524246 h 4914519"/>
              <a:gd name="connsiteX53" fmla="*/ 1556193 w 5747485"/>
              <a:gd name="connsiteY53" fmla="*/ 2492161 h 4914519"/>
              <a:gd name="connsiteX54" fmla="*/ 1508066 w 5747485"/>
              <a:gd name="connsiteY54" fmla="*/ 2476119 h 4914519"/>
              <a:gd name="connsiteX55" fmla="*/ 1411814 w 5747485"/>
              <a:gd name="connsiteY55" fmla="*/ 2411951 h 4914519"/>
              <a:gd name="connsiteX56" fmla="*/ 1363687 w 5747485"/>
              <a:gd name="connsiteY56" fmla="*/ 2379867 h 4914519"/>
              <a:gd name="connsiteX57" fmla="*/ 1203266 w 5747485"/>
              <a:gd name="connsiteY57" fmla="*/ 2331740 h 4914519"/>
              <a:gd name="connsiteX58" fmla="*/ 1074930 w 5747485"/>
              <a:gd name="connsiteY58" fmla="*/ 2267572 h 4914519"/>
              <a:gd name="connsiteX59" fmla="*/ 1026803 w 5747485"/>
              <a:gd name="connsiteY59" fmla="*/ 2235488 h 4914519"/>
              <a:gd name="connsiteX60" fmla="*/ 962635 w 5747485"/>
              <a:gd name="connsiteY60" fmla="*/ 2219446 h 4914519"/>
              <a:gd name="connsiteX61" fmla="*/ 914508 w 5747485"/>
              <a:gd name="connsiteY61" fmla="*/ 2203403 h 4914519"/>
              <a:gd name="connsiteX62" fmla="*/ 850340 w 5747485"/>
              <a:gd name="connsiteY62" fmla="*/ 2187361 h 4914519"/>
              <a:gd name="connsiteX63" fmla="*/ 738045 w 5747485"/>
              <a:gd name="connsiteY63" fmla="*/ 2155277 h 4914519"/>
              <a:gd name="connsiteX64" fmla="*/ 641793 w 5747485"/>
              <a:gd name="connsiteY64" fmla="*/ 2139235 h 4914519"/>
              <a:gd name="connsiteX65" fmla="*/ 320951 w 5747485"/>
              <a:gd name="connsiteY65" fmla="*/ 2155277 h 4914519"/>
              <a:gd name="connsiteX66" fmla="*/ 224698 w 5747485"/>
              <a:gd name="connsiteY66" fmla="*/ 2203403 h 4914519"/>
              <a:gd name="connsiteX67" fmla="*/ 176572 w 5747485"/>
              <a:gd name="connsiteY67" fmla="*/ 2219446 h 4914519"/>
              <a:gd name="connsiteX68" fmla="*/ 96361 w 5747485"/>
              <a:gd name="connsiteY68" fmla="*/ 2331740 h 4914519"/>
              <a:gd name="connsiteX69" fmla="*/ 64277 w 5747485"/>
              <a:gd name="connsiteY69" fmla="*/ 2427993 h 4914519"/>
              <a:gd name="connsiteX70" fmla="*/ 32193 w 5747485"/>
              <a:gd name="connsiteY70" fmla="*/ 2524246 h 4914519"/>
              <a:gd name="connsiteX71" fmla="*/ 16151 w 5747485"/>
              <a:gd name="connsiteY71" fmla="*/ 2652582 h 4914519"/>
              <a:gd name="connsiteX72" fmla="*/ 108 w 5747485"/>
              <a:gd name="connsiteY72" fmla="*/ 2764877 h 4914519"/>
              <a:gd name="connsiteX73" fmla="*/ 32193 w 5747485"/>
              <a:gd name="connsiteY73" fmla="*/ 3085719 h 4914519"/>
              <a:gd name="connsiteX74" fmla="*/ 64277 w 5747485"/>
              <a:gd name="connsiteY74" fmla="*/ 3133846 h 4914519"/>
              <a:gd name="connsiteX75" fmla="*/ 112403 w 5747485"/>
              <a:gd name="connsiteY75" fmla="*/ 3262182 h 4914519"/>
              <a:gd name="connsiteX76" fmla="*/ 208656 w 5747485"/>
              <a:gd name="connsiteY76" fmla="*/ 3390519 h 4914519"/>
              <a:gd name="connsiteX77" fmla="*/ 256782 w 5747485"/>
              <a:gd name="connsiteY77" fmla="*/ 3454688 h 4914519"/>
              <a:gd name="connsiteX78" fmla="*/ 369077 w 5747485"/>
              <a:gd name="connsiteY78" fmla="*/ 3583025 h 4914519"/>
              <a:gd name="connsiteX79" fmla="*/ 481372 w 5747485"/>
              <a:gd name="connsiteY79" fmla="*/ 3663235 h 4914519"/>
              <a:gd name="connsiteX80" fmla="*/ 705961 w 5747485"/>
              <a:gd name="connsiteY80" fmla="*/ 3775530 h 4914519"/>
              <a:gd name="connsiteX81" fmla="*/ 705961 w 5747485"/>
              <a:gd name="connsiteY81" fmla="*/ 3775530 h 4914519"/>
              <a:gd name="connsiteX82" fmla="*/ 882424 w 5747485"/>
              <a:gd name="connsiteY82" fmla="*/ 3903867 h 4914519"/>
              <a:gd name="connsiteX83" fmla="*/ 1058887 w 5747485"/>
              <a:gd name="connsiteY83" fmla="*/ 4016161 h 4914519"/>
              <a:gd name="connsiteX84" fmla="*/ 1267435 w 5747485"/>
              <a:gd name="connsiteY84" fmla="*/ 4112414 h 4914519"/>
              <a:gd name="connsiteX85" fmla="*/ 1315561 w 5747485"/>
              <a:gd name="connsiteY85" fmla="*/ 4144498 h 4914519"/>
              <a:gd name="connsiteX86" fmla="*/ 1459940 w 5747485"/>
              <a:gd name="connsiteY86" fmla="*/ 4224709 h 4914519"/>
              <a:gd name="connsiteX87" fmla="*/ 1668487 w 5747485"/>
              <a:gd name="connsiteY87" fmla="*/ 4304919 h 4914519"/>
              <a:gd name="connsiteX88" fmla="*/ 1780782 w 5747485"/>
              <a:gd name="connsiteY88" fmla="*/ 4337003 h 4914519"/>
              <a:gd name="connsiteX89" fmla="*/ 1957245 w 5747485"/>
              <a:gd name="connsiteY89" fmla="*/ 4401172 h 4914519"/>
              <a:gd name="connsiteX90" fmla="*/ 1989330 w 5747485"/>
              <a:gd name="connsiteY90" fmla="*/ 4433256 h 4914519"/>
              <a:gd name="connsiteX91" fmla="*/ 2117666 w 5747485"/>
              <a:gd name="connsiteY91" fmla="*/ 4481382 h 4914519"/>
              <a:gd name="connsiteX92" fmla="*/ 2262045 w 5747485"/>
              <a:gd name="connsiteY92" fmla="*/ 4545551 h 4914519"/>
              <a:gd name="connsiteX93" fmla="*/ 2374340 w 5747485"/>
              <a:gd name="connsiteY93" fmla="*/ 4577635 h 4914519"/>
              <a:gd name="connsiteX94" fmla="*/ 2502677 w 5747485"/>
              <a:gd name="connsiteY94" fmla="*/ 4593677 h 4914519"/>
              <a:gd name="connsiteX95" fmla="*/ 2759351 w 5747485"/>
              <a:gd name="connsiteY95" fmla="*/ 4689930 h 4914519"/>
              <a:gd name="connsiteX96" fmla="*/ 2903730 w 5747485"/>
              <a:gd name="connsiteY96" fmla="*/ 4738056 h 4914519"/>
              <a:gd name="connsiteX97" fmla="*/ 3096235 w 5747485"/>
              <a:gd name="connsiteY97" fmla="*/ 4786182 h 4914519"/>
              <a:gd name="connsiteX98" fmla="*/ 3144361 w 5747485"/>
              <a:gd name="connsiteY98" fmla="*/ 4818267 h 4914519"/>
              <a:gd name="connsiteX99" fmla="*/ 3288740 w 5747485"/>
              <a:gd name="connsiteY99" fmla="*/ 4850351 h 4914519"/>
              <a:gd name="connsiteX100" fmla="*/ 3401035 w 5747485"/>
              <a:gd name="connsiteY100" fmla="*/ 4882435 h 4914519"/>
              <a:gd name="connsiteX101" fmla="*/ 3657708 w 5747485"/>
              <a:gd name="connsiteY101" fmla="*/ 4914519 h 4914519"/>
              <a:gd name="connsiteX102" fmla="*/ 3946466 w 5747485"/>
              <a:gd name="connsiteY102" fmla="*/ 4898477 h 4914519"/>
              <a:gd name="connsiteX103" fmla="*/ 4122930 w 5747485"/>
              <a:gd name="connsiteY103" fmla="*/ 4786182 h 4914519"/>
              <a:gd name="connsiteX104" fmla="*/ 4187098 w 5747485"/>
              <a:gd name="connsiteY104" fmla="*/ 4689930 h 4914519"/>
              <a:gd name="connsiteX105" fmla="*/ 4219182 w 5747485"/>
              <a:gd name="connsiteY105" fmla="*/ 4593677 h 4914519"/>
              <a:gd name="connsiteX106" fmla="*/ 4267308 w 5747485"/>
              <a:gd name="connsiteY106" fmla="*/ 4497425 h 4914519"/>
              <a:gd name="connsiteX107" fmla="*/ 4363561 w 5747485"/>
              <a:gd name="connsiteY107" fmla="*/ 4337003 h 4914519"/>
              <a:gd name="connsiteX108" fmla="*/ 4379603 w 5747485"/>
              <a:gd name="connsiteY108" fmla="*/ 4288877 h 4914519"/>
              <a:gd name="connsiteX109" fmla="*/ 4507940 w 5747485"/>
              <a:gd name="connsiteY109" fmla="*/ 4128456 h 4914519"/>
              <a:gd name="connsiteX110" fmla="*/ 4572108 w 5747485"/>
              <a:gd name="connsiteY110" fmla="*/ 3968035 h 4914519"/>
              <a:gd name="connsiteX111" fmla="*/ 4636277 w 5747485"/>
              <a:gd name="connsiteY111" fmla="*/ 3887825 h 4914519"/>
              <a:gd name="connsiteX112" fmla="*/ 4668361 w 5747485"/>
              <a:gd name="connsiteY112" fmla="*/ 3791572 h 4914519"/>
              <a:gd name="connsiteX113" fmla="*/ 4732530 w 5747485"/>
              <a:gd name="connsiteY113" fmla="*/ 3679277 h 4914519"/>
              <a:gd name="connsiteX114" fmla="*/ 4796698 w 5747485"/>
              <a:gd name="connsiteY114" fmla="*/ 3583025 h 4914519"/>
              <a:gd name="connsiteX115" fmla="*/ 4844824 w 5747485"/>
              <a:gd name="connsiteY115" fmla="*/ 3470730 h 4914519"/>
              <a:gd name="connsiteX116" fmla="*/ 4860866 w 5747485"/>
              <a:gd name="connsiteY116" fmla="*/ 3422603 h 4914519"/>
              <a:gd name="connsiteX117" fmla="*/ 4925035 w 5747485"/>
              <a:gd name="connsiteY117" fmla="*/ 3326351 h 4914519"/>
              <a:gd name="connsiteX118" fmla="*/ 4941077 w 5747485"/>
              <a:gd name="connsiteY118" fmla="*/ 3262182 h 4914519"/>
              <a:gd name="connsiteX119" fmla="*/ 5005245 w 5747485"/>
              <a:gd name="connsiteY119" fmla="*/ 3165930 h 4914519"/>
              <a:gd name="connsiteX120" fmla="*/ 5053372 w 5747485"/>
              <a:gd name="connsiteY120" fmla="*/ 3021551 h 4914519"/>
              <a:gd name="connsiteX121" fmla="*/ 5101498 w 5747485"/>
              <a:gd name="connsiteY121" fmla="*/ 2909256 h 4914519"/>
              <a:gd name="connsiteX122" fmla="*/ 5149624 w 5747485"/>
              <a:gd name="connsiteY122" fmla="*/ 2845088 h 4914519"/>
              <a:gd name="connsiteX123" fmla="*/ 5261919 w 5747485"/>
              <a:gd name="connsiteY123" fmla="*/ 2572372 h 4914519"/>
              <a:gd name="connsiteX124" fmla="*/ 5294003 w 5747485"/>
              <a:gd name="connsiteY124" fmla="*/ 2476119 h 4914519"/>
              <a:gd name="connsiteX125" fmla="*/ 5326087 w 5747485"/>
              <a:gd name="connsiteY125" fmla="*/ 2363825 h 4914519"/>
              <a:gd name="connsiteX126" fmla="*/ 5358172 w 5747485"/>
              <a:gd name="connsiteY126" fmla="*/ 2299656 h 4914519"/>
              <a:gd name="connsiteX127" fmla="*/ 5390256 w 5747485"/>
              <a:gd name="connsiteY127" fmla="*/ 2187361 h 4914519"/>
              <a:gd name="connsiteX128" fmla="*/ 5422340 w 5747485"/>
              <a:gd name="connsiteY128" fmla="*/ 2123193 h 4914519"/>
              <a:gd name="connsiteX129" fmla="*/ 5534635 w 5747485"/>
              <a:gd name="connsiteY129" fmla="*/ 1834435 h 4914519"/>
              <a:gd name="connsiteX130" fmla="*/ 5566719 w 5747485"/>
              <a:gd name="connsiteY130" fmla="*/ 1770267 h 4914519"/>
              <a:gd name="connsiteX131" fmla="*/ 5614845 w 5747485"/>
              <a:gd name="connsiteY131" fmla="*/ 1641930 h 4914519"/>
              <a:gd name="connsiteX132" fmla="*/ 5646930 w 5747485"/>
              <a:gd name="connsiteY132" fmla="*/ 1529635 h 4914519"/>
              <a:gd name="connsiteX133" fmla="*/ 5662972 w 5747485"/>
              <a:gd name="connsiteY133" fmla="*/ 1401298 h 4914519"/>
              <a:gd name="connsiteX134" fmla="*/ 5695056 w 5747485"/>
              <a:gd name="connsiteY134" fmla="*/ 1272961 h 4914519"/>
              <a:gd name="connsiteX135" fmla="*/ 5727140 w 5747485"/>
              <a:gd name="connsiteY135" fmla="*/ 1064414 h 4914519"/>
              <a:gd name="connsiteX136" fmla="*/ 5743182 w 5747485"/>
              <a:gd name="connsiteY136" fmla="*/ 920035 h 4914519"/>
              <a:gd name="connsiteX137" fmla="*/ 5727140 w 5747485"/>
              <a:gd name="connsiteY137" fmla="*/ 599193 h 4914519"/>
              <a:gd name="connsiteX138" fmla="*/ 5518593 w 5747485"/>
              <a:gd name="connsiteY138" fmla="*/ 454814 h 4914519"/>
              <a:gd name="connsiteX139" fmla="*/ 5422340 w 5747485"/>
              <a:gd name="connsiteY139" fmla="*/ 406688 h 4914519"/>
              <a:gd name="connsiteX140" fmla="*/ 5374214 w 5747485"/>
              <a:gd name="connsiteY140" fmla="*/ 374603 h 4914519"/>
              <a:gd name="connsiteX141" fmla="*/ 5229835 w 5747485"/>
              <a:gd name="connsiteY141" fmla="*/ 326477 h 4914519"/>
              <a:gd name="connsiteX142" fmla="*/ 5069414 w 5747485"/>
              <a:gd name="connsiteY142" fmla="*/ 278351 h 4914519"/>
              <a:gd name="connsiteX143" fmla="*/ 4973161 w 5747485"/>
              <a:gd name="connsiteY143" fmla="*/ 262309 h 4914519"/>
              <a:gd name="connsiteX144" fmla="*/ 4860866 w 5747485"/>
              <a:gd name="connsiteY144" fmla="*/ 230225 h 4914519"/>
              <a:gd name="connsiteX145" fmla="*/ 3847922 w 5747485"/>
              <a:gd name="connsiteY145" fmla="*/ 182098 h 4914519"/>
              <a:gd name="connsiteX146" fmla="*/ 3673751 w 5747485"/>
              <a:gd name="connsiteY146" fmla="*/ 133972 h 4914519"/>
              <a:gd name="connsiteX147" fmla="*/ 3529372 w 5747485"/>
              <a:gd name="connsiteY147" fmla="*/ 101888 h 4914519"/>
              <a:gd name="connsiteX148" fmla="*/ 3352908 w 5747485"/>
              <a:gd name="connsiteY148" fmla="*/ 69803 h 4914519"/>
              <a:gd name="connsiteX149" fmla="*/ 3048108 w 5747485"/>
              <a:gd name="connsiteY149" fmla="*/ 37719 h 4914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747485" h="4914519">
                <a:moveTo>
                  <a:pt x="3048108" y="37719"/>
                </a:moveTo>
                <a:cubicBezTo>
                  <a:pt x="2949182" y="29698"/>
                  <a:pt x="2946509" y="19003"/>
                  <a:pt x="2759351" y="21677"/>
                </a:cubicBezTo>
                <a:cubicBezTo>
                  <a:pt x="2572193" y="24351"/>
                  <a:pt x="2224951" y="-46169"/>
                  <a:pt x="1925161" y="53761"/>
                </a:cubicBezTo>
                <a:cubicBezTo>
                  <a:pt x="1914466" y="64456"/>
                  <a:pt x="1901467" y="73261"/>
                  <a:pt x="1893077" y="85846"/>
                </a:cubicBezTo>
                <a:cubicBezTo>
                  <a:pt x="1859522" y="136180"/>
                  <a:pt x="1859059" y="157750"/>
                  <a:pt x="1844951" y="214182"/>
                </a:cubicBezTo>
                <a:cubicBezTo>
                  <a:pt x="1850298" y="299740"/>
                  <a:pt x="1849411" y="385917"/>
                  <a:pt x="1860993" y="470856"/>
                </a:cubicBezTo>
                <a:cubicBezTo>
                  <a:pt x="1865562" y="504366"/>
                  <a:pt x="1882382" y="535025"/>
                  <a:pt x="1893077" y="567109"/>
                </a:cubicBezTo>
                <a:lnTo>
                  <a:pt x="1925161" y="663361"/>
                </a:lnTo>
                <a:cubicBezTo>
                  <a:pt x="1930508" y="679403"/>
                  <a:pt x="1933641" y="696363"/>
                  <a:pt x="1941203" y="711488"/>
                </a:cubicBezTo>
                <a:cubicBezTo>
                  <a:pt x="1951898" y="732877"/>
                  <a:pt x="1964890" y="753265"/>
                  <a:pt x="1973287" y="775656"/>
                </a:cubicBezTo>
                <a:cubicBezTo>
                  <a:pt x="1981029" y="796300"/>
                  <a:pt x="1980645" y="819560"/>
                  <a:pt x="1989330" y="839825"/>
                </a:cubicBezTo>
                <a:cubicBezTo>
                  <a:pt x="1996925" y="857546"/>
                  <a:pt x="2012792" y="870706"/>
                  <a:pt x="2021414" y="887951"/>
                </a:cubicBezTo>
                <a:cubicBezTo>
                  <a:pt x="2052631" y="950386"/>
                  <a:pt x="2022659" y="928288"/>
                  <a:pt x="2053498" y="1000246"/>
                </a:cubicBezTo>
                <a:cubicBezTo>
                  <a:pt x="2061093" y="1017967"/>
                  <a:pt x="2069540" y="1026983"/>
                  <a:pt x="2085582" y="1048372"/>
                </a:cubicBezTo>
                <a:cubicBezTo>
                  <a:pt x="2101624" y="1069761"/>
                  <a:pt x="2133709" y="1109866"/>
                  <a:pt x="2149751" y="1128582"/>
                </a:cubicBezTo>
                <a:cubicBezTo>
                  <a:pt x="2165793" y="1147298"/>
                  <a:pt x="2172760" y="1148567"/>
                  <a:pt x="2181835" y="1160667"/>
                </a:cubicBezTo>
                <a:cubicBezTo>
                  <a:pt x="2315836" y="1339337"/>
                  <a:pt x="2166180" y="1177096"/>
                  <a:pt x="2342256" y="1353172"/>
                </a:cubicBezTo>
                <a:cubicBezTo>
                  <a:pt x="2358298" y="1369214"/>
                  <a:pt x="2371505" y="1388714"/>
                  <a:pt x="2390382" y="1401298"/>
                </a:cubicBezTo>
                <a:cubicBezTo>
                  <a:pt x="2406424" y="1411993"/>
                  <a:pt x="2423453" y="1421338"/>
                  <a:pt x="2438508" y="1433382"/>
                </a:cubicBezTo>
                <a:cubicBezTo>
                  <a:pt x="2450319" y="1442831"/>
                  <a:pt x="2457065" y="1458703"/>
                  <a:pt x="2470593" y="1465467"/>
                </a:cubicBezTo>
                <a:cubicBezTo>
                  <a:pt x="2500842" y="1480592"/>
                  <a:pt x="2566845" y="1497551"/>
                  <a:pt x="2566845" y="1497551"/>
                </a:cubicBezTo>
                <a:cubicBezTo>
                  <a:pt x="2637548" y="1568252"/>
                  <a:pt x="2581687" y="1525937"/>
                  <a:pt x="2759351" y="1545677"/>
                </a:cubicBezTo>
                <a:cubicBezTo>
                  <a:pt x="2897268" y="1561001"/>
                  <a:pt x="2869513" y="1560365"/>
                  <a:pt x="2999982" y="1577761"/>
                </a:cubicBezTo>
                <a:lnTo>
                  <a:pt x="3128319" y="1593803"/>
                </a:lnTo>
                <a:lnTo>
                  <a:pt x="3256656" y="1625888"/>
                </a:lnTo>
                <a:cubicBezTo>
                  <a:pt x="3278045" y="1631235"/>
                  <a:pt x="3278045" y="1625888"/>
                  <a:pt x="3320824" y="1641930"/>
                </a:cubicBezTo>
                <a:cubicBezTo>
                  <a:pt x="3363603" y="1657972"/>
                  <a:pt x="3438467" y="1684709"/>
                  <a:pt x="3513330" y="1722140"/>
                </a:cubicBezTo>
                <a:cubicBezTo>
                  <a:pt x="3588193" y="1759571"/>
                  <a:pt x="3695140" y="1794329"/>
                  <a:pt x="3770003" y="1866519"/>
                </a:cubicBezTo>
                <a:cubicBezTo>
                  <a:pt x="3844866" y="1938709"/>
                  <a:pt x="3925076" y="2075067"/>
                  <a:pt x="3962508" y="2155277"/>
                </a:cubicBezTo>
                <a:cubicBezTo>
                  <a:pt x="3979405" y="2222861"/>
                  <a:pt x="3994593" y="2272672"/>
                  <a:pt x="3994593" y="2347782"/>
                </a:cubicBezTo>
                <a:cubicBezTo>
                  <a:pt x="3994593" y="2417503"/>
                  <a:pt x="3986698" y="2487086"/>
                  <a:pt x="3978551" y="2556330"/>
                </a:cubicBezTo>
                <a:cubicBezTo>
                  <a:pt x="3976970" y="2569768"/>
                  <a:pt x="3965182" y="2623172"/>
                  <a:pt x="3946466" y="2668625"/>
                </a:cubicBezTo>
                <a:cubicBezTo>
                  <a:pt x="3927750" y="2714078"/>
                  <a:pt x="3890319" y="2778246"/>
                  <a:pt x="3866256" y="2829046"/>
                </a:cubicBezTo>
                <a:cubicBezTo>
                  <a:pt x="3842193" y="2879846"/>
                  <a:pt x="3828824" y="2925299"/>
                  <a:pt x="3802087" y="2973425"/>
                </a:cubicBezTo>
                <a:cubicBezTo>
                  <a:pt x="3775350" y="3021551"/>
                  <a:pt x="3743266" y="3085719"/>
                  <a:pt x="3705835" y="3117803"/>
                </a:cubicBezTo>
                <a:cubicBezTo>
                  <a:pt x="3668404" y="3149887"/>
                  <a:pt x="3606908" y="3155235"/>
                  <a:pt x="3577498" y="3165930"/>
                </a:cubicBezTo>
                <a:cubicBezTo>
                  <a:pt x="3548088" y="3176625"/>
                  <a:pt x="3545414" y="3176625"/>
                  <a:pt x="3529372" y="3181972"/>
                </a:cubicBezTo>
                <a:cubicBezTo>
                  <a:pt x="3352909" y="3176625"/>
                  <a:pt x="3175979" y="3179824"/>
                  <a:pt x="2999982" y="3165930"/>
                </a:cubicBezTo>
                <a:cubicBezTo>
                  <a:pt x="2971275" y="3163664"/>
                  <a:pt x="2947091" y="3142952"/>
                  <a:pt x="2919772" y="3133846"/>
                </a:cubicBezTo>
                <a:cubicBezTo>
                  <a:pt x="2898855" y="3126874"/>
                  <a:pt x="2885014" y="3125824"/>
                  <a:pt x="2855603" y="3117803"/>
                </a:cubicBezTo>
                <a:cubicBezTo>
                  <a:pt x="2826192" y="3109782"/>
                  <a:pt x="2783413" y="3096414"/>
                  <a:pt x="2743308" y="3085719"/>
                </a:cubicBezTo>
                <a:cubicBezTo>
                  <a:pt x="2703203" y="3075024"/>
                  <a:pt x="2661279" y="3073481"/>
                  <a:pt x="2614972" y="3053635"/>
                </a:cubicBezTo>
                <a:cubicBezTo>
                  <a:pt x="2592991" y="3044215"/>
                  <a:pt x="2572784" y="3030971"/>
                  <a:pt x="2550803" y="3021551"/>
                </a:cubicBezTo>
                <a:cubicBezTo>
                  <a:pt x="2535260" y="3014890"/>
                  <a:pt x="2518071" y="3012506"/>
                  <a:pt x="2502677" y="3005509"/>
                </a:cubicBezTo>
                <a:cubicBezTo>
                  <a:pt x="2459136" y="2985717"/>
                  <a:pt x="2418748" y="2959103"/>
                  <a:pt x="2374340" y="2941340"/>
                </a:cubicBezTo>
                <a:cubicBezTo>
                  <a:pt x="2278429" y="2902976"/>
                  <a:pt x="2321449" y="2918362"/>
                  <a:pt x="2246003" y="2893214"/>
                </a:cubicBezTo>
                <a:cubicBezTo>
                  <a:pt x="2229961" y="2882519"/>
                  <a:pt x="2212516" y="2873677"/>
                  <a:pt x="2197877" y="2861130"/>
                </a:cubicBezTo>
                <a:cubicBezTo>
                  <a:pt x="2174910" y="2841444"/>
                  <a:pt x="2158877" y="2813740"/>
                  <a:pt x="2133708" y="2796961"/>
                </a:cubicBezTo>
                <a:cubicBezTo>
                  <a:pt x="2109748" y="2780988"/>
                  <a:pt x="2079254" y="2777755"/>
                  <a:pt x="2053498" y="2764877"/>
                </a:cubicBezTo>
                <a:cubicBezTo>
                  <a:pt x="1860880" y="2668568"/>
                  <a:pt x="2122484" y="2790227"/>
                  <a:pt x="1973287" y="2700709"/>
                </a:cubicBezTo>
                <a:cubicBezTo>
                  <a:pt x="1883619" y="2646908"/>
                  <a:pt x="1871306" y="2645325"/>
                  <a:pt x="1796824" y="2620498"/>
                </a:cubicBezTo>
                <a:cubicBezTo>
                  <a:pt x="1658906" y="2528553"/>
                  <a:pt x="1833401" y="2638786"/>
                  <a:pt x="1700572" y="2572372"/>
                </a:cubicBezTo>
                <a:cubicBezTo>
                  <a:pt x="1576180" y="2510176"/>
                  <a:pt x="1725284" y="2564568"/>
                  <a:pt x="1604319" y="2524246"/>
                </a:cubicBezTo>
                <a:cubicBezTo>
                  <a:pt x="1588277" y="2513551"/>
                  <a:pt x="1573438" y="2500783"/>
                  <a:pt x="1556193" y="2492161"/>
                </a:cubicBezTo>
                <a:cubicBezTo>
                  <a:pt x="1541068" y="2484599"/>
                  <a:pt x="1522848" y="2484331"/>
                  <a:pt x="1508066" y="2476119"/>
                </a:cubicBezTo>
                <a:cubicBezTo>
                  <a:pt x="1474358" y="2457393"/>
                  <a:pt x="1443898" y="2433340"/>
                  <a:pt x="1411814" y="2411951"/>
                </a:cubicBezTo>
                <a:cubicBezTo>
                  <a:pt x="1395772" y="2401256"/>
                  <a:pt x="1381978" y="2385964"/>
                  <a:pt x="1363687" y="2379867"/>
                </a:cubicBezTo>
                <a:cubicBezTo>
                  <a:pt x="1246519" y="2340810"/>
                  <a:pt x="1300245" y="2355984"/>
                  <a:pt x="1203266" y="2331740"/>
                </a:cubicBezTo>
                <a:cubicBezTo>
                  <a:pt x="1160487" y="2310351"/>
                  <a:pt x="1114726" y="2294102"/>
                  <a:pt x="1074930" y="2267572"/>
                </a:cubicBezTo>
                <a:cubicBezTo>
                  <a:pt x="1058888" y="2256877"/>
                  <a:pt x="1044524" y="2243083"/>
                  <a:pt x="1026803" y="2235488"/>
                </a:cubicBezTo>
                <a:cubicBezTo>
                  <a:pt x="1006538" y="2226803"/>
                  <a:pt x="983834" y="2225503"/>
                  <a:pt x="962635" y="2219446"/>
                </a:cubicBezTo>
                <a:cubicBezTo>
                  <a:pt x="946375" y="2214800"/>
                  <a:pt x="930768" y="2208049"/>
                  <a:pt x="914508" y="2203403"/>
                </a:cubicBezTo>
                <a:cubicBezTo>
                  <a:pt x="893309" y="2197346"/>
                  <a:pt x="871539" y="2193418"/>
                  <a:pt x="850340" y="2187361"/>
                </a:cubicBezTo>
                <a:cubicBezTo>
                  <a:pt x="778987" y="2166974"/>
                  <a:pt x="821632" y="2171994"/>
                  <a:pt x="738045" y="2155277"/>
                </a:cubicBezTo>
                <a:cubicBezTo>
                  <a:pt x="706150" y="2148898"/>
                  <a:pt x="673877" y="2144582"/>
                  <a:pt x="641793" y="2139235"/>
                </a:cubicBezTo>
                <a:cubicBezTo>
                  <a:pt x="534846" y="2144582"/>
                  <a:pt x="427629" y="2146001"/>
                  <a:pt x="320951" y="2155277"/>
                </a:cubicBezTo>
                <a:cubicBezTo>
                  <a:pt x="272139" y="2159521"/>
                  <a:pt x="266821" y="2182341"/>
                  <a:pt x="224698" y="2203403"/>
                </a:cubicBezTo>
                <a:cubicBezTo>
                  <a:pt x="209573" y="2210965"/>
                  <a:pt x="192614" y="2214098"/>
                  <a:pt x="176572" y="2219446"/>
                </a:cubicBezTo>
                <a:cubicBezTo>
                  <a:pt x="170106" y="2228067"/>
                  <a:pt x="104892" y="2312545"/>
                  <a:pt x="96361" y="2331740"/>
                </a:cubicBezTo>
                <a:cubicBezTo>
                  <a:pt x="82626" y="2362645"/>
                  <a:pt x="74972" y="2395909"/>
                  <a:pt x="64277" y="2427993"/>
                </a:cubicBezTo>
                <a:lnTo>
                  <a:pt x="32193" y="2524246"/>
                </a:lnTo>
                <a:cubicBezTo>
                  <a:pt x="26846" y="2567025"/>
                  <a:pt x="21849" y="2609849"/>
                  <a:pt x="16151" y="2652582"/>
                </a:cubicBezTo>
                <a:cubicBezTo>
                  <a:pt x="11154" y="2690062"/>
                  <a:pt x="-1291" y="2727091"/>
                  <a:pt x="108" y="2764877"/>
                </a:cubicBezTo>
                <a:cubicBezTo>
                  <a:pt x="4086" y="2872284"/>
                  <a:pt x="13777" y="2979828"/>
                  <a:pt x="32193" y="3085719"/>
                </a:cubicBezTo>
                <a:cubicBezTo>
                  <a:pt x="35497" y="3104714"/>
                  <a:pt x="53582" y="3117804"/>
                  <a:pt x="64277" y="3133846"/>
                </a:cubicBezTo>
                <a:cubicBezTo>
                  <a:pt x="78385" y="3190278"/>
                  <a:pt x="88340" y="3219403"/>
                  <a:pt x="112403" y="3262182"/>
                </a:cubicBezTo>
                <a:cubicBezTo>
                  <a:pt x="136466" y="3304961"/>
                  <a:pt x="184593" y="3358435"/>
                  <a:pt x="208656" y="3390519"/>
                </a:cubicBezTo>
                <a:cubicBezTo>
                  <a:pt x="232719" y="3422603"/>
                  <a:pt x="241449" y="3432784"/>
                  <a:pt x="256782" y="3454688"/>
                </a:cubicBezTo>
                <a:cubicBezTo>
                  <a:pt x="308608" y="3528725"/>
                  <a:pt x="331645" y="3548267"/>
                  <a:pt x="369077" y="3583025"/>
                </a:cubicBezTo>
                <a:cubicBezTo>
                  <a:pt x="406509" y="3617783"/>
                  <a:pt x="425225" y="3631151"/>
                  <a:pt x="481372" y="3663235"/>
                </a:cubicBezTo>
                <a:cubicBezTo>
                  <a:pt x="537519" y="3695319"/>
                  <a:pt x="668530" y="3756814"/>
                  <a:pt x="705961" y="3775530"/>
                </a:cubicBezTo>
                <a:lnTo>
                  <a:pt x="705961" y="3775530"/>
                </a:lnTo>
                <a:cubicBezTo>
                  <a:pt x="754740" y="3814552"/>
                  <a:pt x="823603" y="3863762"/>
                  <a:pt x="882424" y="3903867"/>
                </a:cubicBezTo>
                <a:cubicBezTo>
                  <a:pt x="941245" y="3943972"/>
                  <a:pt x="994719" y="3981403"/>
                  <a:pt x="1058887" y="4016161"/>
                </a:cubicBezTo>
                <a:cubicBezTo>
                  <a:pt x="1123055" y="4050919"/>
                  <a:pt x="1224656" y="4091025"/>
                  <a:pt x="1267435" y="4112414"/>
                </a:cubicBezTo>
                <a:cubicBezTo>
                  <a:pt x="1310214" y="4133803"/>
                  <a:pt x="1283477" y="4125782"/>
                  <a:pt x="1315561" y="4144498"/>
                </a:cubicBezTo>
                <a:cubicBezTo>
                  <a:pt x="1347645" y="4163214"/>
                  <a:pt x="1401119" y="4197972"/>
                  <a:pt x="1459940" y="4224709"/>
                </a:cubicBezTo>
                <a:cubicBezTo>
                  <a:pt x="1518761" y="4251446"/>
                  <a:pt x="1615013" y="4286203"/>
                  <a:pt x="1668487" y="4304919"/>
                </a:cubicBezTo>
                <a:cubicBezTo>
                  <a:pt x="1721961" y="4323635"/>
                  <a:pt x="1732656" y="4320961"/>
                  <a:pt x="1780782" y="4337003"/>
                </a:cubicBezTo>
                <a:cubicBezTo>
                  <a:pt x="1828908" y="4353045"/>
                  <a:pt x="1922487" y="4385130"/>
                  <a:pt x="1957245" y="4401172"/>
                </a:cubicBezTo>
                <a:cubicBezTo>
                  <a:pt x="1967940" y="4411867"/>
                  <a:pt x="1976198" y="4425752"/>
                  <a:pt x="1989330" y="4433256"/>
                </a:cubicBezTo>
                <a:cubicBezTo>
                  <a:pt x="2016185" y="4448602"/>
                  <a:pt x="2082772" y="4469751"/>
                  <a:pt x="2117666" y="4481382"/>
                </a:cubicBezTo>
                <a:cubicBezTo>
                  <a:pt x="2163119" y="4500098"/>
                  <a:pt x="2219266" y="4529509"/>
                  <a:pt x="2262045" y="4545551"/>
                </a:cubicBezTo>
                <a:cubicBezTo>
                  <a:pt x="2304824" y="4561593"/>
                  <a:pt x="2334057" y="4570921"/>
                  <a:pt x="2374340" y="4577635"/>
                </a:cubicBezTo>
                <a:cubicBezTo>
                  <a:pt x="2416865" y="4584723"/>
                  <a:pt x="2459898" y="4588330"/>
                  <a:pt x="2502677" y="4593677"/>
                </a:cubicBezTo>
                <a:cubicBezTo>
                  <a:pt x="2566846" y="4612393"/>
                  <a:pt x="2692509" y="4665867"/>
                  <a:pt x="2759351" y="4689930"/>
                </a:cubicBezTo>
                <a:cubicBezTo>
                  <a:pt x="2826193" y="4713993"/>
                  <a:pt x="2847583" y="4722014"/>
                  <a:pt x="2903730" y="4738056"/>
                </a:cubicBezTo>
                <a:cubicBezTo>
                  <a:pt x="2959877" y="4754098"/>
                  <a:pt x="3056130" y="4772814"/>
                  <a:pt x="3096235" y="4786182"/>
                </a:cubicBezTo>
                <a:cubicBezTo>
                  <a:pt x="3112277" y="4796877"/>
                  <a:pt x="3126640" y="4810672"/>
                  <a:pt x="3144361" y="4818267"/>
                </a:cubicBezTo>
                <a:cubicBezTo>
                  <a:pt x="3167414" y="4828147"/>
                  <a:pt x="3270470" y="4845784"/>
                  <a:pt x="3288740" y="4850351"/>
                </a:cubicBezTo>
                <a:cubicBezTo>
                  <a:pt x="3380372" y="4873259"/>
                  <a:pt x="3291007" y="4862430"/>
                  <a:pt x="3401035" y="4882435"/>
                </a:cubicBezTo>
                <a:cubicBezTo>
                  <a:pt x="3472974" y="4895515"/>
                  <a:pt x="3588816" y="4906864"/>
                  <a:pt x="3657708" y="4914519"/>
                </a:cubicBezTo>
                <a:cubicBezTo>
                  <a:pt x="3753961" y="4909172"/>
                  <a:pt x="3868929" y="4919867"/>
                  <a:pt x="3946466" y="4898477"/>
                </a:cubicBezTo>
                <a:cubicBezTo>
                  <a:pt x="4024003" y="4877087"/>
                  <a:pt x="4082825" y="4820940"/>
                  <a:pt x="4122930" y="4786182"/>
                </a:cubicBezTo>
                <a:cubicBezTo>
                  <a:pt x="4163035" y="4751424"/>
                  <a:pt x="4187098" y="4689930"/>
                  <a:pt x="4187098" y="4689930"/>
                </a:cubicBezTo>
                <a:lnTo>
                  <a:pt x="4219182" y="4593677"/>
                </a:lnTo>
                <a:cubicBezTo>
                  <a:pt x="4236125" y="4542846"/>
                  <a:pt x="4243245" y="4540204"/>
                  <a:pt x="4267308" y="4497425"/>
                </a:cubicBezTo>
                <a:cubicBezTo>
                  <a:pt x="4291371" y="4454646"/>
                  <a:pt x="4344845" y="4371761"/>
                  <a:pt x="4363561" y="4337003"/>
                </a:cubicBezTo>
                <a:cubicBezTo>
                  <a:pt x="4368908" y="4320961"/>
                  <a:pt x="4355540" y="4323635"/>
                  <a:pt x="4379603" y="4288877"/>
                </a:cubicBezTo>
                <a:cubicBezTo>
                  <a:pt x="4403666" y="4254119"/>
                  <a:pt x="4475856" y="4181930"/>
                  <a:pt x="4507940" y="4128456"/>
                </a:cubicBezTo>
                <a:cubicBezTo>
                  <a:pt x="4540024" y="4074982"/>
                  <a:pt x="4550719" y="4008140"/>
                  <a:pt x="4572108" y="3968035"/>
                </a:cubicBezTo>
                <a:cubicBezTo>
                  <a:pt x="4593497" y="3927930"/>
                  <a:pt x="4620235" y="3917235"/>
                  <a:pt x="4636277" y="3887825"/>
                </a:cubicBezTo>
                <a:cubicBezTo>
                  <a:pt x="4646972" y="3855741"/>
                  <a:pt x="4649601" y="3819712"/>
                  <a:pt x="4668361" y="3791572"/>
                </a:cubicBezTo>
                <a:cubicBezTo>
                  <a:pt x="4779346" y="3625095"/>
                  <a:pt x="4610410" y="3882809"/>
                  <a:pt x="4732530" y="3679277"/>
                </a:cubicBezTo>
                <a:cubicBezTo>
                  <a:pt x="4752369" y="3646212"/>
                  <a:pt x="4796698" y="3583025"/>
                  <a:pt x="4796698" y="3583025"/>
                </a:cubicBezTo>
                <a:cubicBezTo>
                  <a:pt x="4830085" y="3449474"/>
                  <a:pt x="4789431" y="3581517"/>
                  <a:pt x="4844824" y="3470730"/>
                </a:cubicBezTo>
                <a:cubicBezTo>
                  <a:pt x="4852386" y="3455605"/>
                  <a:pt x="4852654" y="3437385"/>
                  <a:pt x="4860866" y="3422603"/>
                </a:cubicBezTo>
                <a:cubicBezTo>
                  <a:pt x="4879593" y="3388895"/>
                  <a:pt x="4925035" y="3326351"/>
                  <a:pt x="4925035" y="3326351"/>
                </a:cubicBezTo>
                <a:cubicBezTo>
                  <a:pt x="4930382" y="3304961"/>
                  <a:pt x="4931217" y="3281902"/>
                  <a:pt x="4941077" y="3262182"/>
                </a:cubicBezTo>
                <a:cubicBezTo>
                  <a:pt x="4958322" y="3227693"/>
                  <a:pt x="5005245" y="3165930"/>
                  <a:pt x="5005245" y="3165930"/>
                </a:cubicBezTo>
                <a:lnTo>
                  <a:pt x="5053372" y="3021551"/>
                </a:lnTo>
                <a:cubicBezTo>
                  <a:pt x="5068966" y="2974768"/>
                  <a:pt x="5073180" y="2954565"/>
                  <a:pt x="5101498" y="2909256"/>
                </a:cubicBezTo>
                <a:cubicBezTo>
                  <a:pt x="5115668" y="2886583"/>
                  <a:pt x="5133582" y="2866477"/>
                  <a:pt x="5149624" y="2845088"/>
                </a:cubicBezTo>
                <a:cubicBezTo>
                  <a:pt x="5176361" y="2788941"/>
                  <a:pt x="5237856" y="2633867"/>
                  <a:pt x="5261919" y="2572372"/>
                </a:cubicBezTo>
                <a:cubicBezTo>
                  <a:pt x="5285982" y="2510877"/>
                  <a:pt x="5285800" y="2508929"/>
                  <a:pt x="5294003" y="2476119"/>
                </a:cubicBezTo>
                <a:cubicBezTo>
                  <a:pt x="5302143" y="2443558"/>
                  <a:pt x="5312279" y="2396044"/>
                  <a:pt x="5326087" y="2363825"/>
                </a:cubicBezTo>
                <a:cubicBezTo>
                  <a:pt x="5335507" y="2341844"/>
                  <a:pt x="5347477" y="2321046"/>
                  <a:pt x="5358172" y="2299656"/>
                </a:cubicBezTo>
                <a:cubicBezTo>
                  <a:pt x="5366312" y="2267096"/>
                  <a:pt x="5376448" y="2219579"/>
                  <a:pt x="5390256" y="2187361"/>
                </a:cubicBezTo>
                <a:cubicBezTo>
                  <a:pt x="5399676" y="2165381"/>
                  <a:pt x="5411645" y="2144582"/>
                  <a:pt x="5422340" y="2123193"/>
                </a:cubicBezTo>
                <a:cubicBezTo>
                  <a:pt x="5446403" y="2064372"/>
                  <a:pt x="5510572" y="1893256"/>
                  <a:pt x="5534635" y="1834435"/>
                </a:cubicBezTo>
                <a:cubicBezTo>
                  <a:pt x="5558698" y="1775614"/>
                  <a:pt x="5556024" y="1791656"/>
                  <a:pt x="5566719" y="1770267"/>
                </a:cubicBezTo>
                <a:cubicBezTo>
                  <a:pt x="5596295" y="1651959"/>
                  <a:pt x="5564512" y="1759375"/>
                  <a:pt x="5614845" y="1641930"/>
                </a:cubicBezTo>
                <a:cubicBezTo>
                  <a:pt x="5628651" y="1609715"/>
                  <a:pt x="5638791" y="1562191"/>
                  <a:pt x="5646930" y="1529635"/>
                </a:cubicBezTo>
                <a:cubicBezTo>
                  <a:pt x="5652277" y="1486856"/>
                  <a:pt x="5654951" y="1444077"/>
                  <a:pt x="5662972" y="1401298"/>
                </a:cubicBezTo>
                <a:cubicBezTo>
                  <a:pt x="5670993" y="1358519"/>
                  <a:pt x="5684361" y="1329108"/>
                  <a:pt x="5695056" y="1272961"/>
                </a:cubicBezTo>
                <a:cubicBezTo>
                  <a:pt x="5705751" y="1216814"/>
                  <a:pt x="5719929" y="1122100"/>
                  <a:pt x="5727140" y="1064414"/>
                </a:cubicBezTo>
                <a:cubicBezTo>
                  <a:pt x="5733146" y="1016365"/>
                  <a:pt x="5737835" y="968161"/>
                  <a:pt x="5743182" y="920035"/>
                </a:cubicBezTo>
                <a:cubicBezTo>
                  <a:pt x="5737835" y="813088"/>
                  <a:pt x="5764571" y="676730"/>
                  <a:pt x="5727140" y="599193"/>
                </a:cubicBezTo>
                <a:cubicBezTo>
                  <a:pt x="5689709" y="521656"/>
                  <a:pt x="5569393" y="486898"/>
                  <a:pt x="5518593" y="454814"/>
                </a:cubicBezTo>
                <a:cubicBezTo>
                  <a:pt x="5467793" y="422730"/>
                  <a:pt x="5488757" y="428827"/>
                  <a:pt x="5422340" y="406688"/>
                </a:cubicBezTo>
                <a:cubicBezTo>
                  <a:pt x="5406298" y="395993"/>
                  <a:pt x="5391459" y="383225"/>
                  <a:pt x="5374214" y="374603"/>
                </a:cubicBezTo>
                <a:cubicBezTo>
                  <a:pt x="5293803" y="334397"/>
                  <a:pt x="5306420" y="349452"/>
                  <a:pt x="5229835" y="326477"/>
                </a:cubicBezTo>
                <a:cubicBezTo>
                  <a:pt x="5147993" y="301924"/>
                  <a:pt x="5143362" y="293140"/>
                  <a:pt x="5069414" y="278351"/>
                </a:cubicBezTo>
                <a:cubicBezTo>
                  <a:pt x="5037519" y="271972"/>
                  <a:pt x="5007919" y="270330"/>
                  <a:pt x="4973161" y="262309"/>
                </a:cubicBezTo>
                <a:cubicBezTo>
                  <a:pt x="4938403" y="254288"/>
                  <a:pt x="5048406" y="243593"/>
                  <a:pt x="4860866" y="230225"/>
                </a:cubicBezTo>
                <a:cubicBezTo>
                  <a:pt x="4673326" y="216857"/>
                  <a:pt x="4369907" y="191947"/>
                  <a:pt x="3847922" y="182098"/>
                </a:cubicBezTo>
                <a:cubicBezTo>
                  <a:pt x="3810491" y="166056"/>
                  <a:pt x="3726843" y="147340"/>
                  <a:pt x="3673751" y="133972"/>
                </a:cubicBezTo>
                <a:cubicBezTo>
                  <a:pt x="3620659" y="120604"/>
                  <a:pt x="3563934" y="110529"/>
                  <a:pt x="3529372" y="101888"/>
                </a:cubicBezTo>
                <a:cubicBezTo>
                  <a:pt x="3380994" y="64794"/>
                  <a:pt x="3649341" y="106859"/>
                  <a:pt x="3352908" y="69803"/>
                </a:cubicBezTo>
                <a:cubicBezTo>
                  <a:pt x="3221617" y="26039"/>
                  <a:pt x="3330984" y="57924"/>
                  <a:pt x="3048108" y="37719"/>
                </a:cubicBezTo>
                <a:close/>
              </a:path>
            </a:pathLst>
          </a:custGeom>
          <a:noFill/>
          <a:ln w="635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8364282" y="4159979"/>
            <a:ext cx="3480261" cy="1938992"/>
          </a:xfrm>
          <a:prstGeom prst="rect">
            <a:avLst/>
          </a:prstGeom>
          <a:noFill/>
        </p:spPr>
        <p:txBody>
          <a:bodyPr wrap="square" rtlCol="0">
            <a:spAutoFit/>
          </a:bodyPr>
          <a:lstStyle/>
          <a:p>
            <a:r>
              <a:rPr lang="en-US" sz="2400" b="1" smtClean="0"/>
              <a:t>Net Profit </a:t>
            </a:r>
          </a:p>
          <a:p>
            <a:r>
              <a:rPr lang="en-US" sz="2400" smtClean="0"/>
              <a:t>= $20 + $30 + $20 + $20</a:t>
            </a:r>
          </a:p>
          <a:p>
            <a:r>
              <a:rPr lang="en-US" sz="2400" smtClean="0"/>
              <a:t>   - $10 - $10 - $10</a:t>
            </a:r>
            <a:br>
              <a:rPr lang="en-US" sz="2400" smtClean="0"/>
            </a:br>
            <a:r>
              <a:rPr lang="en-US" sz="2400" smtClean="0"/>
              <a:t>= $60</a:t>
            </a:r>
          </a:p>
          <a:p>
            <a:endParaRPr lang="en-US" sz="2400" b="1"/>
          </a:p>
        </p:txBody>
      </p:sp>
      <p:pic>
        <p:nvPicPr>
          <p:cNvPr id="73" name="Picture 7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510986" y="4512085"/>
            <a:ext cx="421703" cy="421703"/>
          </a:xfrm>
          <a:prstGeom prst="rect">
            <a:avLst/>
          </a:prstGeom>
        </p:spPr>
      </p:pic>
      <p:pic>
        <p:nvPicPr>
          <p:cNvPr id="74" name="Picture 7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5387" y="4933788"/>
            <a:ext cx="379574" cy="379574"/>
          </a:xfrm>
          <a:prstGeom prst="rect">
            <a:avLst/>
          </a:prstGeom>
        </p:spPr>
      </p:pic>
    </p:spTree>
    <p:extLst>
      <p:ext uri="{BB962C8B-B14F-4D97-AF65-F5344CB8AC3E}">
        <p14:creationId xmlns:p14="http://schemas.microsoft.com/office/powerpoint/2010/main" val="17801394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err="1" smtClean="0"/>
              <a:t>ChangeDAR</a:t>
            </a:r>
            <a:r>
              <a:rPr lang="en-US" smtClean="0"/>
              <a:t>: Grouping Step</a:t>
            </a:r>
            <a:endParaRPr lang="en-US"/>
          </a:p>
        </p:txBody>
      </p:sp>
      <p:sp>
        <p:nvSpPr>
          <p:cNvPr id="6" name="Content Placeholder 5"/>
          <p:cNvSpPr>
            <a:spLocks noGrp="1"/>
          </p:cNvSpPr>
          <p:nvPr>
            <p:ph idx="1"/>
          </p:nvPr>
        </p:nvSpPr>
        <p:spPr>
          <a:xfrm>
            <a:off x="4292386" y="1422643"/>
            <a:ext cx="7211233" cy="848232"/>
          </a:xfrm>
        </p:spPr>
        <p:txBody>
          <a:bodyPr>
            <a:normAutofit lnSpcReduction="10000"/>
          </a:bodyPr>
          <a:lstStyle/>
          <a:p>
            <a:pPr marL="0" indent="0">
              <a:buNone/>
            </a:pPr>
            <a:r>
              <a:rPr lang="en-US" smtClean="0"/>
              <a:t>We want a </a:t>
            </a:r>
            <a:r>
              <a:rPr lang="en-US" b="1" smtClean="0"/>
              <a:t>connected subgraph </a:t>
            </a:r>
            <a:r>
              <a:rPr lang="en-US" smtClean="0"/>
              <a:t>with </a:t>
            </a:r>
            <a:r>
              <a:rPr lang="en-US" b="1" smtClean="0"/>
              <a:t>high </a:t>
            </a:r>
            <a:r>
              <a:rPr lang="en-US" b="1" err="1" smtClean="0"/>
              <a:t>bitsave</a:t>
            </a:r>
            <a:r>
              <a:rPr lang="en-US" b="1" smtClean="0"/>
              <a:t> scores</a:t>
            </a:r>
            <a:endParaRPr lang="en-US" b="1"/>
          </a:p>
        </p:txBody>
      </p:sp>
      <p:pic>
        <p:nvPicPr>
          <p:cNvPr id="3" name="Picture 2"/>
          <p:cNvPicPr>
            <a:picLocks noChangeAspect="1"/>
          </p:cNvPicPr>
          <p:nvPr/>
        </p:nvPicPr>
        <p:blipFill>
          <a:blip r:embed="rId3"/>
          <a:stretch>
            <a:fillRect/>
          </a:stretch>
        </p:blipFill>
        <p:spPr>
          <a:xfrm>
            <a:off x="3912332" y="3533265"/>
            <a:ext cx="8064500" cy="1485900"/>
          </a:xfrm>
          <a:prstGeom prst="rect">
            <a:avLst/>
          </a:prstGeom>
        </p:spPr>
      </p:pic>
      <p:sp>
        <p:nvSpPr>
          <p:cNvPr id="65" name="TextBox 64"/>
          <p:cNvSpPr txBox="1"/>
          <p:nvPr/>
        </p:nvSpPr>
        <p:spPr>
          <a:xfrm>
            <a:off x="6391369" y="2234237"/>
            <a:ext cx="2717732" cy="954107"/>
          </a:xfrm>
          <a:prstGeom prst="rect">
            <a:avLst/>
          </a:prstGeom>
          <a:noFill/>
        </p:spPr>
        <p:txBody>
          <a:bodyPr wrap="none" rtlCol="0">
            <a:spAutoFit/>
          </a:bodyPr>
          <a:lstStyle/>
          <a:p>
            <a:pPr algn="ctr"/>
            <a:r>
              <a:rPr lang="en-US" sz="2800" smtClean="0">
                <a:solidFill>
                  <a:srgbClr val="FF0000"/>
                </a:solidFill>
              </a:rPr>
              <a:t>Bits saved at </a:t>
            </a:r>
          </a:p>
          <a:p>
            <a:pPr algn="ctr"/>
            <a:r>
              <a:rPr lang="en-US" sz="2800" smtClean="0">
                <a:solidFill>
                  <a:srgbClr val="FF0000"/>
                </a:solidFill>
              </a:rPr>
              <a:t>nodes and edges</a:t>
            </a:r>
            <a:endParaRPr lang="en-US" sz="2800">
              <a:solidFill>
                <a:srgbClr val="FF0000"/>
              </a:solidFill>
            </a:endParaRPr>
          </a:p>
        </p:txBody>
      </p:sp>
      <p:sp>
        <p:nvSpPr>
          <p:cNvPr id="67" name="Right Brace 66"/>
          <p:cNvSpPr/>
          <p:nvPr/>
        </p:nvSpPr>
        <p:spPr>
          <a:xfrm rot="16200000">
            <a:off x="7797343" y="1773767"/>
            <a:ext cx="294478" cy="3165203"/>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ight Brace 68"/>
          <p:cNvSpPr/>
          <p:nvPr/>
        </p:nvSpPr>
        <p:spPr>
          <a:xfrm rot="16200000">
            <a:off x="10653014" y="2419637"/>
            <a:ext cx="303696" cy="1864246"/>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Box 69"/>
          <p:cNvSpPr txBox="1"/>
          <p:nvPr/>
        </p:nvSpPr>
        <p:spPr>
          <a:xfrm>
            <a:off x="9582003" y="2221976"/>
            <a:ext cx="2398768" cy="954107"/>
          </a:xfrm>
          <a:prstGeom prst="rect">
            <a:avLst/>
          </a:prstGeom>
          <a:noFill/>
        </p:spPr>
        <p:txBody>
          <a:bodyPr wrap="square" rtlCol="0">
            <a:spAutoFit/>
          </a:bodyPr>
          <a:lstStyle/>
          <a:p>
            <a:pPr algn="ctr"/>
            <a:r>
              <a:rPr lang="en-US" sz="2800" smtClean="0">
                <a:solidFill>
                  <a:srgbClr val="FF0000"/>
                </a:solidFill>
              </a:rPr>
              <a:t>Bits needed to encode S</a:t>
            </a:r>
            <a:endParaRPr lang="en-US" sz="2800">
              <a:solidFill>
                <a:srgbClr val="FF0000"/>
              </a:solidFill>
            </a:endParaRPr>
          </a:p>
        </p:txBody>
      </p:sp>
      <p:sp>
        <p:nvSpPr>
          <p:cNvPr id="66" name="TextBox 65"/>
          <p:cNvSpPr txBox="1"/>
          <p:nvPr/>
        </p:nvSpPr>
        <p:spPr>
          <a:xfrm rot="900000">
            <a:off x="10458364" y="241494"/>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pic>
        <p:nvPicPr>
          <p:cNvPr id="68" name="Picture 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135" y="168202"/>
            <a:ext cx="504538" cy="504538"/>
          </a:xfrm>
          <a:prstGeom prst="rect">
            <a:avLst/>
          </a:prstGeom>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72" name="Picture 7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73" name="Straight Connector 7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75"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76" name="Content Placeholder 5"/>
          <p:cNvSpPr txBox="1">
            <a:spLocks/>
          </p:cNvSpPr>
          <p:nvPr/>
        </p:nvSpPr>
        <p:spPr>
          <a:xfrm>
            <a:off x="4128576" y="5248861"/>
            <a:ext cx="7848256" cy="8482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Approach: </a:t>
            </a:r>
            <a:r>
              <a:rPr lang="en-US"/>
              <a:t>a</a:t>
            </a:r>
            <a:r>
              <a:rPr lang="en-US" smtClean="0"/>
              <a:t>pply Prize-Collecting Steiner Tree algorithm with </a:t>
            </a:r>
            <a:r>
              <a:rPr lang="en-US" err="1" smtClean="0"/>
              <a:t>bitsave</a:t>
            </a:r>
            <a:r>
              <a:rPr lang="en-US" smtClean="0"/>
              <a:t> scores as “prize” scores</a:t>
            </a:r>
            <a:endParaRPr lang="en-US"/>
          </a:p>
        </p:txBody>
      </p:sp>
      <p:sp>
        <p:nvSpPr>
          <p:cNvPr id="77" name="Oval 76"/>
          <p:cNvSpPr/>
          <p:nvPr/>
        </p:nvSpPr>
        <p:spPr>
          <a:xfrm>
            <a:off x="2317761" y="2443883"/>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8" name="Oval 77"/>
          <p:cNvSpPr/>
          <p:nvPr/>
        </p:nvSpPr>
        <p:spPr>
          <a:xfrm>
            <a:off x="2313550" y="3612370"/>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79" name="Oval 78"/>
          <p:cNvSpPr/>
          <p:nvPr/>
        </p:nvSpPr>
        <p:spPr>
          <a:xfrm>
            <a:off x="2244970" y="5477245"/>
            <a:ext cx="137160" cy="137160"/>
          </a:xfrm>
          <a:prstGeom prst="ellipse">
            <a:avLst/>
          </a:prstGeom>
          <a:solidFill>
            <a:srgbClr val="00B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80" name="Picture 7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8200" y="2335727"/>
            <a:ext cx="3410467" cy="852617"/>
          </a:xfrm>
          <a:prstGeom prst="rect">
            <a:avLst/>
          </a:prstGeom>
        </p:spPr>
      </p:pic>
      <p:pic>
        <p:nvPicPr>
          <p:cNvPr id="81" name="Picture 8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387" y="3241696"/>
            <a:ext cx="3364992" cy="841248"/>
          </a:xfrm>
          <a:prstGeom prst="rect">
            <a:avLst/>
          </a:prstGeom>
        </p:spPr>
      </p:pic>
      <p:pic>
        <p:nvPicPr>
          <p:cNvPr id="82" name="Picture 8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7099" y="5175288"/>
            <a:ext cx="3401568" cy="850392"/>
          </a:xfrm>
          <a:prstGeom prst="rect">
            <a:avLst/>
          </a:prstGeom>
        </p:spPr>
      </p:pic>
      <p:grpSp>
        <p:nvGrpSpPr>
          <p:cNvPr id="83" name="Group 82"/>
          <p:cNvGrpSpPr/>
          <p:nvPr/>
        </p:nvGrpSpPr>
        <p:grpSpPr>
          <a:xfrm>
            <a:off x="2077529" y="1838369"/>
            <a:ext cx="586079" cy="572381"/>
            <a:chOff x="1137325" y="2332458"/>
            <a:chExt cx="586079" cy="572381"/>
          </a:xfrm>
        </p:grpSpPr>
        <p:sp>
          <p:nvSpPr>
            <p:cNvPr id="84" name="TextBox 83"/>
            <p:cNvSpPr txBox="1"/>
            <p:nvPr/>
          </p:nvSpPr>
          <p:spPr>
            <a:xfrm>
              <a:off x="1137325" y="2332458"/>
              <a:ext cx="586079" cy="461665"/>
            </a:xfrm>
            <a:prstGeom prst="rect">
              <a:avLst/>
            </a:prstGeom>
            <a:noFill/>
          </p:spPr>
          <p:txBody>
            <a:bodyPr wrap="square" rtlCol="0">
              <a:spAutoFit/>
            </a:bodyPr>
            <a:lstStyle/>
            <a:p>
              <a:pPr algn="ctr"/>
              <a:r>
                <a:rPr lang="en-US" sz="2400" b="1" i="1" smtClean="0">
                  <a:solidFill>
                    <a:srgbClr val="00B050"/>
                  </a:solidFill>
                  <a:latin typeface="Calibri" charset="0"/>
                  <a:ea typeface="Calibri" charset="0"/>
                  <a:cs typeface="Calibri" charset="0"/>
                </a:rPr>
                <a:t>t</a:t>
              </a:r>
              <a:endParaRPr lang="en-US" sz="2400" b="1" i="1">
                <a:solidFill>
                  <a:srgbClr val="00B050"/>
                </a:solidFill>
                <a:latin typeface="Calibri" charset="0"/>
                <a:ea typeface="Calibri" charset="0"/>
                <a:cs typeface="Calibri" charset="0"/>
              </a:endParaRPr>
            </a:p>
          </p:txBody>
        </p:sp>
        <p:cxnSp>
          <p:nvCxnSpPr>
            <p:cNvPr id="85" name="Straight Connector 84"/>
            <p:cNvCxnSpPr/>
            <p:nvPr/>
          </p:nvCxnSpPr>
          <p:spPr>
            <a:xfrm>
              <a:off x="1446137" y="2721959"/>
              <a:ext cx="0" cy="182880"/>
            </a:xfrm>
            <a:prstGeom prst="line">
              <a:avLst/>
            </a:prstGeom>
            <a:ln w="25400">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86" name="Straight Connector 85"/>
          <p:cNvCxnSpPr/>
          <p:nvPr/>
        </p:nvCxnSpPr>
        <p:spPr>
          <a:xfrm>
            <a:off x="794484" y="4542549"/>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47260" y="4528907"/>
            <a:ext cx="586162" cy="453342"/>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801263" y="3925455"/>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801263" y="3306818"/>
            <a:ext cx="0" cy="620180"/>
          </a:xfrm>
          <a:prstGeom prst="line">
            <a:avLst/>
          </a:prstGeom>
          <a:ln w="254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951984" y="2778283"/>
            <a:ext cx="314790" cy="314790"/>
            <a:chOff x="4342538" y="5246557"/>
            <a:chExt cx="314790" cy="314790"/>
          </a:xfrm>
        </p:grpSpPr>
        <p:sp>
          <p:nvSpPr>
            <p:cNvPr id="91" name="Oval 90"/>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92" name="Picture 9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grpSp>
        <p:nvGrpSpPr>
          <p:cNvPr id="93" name="Group 92"/>
          <p:cNvGrpSpPr/>
          <p:nvPr/>
        </p:nvGrpSpPr>
        <p:grpSpPr>
          <a:xfrm>
            <a:off x="1001155" y="3258900"/>
            <a:ext cx="314790" cy="314790"/>
            <a:chOff x="4342538" y="5246557"/>
            <a:chExt cx="314790" cy="314790"/>
          </a:xfrm>
        </p:grpSpPr>
        <p:sp>
          <p:nvSpPr>
            <p:cNvPr id="94" name="Oval 93"/>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95" name="Picture 9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96" name="Straight Connector 95"/>
          <p:cNvCxnSpPr/>
          <p:nvPr/>
        </p:nvCxnSpPr>
        <p:spPr>
          <a:xfrm flipH="1">
            <a:off x="869994" y="3077164"/>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819220" y="3476007"/>
            <a:ext cx="163979" cy="140901"/>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951983" y="5314144"/>
            <a:ext cx="314790" cy="314790"/>
            <a:chOff x="4342538" y="5246557"/>
            <a:chExt cx="314790" cy="314790"/>
          </a:xfrm>
        </p:grpSpPr>
        <p:sp>
          <p:nvSpPr>
            <p:cNvPr id="99" name="Oval 98"/>
            <p:cNvSpPr/>
            <p:nvPr/>
          </p:nvSpPr>
          <p:spPr>
            <a:xfrm>
              <a:off x="4372089" y="5271068"/>
              <a:ext cx="255688" cy="267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pic>
          <p:nvPicPr>
            <p:cNvPr id="100" name="Picture 9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42538" y="5246557"/>
              <a:ext cx="314790" cy="314790"/>
            </a:xfrm>
            <a:prstGeom prst="rect">
              <a:avLst/>
            </a:prstGeom>
          </p:spPr>
        </p:pic>
      </p:grpSp>
      <p:cxnSp>
        <p:nvCxnSpPr>
          <p:cNvPr id="101" name="Straight Connector 100"/>
          <p:cNvCxnSpPr/>
          <p:nvPr/>
        </p:nvCxnSpPr>
        <p:spPr>
          <a:xfrm flipV="1">
            <a:off x="1249193" y="5074008"/>
            <a:ext cx="131453" cy="279340"/>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1289206" y="489535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3" name="Oval 102"/>
          <p:cNvSpPr/>
          <p:nvPr/>
        </p:nvSpPr>
        <p:spPr>
          <a:xfrm>
            <a:off x="709823" y="3215378"/>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4" name="Oval 103"/>
          <p:cNvSpPr/>
          <p:nvPr/>
        </p:nvSpPr>
        <p:spPr>
          <a:xfrm>
            <a:off x="709823" y="3834015"/>
            <a:ext cx="182880" cy="1828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5" name="Oval 104"/>
          <p:cNvSpPr/>
          <p:nvPr/>
        </p:nvSpPr>
        <p:spPr>
          <a:xfrm>
            <a:off x="709823" y="4451109"/>
            <a:ext cx="182880" cy="1828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6" name="Oval 105"/>
          <p:cNvSpPr/>
          <p:nvPr/>
        </p:nvSpPr>
        <p:spPr>
          <a:xfrm>
            <a:off x="160055" y="4895353"/>
            <a:ext cx="182880" cy="182880"/>
          </a:xfrm>
          <a:prstGeom prst="ellipse">
            <a:avLst/>
          </a:prstGeom>
          <a:solidFill>
            <a:srgbClr val="AF0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charset="0"/>
              <a:ea typeface="Calibri" charset="0"/>
              <a:cs typeface="Calibri" charset="0"/>
            </a:endParaRPr>
          </a:p>
        </p:txBody>
      </p:sp>
      <p:sp>
        <p:nvSpPr>
          <p:cNvPr id="107" name="Rounded Rectangle 106"/>
          <p:cNvSpPr/>
          <p:nvPr/>
        </p:nvSpPr>
        <p:spPr>
          <a:xfrm>
            <a:off x="567116" y="2658633"/>
            <a:ext cx="928580" cy="1063796"/>
          </a:xfrm>
          <a:prstGeom prst="roundRect">
            <a:avLst/>
          </a:prstGeom>
          <a:noFill/>
          <a:ln w="508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95032" y="2086886"/>
            <a:ext cx="351378" cy="523220"/>
          </a:xfrm>
          <a:prstGeom prst="rect">
            <a:avLst/>
          </a:prstGeom>
          <a:noFill/>
        </p:spPr>
        <p:txBody>
          <a:bodyPr wrap="none" rtlCol="0">
            <a:spAutoFit/>
          </a:bodyPr>
          <a:lstStyle/>
          <a:p>
            <a:r>
              <a:rPr lang="en-US" sz="2800" b="1" i="1" smtClean="0">
                <a:solidFill>
                  <a:srgbClr val="FF0000"/>
                </a:solidFill>
              </a:rPr>
              <a:t>S</a:t>
            </a:r>
            <a:endParaRPr lang="en-US" sz="2800" b="1" i="1">
              <a:solidFill>
                <a:srgbClr val="FF0000"/>
              </a:solidFill>
            </a:endParaRPr>
          </a:p>
        </p:txBody>
      </p:sp>
    </p:spTree>
    <p:extLst>
      <p:ext uri="{BB962C8B-B14F-4D97-AF65-F5344CB8AC3E}">
        <p14:creationId xmlns:p14="http://schemas.microsoft.com/office/powerpoint/2010/main" val="14912380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608937" y="2352135"/>
            <a:ext cx="6666505" cy="553234"/>
            <a:chOff x="932819" y="3662728"/>
            <a:chExt cx="6666505" cy="553234"/>
          </a:xfrm>
        </p:grpSpPr>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5" y="3662728"/>
              <a:ext cx="6248959"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T2. Detecting Ratings Fraud</a:t>
              </a:r>
            </a:p>
          </p:txBody>
        </p:sp>
      </p:grpSp>
      <p:grpSp>
        <p:nvGrpSpPr>
          <p:cNvPr id="26" name="Group 25"/>
          <p:cNvGrpSpPr/>
          <p:nvPr/>
        </p:nvGrpSpPr>
        <p:grpSpPr>
          <a:xfrm>
            <a:off x="569155" y="3017663"/>
            <a:ext cx="7914445" cy="730248"/>
            <a:chOff x="893037" y="4167836"/>
            <a:chExt cx="7914445" cy="730248"/>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457116" cy="73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T3. Detecting Anomalous Dynamic Subgraphs</a:t>
              </a:r>
            </a:p>
          </p:txBody>
        </p:sp>
      </p:grpSp>
      <p:sp>
        <p:nvSpPr>
          <p:cNvPr id="34" name="TextBox 33"/>
          <p:cNvSpPr txBox="1"/>
          <p:nvPr/>
        </p:nvSpPr>
        <p:spPr>
          <a:xfrm>
            <a:off x="1026484" y="3585901"/>
            <a:ext cx="3299173"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smtClean="0"/>
              <a:t>Method (</a:t>
            </a:r>
            <a:r>
              <a:rPr lang="en-US" sz="2800"/>
              <a:t>Overview)</a:t>
            </a:r>
            <a:endParaRPr lang="en-US" sz="2800" smtClean="0"/>
          </a:p>
          <a:p>
            <a:pPr marL="285750" indent="-285750">
              <a:buFont typeface="Arial" charset="0"/>
              <a:buChar char="•"/>
            </a:pPr>
            <a:r>
              <a:rPr lang="en-US" sz="2800" b="1">
                <a:solidFill>
                  <a:srgbClr val="FF0000"/>
                </a:solidFill>
              </a:rPr>
              <a:t>Theoretical Results</a:t>
            </a:r>
          </a:p>
          <a:p>
            <a:pPr marL="285750" indent="-285750">
              <a:buFont typeface="Arial" charset="0"/>
              <a:buChar char="•"/>
            </a:pPr>
            <a:r>
              <a:rPr lang="en-US" sz="2800" smtClean="0"/>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1" name="Straight Connector 2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41" name="Group 40"/>
          <p:cNvGrpSpPr/>
          <p:nvPr/>
        </p:nvGrpSpPr>
        <p:grpSpPr>
          <a:xfrm>
            <a:off x="540795" y="1681747"/>
            <a:ext cx="6859037" cy="451430"/>
            <a:chOff x="826697" y="3157620"/>
            <a:chExt cx="6859037" cy="451430"/>
          </a:xfrm>
        </p:grpSpPr>
        <p:sp>
          <p:nvSpPr>
            <p:cNvPr id="42" name="Content Placeholder 2"/>
            <p:cNvSpPr txBox="1">
              <a:spLocks/>
            </p:cNvSpPr>
            <p:nvPr/>
          </p:nvSpPr>
          <p:spPr>
            <a:xfrm>
              <a:off x="1282598" y="3157620"/>
              <a:ext cx="6403136" cy="451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T1. Detecting Camouflaged Link Fraud</a:t>
              </a:r>
            </a:p>
          </p:txBody>
        </p:sp>
        <p:pic>
          <p:nvPicPr>
            <p:cNvPr id="43" name="Picture 4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6697" y="3172446"/>
              <a:ext cx="436604" cy="436604"/>
            </a:xfrm>
            <a:prstGeom prst="rect">
              <a:avLst/>
            </a:prstGeom>
          </p:spPr>
        </p:pic>
      </p:grpSp>
      <p:pic>
        <p:nvPicPr>
          <p:cNvPr id="32" name="Picture 3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2775" y="1186777"/>
            <a:ext cx="4569225" cy="1634571"/>
          </a:xfrm>
          <a:prstGeom prst="rect">
            <a:avLst/>
          </a:prstGeom>
        </p:spPr>
      </p:pic>
    </p:spTree>
    <p:extLst>
      <p:ext uri="{BB962C8B-B14F-4D97-AF65-F5344CB8AC3E}">
        <p14:creationId xmlns:p14="http://schemas.microsoft.com/office/powerpoint/2010/main" val="15381632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Theoretical Results</a:t>
            </a:r>
            <a:endParaRPr lang="en-US"/>
          </a:p>
        </p:txBody>
      </p:sp>
      <p:sp>
        <p:nvSpPr>
          <p:cNvPr id="90" name="TextBox 89"/>
          <p:cNvSpPr txBox="1"/>
          <p:nvPr/>
        </p:nvSpPr>
        <p:spPr>
          <a:xfrm rot="900000">
            <a:off x="10458364" y="224561"/>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135" y="168202"/>
            <a:ext cx="504538" cy="504538"/>
          </a:xfrm>
          <a:prstGeom prst="rect">
            <a:avLst/>
          </a:prstGeom>
        </p:spPr>
      </p:pic>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36" name="Picture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37" name="Straight Connector 36"/>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9" name="Content Placeholder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3" name="Group 2"/>
          <p:cNvGrpSpPr/>
          <p:nvPr/>
        </p:nvGrpSpPr>
        <p:grpSpPr>
          <a:xfrm>
            <a:off x="415404" y="2166402"/>
            <a:ext cx="11392263" cy="1988419"/>
            <a:chOff x="415424" y="1430642"/>
            <a:chExt cx="11392263" cy="1988419"/>
          </a:xfrm>
        </p:grpSpPr>
        <p:sp>
          <p:nvSpPr>
            <p:cNvPr id="67" name="TextBox 66"/>
            <p:cNvSpPr txBox="1"/>
            <p:nvPr/>
          </p:nvSpPr>
          <p:spPr>
            <a:xfrm>
              <a:off x="685128" y="2156745"/>
              <a:ext cx="11122559" cy="1015663"/>
            </a:xfrm>
            <a:prstGeom prst="rect">
              <a:avLst/>
            </a:prstGeom>
            <a:noFill/>
          </p:spPr>
          <p:txBody>
            <a:bodyPr wrap="square" rtlCol="0">
              <a:spAutoFit/>
            </a:bodyPr>
            <a:lstStyle/>
            <a:p>
              <a:r>
                <a:rPr lang="en-US" sz="3000" smtClean="0">
                  <a:latin typeface="Calibri" charset="0"/>
                  <a:ea typeface="Calibri" charset="0"/>
                  <a:cs typeface="Calibri" charset="0"/>
                </a:rPr>
                <a:t>The </a:t>
              </a:r>
              <a:r>
                <a:rPr lang="en-US" sz="3000" i="1" smtClean="0">
                  <a:latin typeface="Calibri" charset="0"/>
                  <a:ea typeface="Calibri" charset="0"/>
                  <a:cs typeface="Calibri" charset="0"/>
                </a:rPr>
                <a:t>Change Scoring </a:t>
              </a:r>
              <a:r>
                <a:rPr lang="en-US" sz="3000" smtClean="0">
                  <a:latin typeface="Calibri" charset="0"/>
                  <a:ea typeface="Calibri" charset="0"/>
                  <a:cs typeface="Calibri" charset="0"/>
                </a:rPr>
                <a:t>objective (Problem 1)</a:t>
              </a:r>
              <a:r>
                <a:rPr lang="en-US" sz="3000" i="1" smtClean="0">
                  <a:latin typeface="Calibri" charset="0"/>
                  <a:ea typeface="Calibri" charset="0"/>
                  <a:cs typeface="Calibri" charset="0"/>
                </a:rPr>
                <a:t> </a:t>
              </a:r>
              <a:r>
                <a:rPr lang="en-US" sz="3000" smtClean="0">
                  <a:latin typeface="Calibri" charset="0"/>
                  <a:ea typeface="Calibri" charset="0"/>
                  <a:cs typeface="Calibri" charset="0"/>
                </a:rPr>
                <a:t>can be optimized in near-linear time with approximation factor 2.</a:t>
              </a:r>
              <a:endParaRPr lang="en-US" sz="3000">
                <a:latin typeface="Calibri" charset="0"/>
                <a:ea typeface="Calibri" charset="0"/>
                <a:cs typeface="Calibri" charset="0"/>
              </a:endParaRPr>
            </a:p>
          </p:txBody>
        </p:sp>
        <p:sp>
          <p:nvSpPr>
            <p:cNvPr id="40" name="Rectangle 39"/>
            <p:cNvSpPr/>
            <p:nvPr/>
          </p:nvSpPr>
          <p:spPr>
            <a:xfrm>
              <a:off x="415424" y="1793421"/>
              <a:ext cx="11287926" cy="1625640"/>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77081" y="1430642"/>
              <a:ext cx="7518405" cy="553998"/>
            </a:xfrm>
            <a:prstGeom prst="rect">
              <a:avLst/>
            </a:prstGeom>
            <a:solidFill>
              <a:srgbClr val="94C0FF"/>
            </a:solidFill>
          </p:spPr>
          <p:txBody>
            <a:bodyPr wrap="none">
              <a:spAutoFit/>
            </a:bodyPr>
            <a:lstStyle/>
            <a:p>
              <a:r>
                <a:rPr lang="en-US" sz="3000" b="1"/>
                <a:t>Theorem 1: Approximation</a:t>
              </a:r>
              <a:r>
                <a:rPr lang="en-US" sz="3000"/>
                <a:t> </a:t>
              </a:r>
              <a:r>
                <a:rPr lang="en-US" sz="3000" b="1" smtClean="0"/>
                <a:t>Factor (Problem 1)</a:t>
              </a:r>
              <a:endParaRPr lang="en-US" sz="3000" b="1"/>
            </a:p>
          </p:txBody>
        </p:sp>
      </p:gr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54252" y="4312564"/>
            <a:ext cx="2963814" cy="1927622"/>
          </a:xfrm>
          <a:prstGeom prst="rect">
            <a:avLst/>
          </a:prstGeom>
        </p:spPr>
      </p:pic>
      <p:grpSp>
        <p:nvGrpSpPr>
          <p:cNvPr id="14" name="Group 13"/>
          <p:cNvGrpSpPr/>
          <p:nvPr/>
        </p:nvGrpSpPr>
        <p:grpSpPr>
          <a:xfrm>
            <a:off x="130652" y="1219010"/>
            <a:ext cx="10636007" cy="829933"/>
            <a:chOff x="130652" y="1219010"/>
            <a:chExt cx="10636007" cy="829933"/>
          </a:xfrm>
        </p:grpSpPr>
        <p:sp>
          <p:nvSpPr>
            <p:cNvPr id="15" name="Content Placeholder 2"/>
            <p:cNvSpPr txBox="1">
              <a:spLocks/>
            </p:cNvSpPr>
            <p:nvPr/>
          </p:nvSpPr>
          <p:spPr>
            <a:xfrm>
              <a:off x="296168" y="1303463"/>
              <a:ext cx="10470491" cy="745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i="1" smtClean="0"/>
                <a:t>      How well does this work? Are there provable bounds?</a:t>
              </a:r>
              <a:endParaRPr lang="en-US" b="1"/>
            </a:p>
          </p:txBody>
        </p:sp>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059" y="1298048"/>
              <a:ext cx="449475" cy="449475"/>
            </a:xfrm>
            <a:prstGeom prst="rect">
              <a:avLst/>
            </a:prstGeom>
          </p:spPr>
        </p:pic>
        <p:sp>
          <p:nvSpPr>
            <p:cNvPr id="17" name="Rectangle 16"/>
            <p:cNvSpPr/>
            <p:nvPr/>
          </p:nvSpPr>
          <p:spPr>
            <a:xfrm>
              <a:off x="130652" y="1219010"/>
              <a:ext cx="8623600" cy="685857"/>
            </a:xfrm>
            <a:prstGeom prst="rect">
              <a:avLst/>
            </a:prstGeom>
            <a:noFill/>
            <a:ln w="38100">
              <a:solidFill>
                <a:srgbClr val="7FB76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98338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Theoretical Results</a:t>
            </a:r>
            <a:endParaRPr lang="en-US"/>
          </a:p>
        </p:txBody>
      </p:sp>
      <p:grpSp>
        <p:nvGrpSpPr>
          <p:cNvPr id="7" name="Group 6"/>
          <p:cNvGrpSpPr>
            <a:grpSpLocks noChangeAspect="1"/>
          </p:cNvGrpSpPr>
          <p:nvPr/>
        </p:nvGrpSpPr>
        <p:grpSpPr>
          <a:xfrm>
            <a:off x="-189978" y="3625130"/>
            <a:ext cx="7334890" cy="2124165"/>
            <a:chOff x="2072098" y="2179489"/>
            <a:chExt cx="7884161" cy="2283233"/>
          </a:xfrm>
        </p:grpSpPr>
        <p:sp>
          <p:nvSpPr>
            <p:cNvPr id="18" name="TextBox 17"/>
            <p:cNvSpPr txBox="1"/>
            <p:nvPr/>
          </p:nvSpPr>
          <p:spPr>
            <a:xfrm>
              <a:off x="2072098" y="3437167"/>
              <a:ext cx="4075302" cy="1025555"/>
            </a:xfrm>
            <a:prstGeom prst="rect">
              <a:avLst/>
            </a:prstGeom>
            <a:noFill/>
          </p:spPr>
          <p:txBody>
            <a:bodyPr wrap="square" rtlCol="0">
              <a:spAutoFit/>
            </a:bodyPr>
            <a:lstStyle/>
            <a:p>
              <a:pPr algn="ctr"/>
              <a:r>
                <a:rPr lang="en-US" sz="2800" smtClean="0">
                  <a:solidFill>
                    <a:srgbClr val="FF0000"/>
                  </a:solidFill>
                </a:rPr>
                <a:t>Score of </a:t>
              </a:r>
            </a:p>
            <a:p>
              <a:pPr algn="ctr"/>
              <a:r>
                <a:rPr lang="en-US" sz="2800" smtClean="0">
                  <a:solidFill>
                    <a:srgbClr val="FF0000"/>
                  </a:solidFill>
                </a:rPr>
                <a:t>algorithm</a:t>
              </a:r>
              <a:endParaRPr lang="en-US" sz="2800">
                <a:solidFill>
                  <a:srgbClr val="FF0000"/>
                </a:solidFill>
              </a:endParaRPr>
            </a:p>
          </p:txBody>
        </p:sp>
        <p:grpSp>
          <p:nvGrpSpPr>
            <p:cNvPr id="6" name="Group 5"/>
            <p:cNvGrpSpPr>
              <a:grpSpLocks noChangeAspect="1"/>
            </p:cNvGrpSpPr>
            <p:nvPr/>
          </p:nvGrpSpPr>
          <p:grpSpPr>
            <a:xfrm>
              <a:off x="2749116" y="2179489"/>
              <a:ext cx="7207143" cy="1907207"/>
              <a:chOff x="2749116" y="2179489"/>
              <a:chExt cx="7207143" cy="1907207"/>
            </a:xfrm>
          </p:grpSpPr>
          <p:pic>
            <p:nvPicPr>
              <p:cNvPr id="3" name="Picture 2"/>
              <p:cNvPicPr>
                <a:picLocks noChangeAspect="1"/>
              </p:cNvPicPr>
              <p:nvPr/>
            </p:nvPicPr>
            <p:blipFill>
              <a:blip r:embed="rId3"/>
              <a:stretch>
                <a:fillRect/>
              </a:stretch>
            </p:blipFill>
            <p:spPr>
              <a:xfrm>
                <a:off x="2749116" y="2179489"/>
                <a:ext cx="5995988" cy="1407509"/>
              </a:xfrm>
              <a:prstGeom prst="rect">
                <a:avLst/>
              </a:prstGeom>
            </p:spPr>
          </p:pic>
          <p:sp>
            <p:nvSpPr>
              <p:cNvPr id="19" name="Right Brace 18"/>
              <p:cNvSpPr/>
              <p:nvPr/>
            </p:nvSpPr>
            <p:spPr>
              <a:xfrm rot="5400000">
                <a:off x="3911304" y="2615475"/>
                <a:ext cx="335162" cy="1502370"/>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7069474" y="3433309"/>
                <a:ext cx="2886785" cy="523220"/>
              </a:xfrm>
              <a:prstGeom prst="rect">
                <a:avLst/>
              </a:prstGeom>
              <a:noFill/>
            </p:spPr>
            <p:txBody>
              <a:bodyPr wrap="square" rtlCol="0">
                <a:spAutoFit/>
              </a:bodyPr>
              <a:lstStyle/>
              <a:p>
                <a:pPr algn="ctr"/>
                <a:r>
                  <a:rPr lang="en-US" sz="2800" smtClean="0">
                    <a:solidFill>
                      <a:srgbClr val="0000FF"/>
                    </a:solidFill>
                  </a:rPr>
                  <a:t>Optimal score</a:t>
                </a:r>
                <a:endParaRPr lang="en-US" sz="2800">
                  <a:solidFill>
                    <a:srgbClr val="0000FF"/>
                  </a:solidFill>
                </a:endParaRPr>
              </a:p>
            </p:txBody>
          </p:sp>
          <p:sp>
            <p:nvSpPr>
              <p:cNvPr id="22" name="TextBox 21"/>
              <p:cNvSpPr txBox="1"/>
              <p:nvPr/>
            </p:nvSpPr>
            <p:spPr>
              <a:xfrm>
                <a:off x="5359696" y="3563476"/>
                <a:ext cx="1826592" cy="523220"/>
              </a:xfrm>
              <a:prstGeom prst="rect">
                <a:avLst/>
              </a:prstGeom>
              <a:noFill/>
            </p:spPr>
            <p:txBody>
              <a:bodyPr wrap="square" rtlCol="0">
                <a:spAutoFit/>
              </a:bodyPr>
              <a:lstStyle/>
              <a:p>
                <a:pPr algn="ctr"/>
                <a:r>
                  <a:rPr lang="en-US" sz="2800" smtClean="0">
                    <a:solidFill>
                      <a:srgbClr val="00B050"/>
                    </a:solidFill>
                  </a:rPr>
                  <a:t>Window</a:t>
                </a:r>
                <a:endParaRPr lang="en-US" sz="2800">
                  <a:solidFill>
                    <a:srgbClr val="00B050"/>
                  </a:solidFill>
                </a:endParaRPr>
              </a:p>
            </p:txBody>
          </p:sp>
          <p:sp>
            <p:nvSpPr>
              <p:cNvPr id="23" name="Right Brace 22"/>
              <p:cNvSpPr/>
              <p:nvPr/>
            </p:nvSpPr>
            <p:spPr>
              <a:xfrm rot="5400000">
                <a:off x="6104245" y="3235287"/>
                <a:ext cx="266494" cy="493118"/>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24" name="Right Brace 23"/>
              <p:cNvSpPr/>
              <p:nvPr/>
            </p:nvSpPr>
            <p:spPr>
              <a:xfrm rot="5400000">
                <a:off x="7673637" y="2719030"/>
                <a:ext cx="297748" cy="1130810"/>
              </a:xfrm>
              <a:prstGeom prst="rightBrace">
                <a:avLst>
                  <a:gd name="adj1" fmla="val 8333"/>
                  <a:gd name="adj2" fmla="val 50698"/>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1" name="TextBox 20"/>
          <p:cNvSpPr txBox="1"/>
          <p:nvPr/>
        </p:nvSpPr>
        <p:spPr>
          <a:xfrm rot="900000">
            <a:off x="10458364" y="224561"/>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951" y="74616"/>
            <a:ext cx="571905" cy="571905"/>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60" name="Picture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65" name="Straight Connector 64"/>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67" name="Content Placeholder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73" name="TextBox 72"/>
          <p:cNvSpPr txBox="1"/>
          <p:nvPr/>
        </p:nvSpPr>
        <p:spPr>
          <a:xfrm>
            <a:off x="685128" y="2156745"/>
            <a:ext cx="10903898" cy="1015663"/>
          </a:xfrm>
          <a:prstGeom prst="rect">
            <a:avLst/>
          </a:prstGeom>
          <a:noFill/>
        </p:spPr>
        <p:txBody>
          <a:bodyPr wrap="square" rtlCol="0">
            <a:spAutoFit/>
          </a:bodyPr>
          <a:lstStyle/>
          <a:p>
            <a:r>
              <a:rPr lang="en-US" sz="3000" smtClean="0">
                <a:latin typeface="Calibri" charset="0"/>
                <a:ea typeface="Calibri" charset="0"/>
                <a:cs typeface="Calibri" charset="0"/>
              </a:rPr>
              <a:t>The </a:t>
            </a:r>
            <a:r>
              <a:rPr lang="en-US" sz="3000" i="1" smtClean="0">
                <a:latin typeface="Calibri" charset="0"/>
                <a:ea typeface="Calibri" charset="0"/>
                <a:cs typeface="Calibri" charset="0"/>
              </a:rPr>
              <a:t>Change </a:t>
            </a:r>
            <a:r>
              <a:rPr lang="en-US" sz="3000" i="1">
                <a:latin typeface="Calibri" charset="0"/>
                <a:ea typeface="Calibri" charset="0"/>
                <a:cs typeface="Calibri" charset="0"/>
              </a:rPr>
              <a:t>Detection </a:t>
            </a:r>
            <a:r>
              <a:rPr lang="en-US" sz="3000">
                <a:latin typeface="Calibri" charset="0"/>
                <a:ea typeface="Calibri" charset="0"/>
                <a:cs typeface="Calibri" charset="0"/>
              </a:rPr>
              <a:t>objective (Problem 2) can be optimized </a:t>
            </a:r>
            <a:r>
              <a:rPr lang="en-US" sz="3000" smtClean="0">
                <a:latin typeface="Calibri" charset="0"/>
                <a:ea typeface="Calibri" charset="0"/>
                <a:cs typeface="Calibri" charset="0"/>
              </a:rPr>
              <a:t>in </a:t>
            </a:r>
            <a:r>
              <a:rPr lang="en-US" sz="3000">
                <a:latin typeface="Calibri" charset="0"/>
                <a:ea typeface="Calibri" charset="0"/>
                <a:cs typeface="Calibri" charset="0"/>
              </a:rPr>
              <a:t>near-linear time </a:t>
            </a:r>
            <a:r>
              <a:rPr lang="en-US" sz="3000" smtClean="0">
                <a:latin typeface="Calibri" charset="0"/>
                <a:ea typeface="Calibri" charset="0"/>
                <a:cs typeface="Calibri" charset="0"/>
              </a:rPr>
              <a:t>with constant approximation factor </a:t>
            </a:r>
            <a:r>
              <a:rPr lang="en-US" sz="3000" b="1" smtClean="0">
                <a:latin typeface="Calibri" charset="0"/>
                <a:ea typeface="Calibri" charset="0"/>
                <a:cs typeface="Calibri" charset="0"/>
              </a:rPr>
              <a:t>in expectation</a:t>
            </a:r>
            <a:r>
              <a:rPr lang="en-US" sz="3000" smtClean="0">
                <a:latin typeface="Calibri" charset="0"/>
                <a:ea typeface="Calibri" charset="0"/>
                <a:cs typeface="Calibri" charset="0"/>
              </a:rPr>
              <a:t>:</a:t>
            </a:r>
            <a:endParaRPr lang="en-US" sz="3000">
              <a:latin typeface="Calibri" charset="0"/>
              <a:ea typeface="Calibri" charset="0"/>
              <a:cs typeface="Calibri" charset="0"/>
            </a:endParaRPr>
          </a:p>
        </p:txBody>
      </p:sp>
      <p:sp>
        <p:nvSpPr>
          <p:cNvPr id="74" name="Rectangle 73"/>
          <p:cNvSpPr/>
          <p:nvPr/>
        </p:nvSpPr>
        <p:spPr>
          <a:xfrm>
            <a:off x="415423" y="1793421"/>
            <a:ext cx="11491655" cy="4408596"/>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77081" y="1430642"/>
            <a:ext cx="9632189" cy="553998"/>
          </a:xfrm>
          <a:prstGeom prst="rect">
            <a:avLst/>
          </a:prstGeom>
          <a:solidFill>
            <a:srgbClr val="94C0FF"/>
          </a:solidFill>
        </p:spPr>
        <p:txBody>
          <a:bodyPr wrap="none">
            <a:spAutoFit/>
          </a:bodyPr>
          <a:lstStyle/>
          <a:p>
            <a:r>
              <a:rPr lang="en-US" sz="3000" b="1"/>
              <a:t>Theorem </a:t>
            </a:r>
            <a:r>
              <a:rPr lang="en-US" sz="3000" b="1" smtClean="0"/>
              <a:t>2: Average Case Approximation</a:t>
            </a:r>
            <a:r>
              <a:rPr lang="en-US" sz="3000" smtClean="0"/>
              <a:t> </a:t>
            </a:r>
            <a:r>
              <a:rPr lang="en-US" sz="3000" b="1" smtClean="0"/>
              <a:t>Factor (Problem 2)</a:t>
            </a:r>
            <a:endParaRPr lang="en-US" sz="3000" b="1"/>
          </a:p>
        </p:txBody>
      </p:sp>
      <p:sp>
        <p:nvSpPr>
          <p:cNvPr id="84" name="Freeform 83"/>
          <p:cNvSpPr/>
          <p:nvPr/>
        </p:nvSpPr>
        <p:spPr>
          <a:xfrm>
            <a:off x="8373049" y="4292621"/>
            <a:ext cx="1825594" cy="508780"/>
          </a:xfrm>
          <a:custGeom>
            <a:avLst/>
            <a:gdLst>
              <a:gd name="connsiteX0" fmla="*/ 0 w 934279"/>
              <a:gd name="connsiteY0" fmla="*/ 636194 h 636194"/>
              <a:gd name="connsiteX1" fmla="*/ 337931 w 934279"/>
              <a:gd name="connsiteY1" fmla="*/ 497046 h 636194"/>
              <a:gd name="connsiteX2" fmla="*/ 477079 w 934279"/>
              <a:gd name="connsiteY2" fmla="*/ 90 h 636194"/>
              <a:gd name="connsiteX3" fmla="*/ 596348 w 934279"/>
              <a:gd name="connsiteY3" fmla="*/ 457290 h 636194"/>
              <a:gd name="connsiteX4" fmla="*/ 934279 w 934279"/>
              <a:gd name="connsiteY4" fmla="*/ 636194 h 6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279" h="636194">
                <a:moveTo>
                  <a:pt x="0" y="636194"/>
                </a:moveTo>
                <a:cubicBezTo>
                  <a:pt x="129209" y="619628"/>
                  <a:pt x="258418" y="603063"/>
                  <a:pt x="337931" y="497046"/>
                </a:cubicBezTo>
                <a:cubicBezTo>
                  <a:pt x="417444" y="391029"/>
                  <a:pt x="434010" y="6716"/>
                  <a:pt x="477079" y="90"/>
                </a:cubicBezTo>
                <a:cubicBezTo>
                  <a:pt x="520149" y="-6536"/>
                  <a:pt x="520148" y="351273"/>
                  <a:pt x="596348" y="457290"/>
                </a:cubicBezTo>
                <a:cubicBezTo>
                  <a:pt x="672548" y="563307"/>
                  <a:pt x="803413" y="599750"/>
                  <a:pt x="934279" y="636194"/>
                </a:cubicBezTo>
              </a:path>
            </a:pathLst>
          </a:custGeom>
          <a:solidFill>
            <a:srgbClr val="FF9A9D"/>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5" name="Straight Connector 84"/>
          <p:cNvCxnSpPr/>
          <p:nvPr/>
        </p:nvCxnSpPr>
        <p:spPr>
          <a:xfrm flipH="1">
            <a:off x="10432572" y="4186928"/>
            <a:ext cx="0" cy="79552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0049589" y="5028691"/>
            <a:ext cx="1558153" cy="523220"/>
          </a:xfrm>
          <a:prstGeom prst="rect">
            <a:avLst/>
          </a:prstGeom>
          <a:noFill/>
        </p:spPr>
        <p:txBody>
          <a:bodyPr wrap="square" rtlCol="0">
            <a:spAutoFit/>
          </a:bodyPr>
          <a:lstStyle/>
          <a:p>
            <a:pPr algn="ctr"/>
            <a:r>
              <a:rPr lang="en-US" sz="2800" smtClean="0">
                <a:solidFill>
                  <a:srgbClr val="0000FF"/>
                </a:solidFill>
              </a:rPr>
              <a:t>Optimal</a:t>
            </a:r>
            <a:endParaRPr lang="en-US" sz="2800">
              <a:solidFill>
                <a:srgbClr val="0000FF"/>
              </a:solidFill>
            </a:endParaRPr>
          </a:p>
        </p:txBody>
      </p:sp>
      <p:sp>
        <p:nvSpPr>
          <p:cNvPr id="87" name="TextBox 86"/>
          <p:cNvSpPr txBox="1"/>
          <p:nvPr/>
        </p:nvSpPr>
        <p:spPr>
          <a:xfrm>
            <a:off x="7687559" y="5083633"/>
            <a:ext cx="3016351" cy="954107"/>
          </a:xfrm>
          <a:prstGeom prst="rect">
            <a:avLst/>
          </a:prstGeom>
          <a:noFill/>
        </p:spPr>
        <p:txBody>
          <a:bodyPr wrap="square" rtlCol="0">
            <a:spAutoFit/>
          </a:bodyPr>
          <a:lstStyle/>
          <a:p>
            <a:pPr algn="ctr"/>
            <a:r>
              <a:rPr lang="en-US" sz="2800" smtClean="0">
                <a:solidFill>
                  <a:srgbClr val="FF0000"/>
                </a:solidFill>
              </a:rPr>
              <a:t>Scores of </a:t>
            </a:r>
          </a:p>
          <a:p>
            <a:pPr algn="ctr"/>
            <a:r>
              <a:rPr lang="en-US" sz="2800" smtClean="0">
                <a:solidFill>
                  <a:srgbClr val="FF0000"/>
                </a:solidFill>
              </a:rPr>
              <a:t>algorithm</a:t>
            </a:r>
            <a:endParaRPr lang="en-US" sz="2800">
              <a:solidFill>
                <a:srgbClr val="FF0000"/>
              </a:solidFill>
            </a:endParaRPr>
          </a:p>
        </p:txBody>
      </p:sp>
      <p:sp>
        <p:nvSpPr>
          <p:cNvPr id="88" name="Right Brace 87"/>
          <p:cNvSpPr/>
          <p:nvPr/>
        </p:nvSpPr>
        <p:spPr>
          <a:xfrm rot="5400000">
            <a:off x="9131599" y="4113605"/>
            <a:ext cx="297760" cy="1814863"/>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p:cNvCxnSpPr/>
          <p:nvPr/>
        </p:nvCxnSpPr>
        <p:spPr>
          <a:xfrm flipH="1">
            <a:off x="9296982" y="4292693"/>
            <a:ext cx="0" cy="5087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373049" y="4817682"/>
            <a:ext cx="3081130"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8641787" y="3601475"/>
            <a:ext cx="2539311" cy="523220"/>
          </a:xfrm>
          <a:prstGeom prst="rect">
            <a:avLst/>
          </a:prstGeom>
          <a:noFill/>
        </p:spPr>
        <p:txBody>
          <a:bodyPr wrap="square" rtlCol="0">
            <a:spAutoFit/>
          </a:bodyPr>
          <a:lstStyle/>
          <a:p>
            <a:pPr algn="ctr"/>
            <a:r>
              <a:rPr lang="en-US" sz="2800" smtClean="0"/>
              <a:t>approximates</a:t>
            </a:r>
            <a:endParaRPr lang="en-US" sz="2800"/>
          </a:p>
        </p:txBody>
      </p:sp>
      <p:cxnSp>
        <p:nvCxnSpPr>
          <p:cNvPr id="93" name="Straight Connector 92"/>
          <p:cNvCxnSpPr/>
          <p:nvPr/>
        </p:nvCxnSpPr>
        <p:spPr>
          <a:xfrm>
            <a:off x="9300320" y="4186928"/>
            <a:ext cx="0" cy="50319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4" idx="2"/>
          </p:cNvCxnSpPr>
          <p:nvPr/>
        </p:nvCxnSpPr>
        <p:spPr>
          <a:xfrm flipV="1">
            <a:off x="9305268" y="4186928"/>
            <a:ext cx="1127304" cy="0"/>
          </a:xfrm>
          <a:prstGeom prst="line">
            <a:avLst/>
          </a:prstGeom>
          <a:ln w="381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076651" y="3601475"/>
            <a:ext cx="3830426" cy="2600542"/>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10645322" y="4218092"/>
            <a:ext cx="1558153" cy="523220"/>
          </a:xfrm>
          <a:prstGeom prst="rect">
            <a:avLst/>
          </a:prstGeom>
          <a:noFill/>
        </p:spPr>
        <p:txBody>
          <a:bodyPr wrap="square" rtlCol="0">
            <a:spAutoFit/>
          </a:bodyPr>
          <a:lstStyle/>
          <a:p>
            <a:pPr algn="ctr"/>
            <a:r>
              <a:rPr lang="en-US" sz="2800" smtClean="0"/>
              <a:t>Score</a:t>
            </a:r>
            <a:endParaRPr lang="en-US" sz="2800"/>
          </a:p>
        </p:txBody>
      </p:sp>
    </p:spTree>
    <p:extLst>
      <p:ext uri="{BB962C8B-B14F-4D97-AF65-F5344CB8AC3E}">
        <p14:creationId xmlns:p14="http://schemas.microsoft.com/office/powerpoint/2010/main" val="7364397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Theoretical Results</a:t>
            </a:r>
            <a:endParaRPr lang="en-US"/>
          </a:p>
        </p:txBody>
      </p:sp>
      <p:grpSp>
        <p:nvGrpSpPr>
          <p:cNvPr id="12" name="Group 11"/>
          <p:cNvGrpSpPr/>
          <p:nvPr/>
        </p:nvGrpSpPr>
        <p:grpSpPr>
          <a:xfrm>
            <a:off x="685128" y="1898331"/>
            <a:ext cx="10903898" cy="2400657"/>
            <a:chOff x="685128" y="2156745"/>
            <a:chExt cx="10903898" cy="2400657"/>
          </a:xfrm>
        </p:grpSpPr>
        <p:sp>
          <p:nvSpPr>
            <p:cNvPr id="70" name="TextBox 69"/>
            <p:cNvSpPr txBox="1"/>
            <p:nvPr/>
          </p:nvSpPr>
          <p:spPr>
            <a:xfrm>
              <a:off x="685128" y="2156745"/>
              <a:ext cx="10903898" cy="2400657"/>
            </a:xfrm>
            <a:prstGeom prst="rect">
              <a:avLst/>
            </a:prstGeom>
            <a:noFill/>
          </p:spPr>
          <p:txBody>
            <a:bodyPr wrap="square" rtlCol="0">
              <a:spAutoFit/>
            </a:bodyPr>
            <a:lstStyle/>
            <a:p>
              <a:r>
                <a:rPr lang="en-US" sz="3000" smtClean="0">
                  <a:latin typeface="Calibri" charset="0"/>
                  <a:ea typeface="Calibri" charset="0"/>
                  <a:cs typeface="Calibri" charset="0"/>
                </a:rPr>
                <a:t>The </a:t>
              </a:r>
              <a:r>
                <a:rPr lang="en-US" sz="3000" i="1">
                  <a:latin typeface="Calibri" charset="0"/>
                  <a:ea typeface="Calibri" charset="0"/>
                  <a:cs typeface="Calibri" charset="0"/>
                </a:rPr>
                <a:t>Change Detection </a:t>
              </a:r>
              <a:r>
                <a:rPr lang="en-US" sz="3000">
                  <a:latin typeface="Calibri" charset="0"/>
                  <a:ea typeface="Calibri" charset="0"/>
                  <a:cs typeface="Calibri" charset="0"/>
                </a:rPr>
                <a:t>objective (Problem 2) can be optimized in near-linear time </a:t>
              </a:r>
              <a:r>
                <a:rPr lang="en-US" sz="3000" smtClean="0">
                  <a:latin typeface="Calibri" charset="0"/>
                  <a:ea typeface="Calibri" charset="0"/>
                  <a:cs typeface="Calibri" charset="0"/>
                </a:rPr>
                <a:t>with constant approximation factor </a:t>
              </a:r>
              <a:r>
                <a:rPr lang="en-US" sz="3000" b="1">
                  <a:latin typeface="Calibri" charset="0"/>
                  <a:ea typeface="Calibri" charset="0"/>
                  <a:cs typeface="Calibri" charset="0"/>
                </a:rPr>
                <a:t>with high </a:t>
              </a:r>
              <a:r>
                <a:rPr lang="en-US" sz="3000" b="1" smtClean="0">
                  <a:latin typeface="Calibri" charset="0"/>
                  <a:ea typeface="Calibri" charset="0"/>
                  <a:cs typeface="Calibri" charset="0"/>
                </a:rPr>
                <a:t>probability.</a:t>
              </a:r>
            </a:p>
            <a:p>
              <a:r>
                <a:rPr lang="en-US" sz="3000" smtClean="0">
                  <a:latin typeface="Calibri" charset="0"/>
                  <a:ea typeface="Calibri" charset="0"/>
                  <a:cs typeface="Calibri" charset="0"/>
                </a:rPr>
                <a:t>If                      </a:t>
              </a:r>
              <a:r>
                <a:rPr lang="en-US" sz="3000">
                  <a:latin typeface="Calibri" charset="0"/>
                  <a:ea typeface="Calibri" charset="0"/>
                  <a:cs typeface="Calibri" charset="0"/>
                </a:rPr>
                <a:t>, then with probability at least           :</a:t>
              </a:r>
            </a:p>
            <a:p>
              <a:endParaRPr lang="en-US" sz="3000">
                <a:latin typeface="Calibri" charset="0"/>
                <a:ea typeface="Calibri" charset="0"/>
                <a:cs typeface="Calibri"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380" y="3558913"/>
              <a:ext cx="1752865" cy="674179"/>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32981" y="3614028"/>
              <a:ext cx="822960" cy="429768"/>
            </a:xfrm>
            <a:prstGeom prst="rect">
              <a:avLst/>
            </a:prstGeom>
          </p:spPr>
        </p:pic>
      </p:grpSp>
      <p:sp>
        <p:nvSpPr>
          <p:cNvPr id="21" name="TextBox 20"/>
          <p:cNvSpPr txBox="1"/>
          <p:nvPr/>
        </p:nvSpPr>
        <p:spPr>
          <a:xfrm rot="900000">
            <a:off x="10458364" y="224561"/>
            <a:ext cx="1597810" cy="707886"/>
          </a:xfrm>
          <a:prstGeom prst="rect">
            <a:avLst/>
          </a:prstGeom>
          <a:ln w="53975" cap="rnd"/>
          <a:effectLst>
            <a:softEdge rad="0"/>
          </a:effectLst>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4000"/>
              <a:t>Details</a:t>
            </a:r>
          </a:p>
        </p:txBody>
      </p:sp>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5951" y="74616"/>
            <a:ext cx="571905" cy="571905"/>
          </a:xfrm>
          <a:prstGeom prst="rect">
            <a:avLst/>
          </a:prstGeom>
        </p:spPr>
      </p:pic>
      <p:pic>
        <p:nvPicPr>
          <p:cNvPr id="61" name="Picture 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62" name="Picture 6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63" name="Straight Connector 62"/>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65"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13" name="Group 12"/>
          <p:cNvGrpSpPr/>
          <p:nvPr/>
        </p:nvGrpSpPr>
        <p:grpSpPr>
          <a:xfrm>
            <a:off x="415423" y="1288675"/>
            <a:ext cx="11491655" cy="4953099"/>
            <a:chOff x="415423" y="1430642"/>
            <a:chExt cx="11491655" cy="4811132"/>
          </a:xfrm>
        </p:grpSpPr>
        <p:sp>
          <p:nvSpPr>
            <p:cNvPr id="71" name="Rectangle 70"/>
            <p:cNvSpPr/>
            <p:nvPr/>
          </p:nvSpPr>
          <p:spPr>
            <a:xfrm>
              <a:off x="415423" y="1793420"/>
              <a:ext cx="11491655" cy="4448354"/>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777081" y="1430642"/>
              <a:ext cx="10076989" cy="538119"/>
            </a:xfrm>
            <a:prstGeom prst="rect">
              <a:avLst/>
            </a:prstGeom>
            <a:solidFill>
              <a:srgbClr val="94C0FF"/>
            </a:solidFill>
          </p:spPr>
          <p:txBody>
            <a:bodyPr wrap="none">
              <a:spAutoFit/>
            </a:bodyPr>
            <a:lstStyle/>
            <a:p>
              <a:r>
                <a:rPr lang="en-US" sz="3000" b="1"/>
                <a:t>Theorem </a:t>
              </a:r>
              <a:r>
                <a:rPr lang="en-US" sz="3000" b="1" smtClean="0"/>
                <a:t>3: High Probability Approximation</a:t>
              </a:r>
              <a:r>
                <a:rPr lang="en-US" sz="3000" smtClean="0"/>
                <a:t> </a:t>
              </a:r>
              <a:r>
                <a:rPr lang="en-US" sz="3000" b="1" smtClean="0"/>
                <a:t>Factor (Problem 2)</a:t>
              </a:r>
              <a:endParaRPr lang="en-US" sz="3000" b="1"/>
            </a:p>
          </p:txBody>
        </p:sp>
      </p:grpSp>
      <p:grpSp>
        <p:nvGrpSpPr>
          <p:cNvPr id="92" name="Group 91"/>
          <p:cNvGrpSpPr/>
          <p:nvPr/>
        </p:nvGrpSpPr>
        <p:grpSpPr>
          <a:xfrm>
            <a:off x="-391484" y="4081308"/>
            <a:ext cx="6718034" cy="1751734"/>
            <a:chOff x="-465527" y="3923765"/>
            <a:chExt cx="7780685" cy="2135719"/>
          </a:xfrm>
        </p:grpSpPr>
        <p:pic>
          <p:nvPicPr>
            <p:cNvPr id="4" name="Pictur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9785" y="3923765"/>
              <a:ext cx="5702300" cy="1358900"/>
            </a:xfrm>
            <a:prstGeom prst="rect">
              <a:avLst/>
            </a:prstGeom>
          </p:spPr>
        </p:pic>
        <p:sp>
          <p:nvSpPr>
            <p:cNvPr id="18" name="TextBox 17"/>
            <p:cNvSpPr txBox="1"/>
            <p:nvPr/>
          </p:nvSpPr>
          <p:spPr>
            <a:xfrm>
              <a:off x="-465527" y="5105378"/>
              <a:ext cx="4075303" cy="954106"/>
            </a:xfrm>
            <a:prstGeom prst="rect">
              <a:avLst/>
            </a:prstGeom>
            <a:noFill/>
          </p:spPr>
          <p:txBody>
            <a:bodyPr wrap="square" rtlCol="0">
              <a:spAutoFit/>
            </a:bodyPr>
            <a:lstStyle/>
            <a:p>
              <a:pPr algn="ctr"/>
              <a:r>
                <a:rPr lang="en-US" sz="2800" smtClean="0">
                  <a:solidFill>
                    <a:srgbClr val="FF0000"/>
                  </a:solidFill>
                </a:rPr>
                <a:t>Score of </a:t>
              </a:r>
            </a:p>
            <a:p>
              <a:pPr algn="ctr"/>
              <a:r>
                <a:rPr lang="en-US" sz="2800" smtClean="0">
                  <a:solidFill>
                    <a:srgbClr val="FF0000"/>
                  </a:solidFill>
                </a:rPr>
                <a:t>algorithm</a:t>
              </a:r>
              <a:endParaRPr lang="en-US" sz="2800">
                <a:solidFill>
                  <a:srgbClr val="FF0000"/>
                </a:solidFill>
              </a:endParaRPr>
            </a:p>
          </p:txBody>
        </p:sp>
        <p:sp>
          <p:nvSpPr>
            <p:cNvPr id="19" name="Right Brace 18"/>
            <p:cNvSpPr/>
            <p:nvPr/>
          </p:nvSpPr>
          <p:spPr>
            <a:xfrm rot="5400000">
              <a:off x="1329875" y="4371328"/>
              <a:ext cx="335162" cy="1502370"/>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4428373" y="5167439"/>
              <a:ext cx="2886785" cy="523220"/>
            </a:xfrm>
            <a:prstGeom prst="rect">
              <a:avLst/>
            </a:prstGeom>
            <a:noFill/>
          </p:spPr>
          <p:txBody>
            <a:bodyPr wrap="square" rtlCol="0">
              <a:spAutoFit/>
            </a:bodyPr>
            <a:lstStyle/>
            <a:p>
              <a:pPr algn="ctr"/>
              <a:r>
                <a:rPr lang="en-US" sz="2800" smtClean="0">
                  <a:solidFill>
                    <a:srgbClr val="0000FF"/>
                  </a:solidFill>
                </a:rPr>
                <a:t>Optimal score</a:t>
              </a:r>
              <a:endParaRPr lang="en-US" sz="2800">
                <a:solidFill>
                  <a:srgbClr val="0000FF"/>
                </a:solidFill>
              </a:endParaRPr>
            </a:p>
          </p:txBody>
        </p:sp>
        <p:sp>
          <p:nvSpPr>
            <p:cNvPr id="22" name="TextBox 21"/>
            <p:cNvSpPr txBox="1"/>
            <p:nvPr/>
          </p:nvSpPr>
          <p:spPr>
            <a:xfrm>
              <a:off x="2743746" y="5390220"/>
              <a:ext cx="1826592" cy="523220"/>
            </a:xfrm>
            <a:prstGeom prst="rect">
              <a:avLst/>
            </a:prstGeom>
            <a:noFill/>
          </p:spPr>
          <p:txBody>
            <a:bodyPr wrap="square" rtlCol="0">
              <a:spAutoFit/>
            </a:bodyPr>
            <a:lstStyle/>
            <a:p>
              <a:pPr algn="ctr"/>
              <a:r>
                <a:rPr lang="en-US" sz="2800" smtClean="0">
                  <a:solidFill>
                    <a:srgbClr val="00B050"/>
                  </a:solidFill>
                </a:rPr>
                <a:t>Window</a:t>
              </a:r>
              <a:endParaRPr lang="en-US" sz="2800">
                <a:solidFill>
                  <a:srgbClr val="00B050"/>
                </a:solidFill>
              </a:endParaRPr>
            </a:p>
          </p:txBody>
        </p:sp>
        <p:sp>
          <p:nvSpPr>
            <p:cNvPr id="66" name="Right Brace 65"/>
            <p:cNvSpPr/>
            <p:nvPr/>
          </p:nvSpPr>
          <p:spPr>
            <a:xfrm rot="5400000">
              <a:off x="3482733" y="5032440"/>
              <a:ext cx="266494" cy="493118"/>
            </a:xfrm>
            <a:prstGeom prst="rightBrace">
              <a:avLst>
                <a:gd name="adj1" fmla="val 8333"/>
                <a:gd name="adj2" fmla="val 5069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73" name="Right Brace 72"/>
            <p:cNvSpPr/>
            <p:nvPr/>
          </p:nvSpPr>
          <p:spPr>
            <a:xfrm rot="5400000">
              <a:off x="5303145" y="4492898"/>
              <a:ext cx="297748" cy="1130810"/>
            </a:xfrm>
            <a:prstGeom prst="rightBrace">
              <a:avLst>
                <a:gd name="adj1" fmla="val 8333"/>
                <a:gd name="adj2" fmla="val 50698"/>
              </a:avLst>
            </a:prstGeom>
            <a:ln w="254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4" name="Freeform 73"/>
          <p:cNvSpPr/>
          <p:nvPr/>
        </p:nvSpPr>
        <p:spPr>
          <a:xfrm>
            <a:off x="7984267" y="4782407"/>
            <a:ext cx="1825594" cy="508780"/>
          </a:xfrm>
          <a:custGeom>
            <a:avLst/>
            <a:gdLst>
              <a:gd name="connsiteX0" fmla="*/ 0 w 934279"/>
              <a:gd name="connsiteY0" fmla="*/ 636194 h 636194"/>
              <a:gd name="connsiteX1" fmla="*/ 337931 w 934279"/>
              <a:gd name="connsiteY1" fmla="*/ 497046 h 636194"/>
              <a:gd name="connsiteX2" fmla="*/ 477079 w 934279"/>
              <a:gd name="connsiteY2" fmla="*/ 90 h 636194"/>
              <a:gd name="connsiteX3" fmla="*/ 596348 w 934279"/>
              <a:gd name="connsiteY3" fmla="*/ 457290 h 636194"/>
              <a:gd name="connsiteX4" fmla="*/ 934279 w 934279"/>
              <a:gd name="connsiteY4" fmla="*/ 636194 h 636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279" h="636194">
                <a:moveTo>
                  <a:pt x="0" y="636194"/>
                </a:moveTo>
                <a:cubicBezTo>
                  <a:pt x="129209" y="619628"/>
                  <a:pt x="258418" y="603063"/>
                  <a:pt x="337931" y="497046"/>
                </a:cubicBezTo>
                <a:cubicBezTo>
                  <a:pt x="417444" y="391029"/>
                  <a:pt x="434010" y="6716"/>
                  <a:pt x="477079" y="90"/>
                </a:cubicBezTo>
                <a:cubicBezTo>
                  <a:pt x="520149" y="-6536"/>
                  <a:pt x="520148" y="351273"/>
                  <a:pt x="596348" y="457290"/>
                </a:cubicBezTo>
                <a:cubicBezTo>
                  <a:pt x="672548" y="563307"/>
                  <a:pt x="803413" y="599750"/>
                  <a:pt x="934279" y="636194"/>
                </a:cubicBezTo>
              </a:path>
            </a:pathLst>
          </a:custGeom>
          <a:solidFill>
            <a:srgbClr val="FF9A9D"/>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9" name="Straight Connector 8"/>
          <p:cNvCxnSpPr/>
          <p:nvPr/>
        </p:nvCxnSpPr>
        <p:spPr>
          <a:xfrm flipH="1">
            <a:off x="10043790" y="4676714"/>
            <a:ext cx="0" cy="795528"/>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0127912" y="4757392"/>
            <a:ext cx="1558153" cy="523220"/>
          </a:xfrm>
          <a:prstGeom prst="rect">
            <a:avLst/>
          </a:prstGeom>
          <a:noFill/>
        </p:spPr>
        <p:txBody>
          <a:bodyPr wrap="square" rtlCol="0">
            <a:spAutoFit/>
          </a:bodyPr>
          <a:lstStyle/>
          <a:p>
            <a:pPr algn="ctr"/>
            <a:r>
              <a:rPr lang="en-US" sz="2800" smtClean="0"/>
              <a:t>Score</a:t>
            </a:r>
            <a:endParaRPr lang="en-US" sz="2800"/>
          </a:p>
        </p:txBody>
      </p:sp>
      <p:sp>
        <p:nvSpPr>
          <p:cNvPr id="77" name="TextBox 76"/>
          <p:cNvSpPr txBox="1"/>
          <p:nvPr/>
        </p:nvSpPr>
        <p:spPr>
          <a:xfrm>
            <a:off x="9497245" y="5403060"/>
            <a:ext cx="1558153" cy="523220"/>
          </a:xfrm>
          <a:prstGeom prst="rect">
            <a:avLst/>
          </a:prstGeom>
          <a:noFill/>
        </p:spPr>
        <p:txBody>
          <a:bodyPr wrap="square" rtlCol="0">
            <a:spAutoFit/>
          </a:bodyPr>
          <a:lstStyle/>
          <a:p>
            <a:pPr algn="ctr"/>
            <a:r>
              <a:rPr lang="en-US" sz="2800" smtClean="0">
                <a:solidFill>
                  <a:srgbClr val="0000FF"/>
                </a:solidFill>
              </a:rPr>
              <a:t>Optimal</a:t>
            </a:r>
            <a:endParaRPr lang="en-US" sz="2800">
              <a:solidFill>
                <a:srgbClr val="0000FF"/>
              </a:solidFill>
            </a:endParaRPr>
          </a:p>
        </p:txBody>
      </p:sp>
      <p:sp>
        <p:nvSpPr>
          <p:cNvPr id="78" name="TextBox 77"/>
          <p:cNvSpPr txBox="1"/>
          <p:nvPr/>
        </p:nvSpPr>
        <p:spPr>
          <a:xfrm>
            <a:off x="7632981" y="5403060"/>
            <a:ext cx="1654231" cy="523220"/>
          </a:xfrm>
          <a:prstGeom prst="rect">
            <a:avLst/>
          </a:prstGeom>
          <a:noFill/>
        </p:spPr>
        <p:txBody>
          <a:bodyPr wrap="square" rtlCol="0">
            <a:spAutoFit/>
          </a:bodyPr>
          <a:lstStyle/>
          <a:p>
            <a:pPr algn="ctr"/>
            <a:r>
              <a:rPr lang="en-US" sz="2800" smtClean="0">
                <a:solidFill>
                  <a:srgbClr val="FF0000"/>
                </a:solidFill>
              </a:rPr>
              <a:t>δ quantile</a:t>
            </a:r>
            <a:endParaRPr lang="en-US" sz="2800">
              <a:solidFill>
                <a:srgbClr val="FF0000"/>
              </a:solidFill>
            </a:endParaRPr>
          </a:p>
        </p:txBody>
      </p:sp>
      <p:cxnSp>
        <p:nvCxnSpPr>
          <p:cNvPr id="80" name="Straight Connector 79"/>
          <p:cNvCxnSpPr>
            <a:stCxn id="74" idx="1"/>
          </p:cNvCxnSpPr>
          <p:nvPr/>
        </p:nvCxnSpPr>
        <p:spPr>
          <a:xfrm>
            <a:off x="8644589" y="5179907"/>
            <a:ext cx="0" cy="2885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984267" y="5307468"/>
            <a:ext cx="3081130" cy="0"/>
          </a:xfrm>
          <a:prstGeom prst="line">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8644589" y="4676714"/>
            <a:ext cx="1399201" cy="3526"/>
          </a:xfrm>
          <a:prstGeom prst="line">
            <a:avLst/>
          </a:prstGeom>
          <a:ln w="38100">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8253005" y="4091261"/>
            <a:ext cx="2539311" cy="523220"/>
          </a:xfrm>
          <a:prstGeom prst="rect">
            <a:avLst/>
          </a:prstGeom>
          <a:noFill/>
        </p:spPr>
        <p:txBody>
          <a:bodyPr wrap="square" rtlCol="0">
            <a:spAutoFit/>
          </a:bodyPr>
          <a:lstStyle/>
          <a:p>
            <a:pPr algn="ctr"/>
            <a:r>
              <a:rPr lang="en-US" sz="2800" smtClean="0"/>
              <a:t>approximates</a:t>
            </a:r>
            <a:endParaRPr lang="en-US" sz="2800"/>
          </a:p>
        </p:txBody>
      </p:sp>
      <p:cxnSp>
        <p:nvCxnSpPr>
          <p:cNvPr id="85" name="Straight Connector 84"/>
          <p:cNvCxnSpPr>
            <a:endCxn id="74" idx="1"/>
          </p:cNvCxnSpPr>
          <p:nvPr/>
        </p:nvCxnSpPr>
        <p:spPr>
          <a:xfrm>
            <a:off x="8644589" y="4676714"/>
            <a:ext cx="0" cy="50319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445218" y="3941538"/>
            <a:ext cx="4461859" cy="2300235"/>
          </a:xfrm>
          <a:prstGeom prst="rect">
            <a:avLst/>
          </a:prstGeom>
          <a:noFill/>
          <a:ln w="76200">
            <a:solidFill>
              <a:srgbClr val="94C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992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55"/>
            <a:ext cx="9816548" cy="1124696"/>
          </a:xfrm>
        </p:spPr>
        <p:txBody>
          <a:bodyPr/>
          <a:lstStyle/>
          <a:p>
            <a:r>
              <a:rPr lang="en-US"/>
              <a:t>Road Map</a:t>
            </a:r>
          </a:p>
        </p:txBody>
      </p:sp>
      <p:grpSp>
        <p:nvGrpSpPr>
          <p:cNvPr id="23" name="Group 22"/>
          <p:cNvGrpSpPr/>
          <p:nvPr/>
        </p:nvGrpSpPr>
        <p:grpSpPr>
          <a:xfrm>
            <a:off x="608937" y="2352135"/>
            <a:ext cx="4913345" cy="553234"/>
            <a:chOff x="932819" y="3662728"/>
            <a:chExt cx="4913345" cy="553234"/>
          </a:xfrm>
        </p:grpSpPr>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2819" y="3712232"/>
              <a:ext cx="322928" cy="322928"/>
            </a:xfrm>
            <a:prstGeom prst="rect">
              <a:avLst/>
            </a:prstGeom>
          </p:spPr>
        </p:pic>
        <p:sp>
          <p:nvSpPr>
            <p:cNvPr id="25" name="Content Placeholder 2"/>
            <p:cNvSpPr txBox="1">
              <a:spLocks/>
            </p:cNvSpPr>
            <p:nvPr/>
          </p:nvSpPr>
          <p:spPr>
            <a:xfrm>
              <a:off x="1350366" y="3662728"/>
              <a:ext cx="4495798"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smtClean="0"/>
                <a:t>T2. Detecting </a:t>
              </a:r>
              <a:r>
                <a:rPr lang="en-US" b="1"/>
                <a:t>Ratings Fraud</a:t>
              </a:r>
            </a:p>
          </p:txBody>
        </p:sp>
      </p:grpSp>
      <p:grpSp>
        <p:nvGrpSpPr>
          <p:cNvPr id="26" name="Group 25"/>
          <p:cNvGrpSpPr/>
          <p:nvPr/>
        </p:nvGrpSpPr>
        <p:grpSpPr>
          <a:xfrm>
            <a:off x="569155" y="3017663"/>
            <a:ext cx="7914445" cy="730248"/>
            <a:chOff x="893037" y="4167836"/>
            <a:chExt cx="7914445" cy="730248"/>
          </a:xfrm>
        </p:grpSpPr>
        <p:grpSp>
          <p:nvGrpSpPr>
            <p:cNvPr id="27" name="Group 26"/>
            <p:cNvGrpSpPr>
              <a:grpSpLocks noChangeAspect="1"/>
            </p:cNvGrpSpPr>
            <p:nvPr/>
          </p:nvGrpSpPr>
          <p:grpSpPr>
            <a:xfrm>
              <a:off x="893037" y="4183878"/>
              <a:ext cx="362710" cy="441859"/>
              <a:chOff x="11201094" y="2216762"/>
              <a:chExt cx="550034" cy="670060"/>
            </a:xfrm>
          </p:grpSpPr>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01094" y="2216762"/>
                <a:ext cx="329390" cy="32939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09840" y="2445534"/>
                <a:ext cx="441288" cy="441288"/>
              </a:xfrm>
              <a:prstGeom prst="rect">
                <a:avLst/>
              </a:prstGeom>
            </p:spPr>
          </p:pic>
        </p:grpSp>
        <p:sp>
          <p:nvSpPr>
            <p:cNvPr id="28" name="Content Placeholder 2"/>
            <p:cNvSpPr txBox="1">
              <a:spLocks/>
            </p:cNvSpPr>
            <p:nvPr/>
          </p:nvSpPr>
          <p:spPr>
            <a:xfrm>
              <a:off x="1350366" y="4167836"/>
              <a:ext cx="7457116" cy="730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solidFill>
                    <a:srgbClr val="FF0000"/>
                  </a:solidFill>
                </a:rPr>
                <a:t>T3. Detecting Anomalous Dynamic Subgraphs</a:t>
              </a:r>
            </a:p>
          </p:txBody>
        </p:sp>
      </p:grpSp>
      <p:sp>
        <p:nvSpPr>
          <p:cNvPr id="34" name="TextBox 33"/>
          <p:cNvSpPr txBox="1"/>
          <p:nvPr/>
        </p:nvSpPr>
        <p:spPr>
          <a:xfrm>
            <a:off x="1026484" y="3585901"/>
            <a:ext cx="3299173" cy="1815882"/>
          </a:xfrm>
          <a:prstGeom prst="rect">
            <a:avLst/>
          </a:prstGeom>
          <a:noFill/>
        </p:spPr>
        <p:txBody>
          <a:bodyPr wrap="none" rtlCol="0">
            <a:spAutoFit/>
          </a:bodyPr>
          <a:lstStyle/>
          <a:p>
            <a:pPr marL="285750" indent="-285750">
              <a:buFont typeface="Arial" charset="0"/>
              <a:buChar char="•"/>
            </a:pPr>
            <a:r>
              <a:rPr lang="en-US" sz="2800" smtClean="0"/>
              <a:t>Problem</a:t>
            </a:r>
          </a:p>
          <a:p>
            <a:pPr marL="285750" indent="-285750">
              <a:buFont typeface="Arial" charset="0"/>
              <a:buChar char="•"/>
            </a:pPr>
            <a:r>
              <a:rPr lang="en-US" sz="2800"/>
              <a:t>Method (Overview)</a:t>
            </a:r>
            <a:endParaRPr lang="en-US" sz="2800" smtClean="0"/>
          </a:p>
          <a:p>
            <a:pPr marL="285750" indent="-285750">
              <a:buFont typeface="Arial" charset="0"/>
              <a:buChar char="•"/>
            </a:pPr>
            <a:r>
              <a:rPr lang="en-US" sz="2800"/>
              <a:t>Theoretical Results</a:t>
            </a:r>
          </a:p>
          <a:p>
            <a:pPr marL="285750" indent="-285750">
              <a:buFont typeface="Arial" charset="0"/>
              <a:buChar char="•"/>
            </a:pPr>
            <a:r>
              <a:rPr lang="en-US" sz="2800" b="1" smtClean="0">
                <a:solidFill>
                  <a:srgbClr val="FF0000"/>
                </a:solidFill>
              </a:rPr>
              <a:t>Experiments</a:t>
            </a:r>
          </a:p>
        </p:txBody>
      </p:sp>
      <p:grpSp>
        <p:nvGrpSpPr>
          <p:cNvPr id="35" name="Group 34"/>
          <p:cNvGrpSpPr/>
          <p:nvPr/>
        </p:nvGrpSpPr>
        <p:grpSpPr>
          <a:xfrm>
            <a:off x="580551" y="5517345"/>
            <a:ext cx="5499407" cy="553234"/>
            <a:chOff x="611977" y="5266850"/>
            <a:chExt cx="5499407" cy="553234"/>
          </a:xfrm>
        </p:grpSpPr>
        <p:sp>
          <p:nvSpPr>
            <p:cNvPr id="36" name="Content Placeholder 2"/>
            <p:cNvSpPr txBox="1">
              <a:spLocks/>
            </p:cNvSpPr>
            <p:nvPr/>
          </p:nvSpPr>
          <p:spPr>
            <a:xfrm>
              <a:off x="1060950" y="5266850"/>
              <a:ext cx="5050434" cy="553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Future Directions</a:t>
              </a: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977" y="5314976"/>
              <a:ext cx="365760" cy="365760"/>
            </a:xfrm>
            <a:prstGeom prst="rect">
              <a:avLst/>
            </a:prstGeom>
          </p:spPr>
        </p:pic>
      </p:gr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1" name="Straight Connector 20"/>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8"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grpSp>
        <p:nvGrpSpPr>
          <p:cNvPr id="40" name="Group 39"/>
          <p:cNvGrpSpPr/>
          <p:nvPr/>
        </p:nvGrpSpPr>
        <p:grpSpPr>
          <a:xfrm>
            <a:off x="540795" y="1681747"/>
            <a:ext cx="6859037" cy="451430"/>
            <a:chOff x="826697" y="3157620"/>
            <a:chExt cx="6859037" cy="451430"/>
          </a:xfrm>
        </p:grpSpPr>
        <p:sp>
          <p:nvSpPr>
            <p:cNvPr id="41" name="Content Placeholder 2"/>
            <p:cNvSpPr txBox="1">
              <a:spLocks/>
            </p:cNvSpPr>
            <p:nvPr/>
          </p:nvSpPr>
          <p:spPr>
            <a:xfrm>
              <a:off x="1282598" y="3157620"/>
              <a:ext cx="6403136" cy="451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smtClean="0"/>
                <a:t>T1. Detecting Camouflaged Link Fraud</a:t>
              </a:r>
            </a:p>
          </p:txBody>
        </p:sp>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6697" y="3172446"/>
              <a:ext cx="436604" cy="436604"/>
            </a:xfrm>
            <a:prstGeom prst="rect">
              <a:avLst/>
            </a:prstGeom>
          </p:spPr>
        </p:pic>
      </p:grpSp>
      <p:pic>
        <p:nvPicPr>
          <p:cNvPr id="32" name="Picture 3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2775" y="1186777"/>
            <a:ext cx="4569225" cy="1634571"/>
          </a:xfrm>
          <a:prstGeom prst="rect">
            <a:avLst/>
          </a:prstGeom>
        </p:spPr>
      </p:pic>
    </p:spTree>
    <p:extLst>
      <p:ext uri="{BB962C8B-B14F-4D97-AF65-F5344CB8AC3E}">
        <p14:creationId xmlns:p14="http://schemas.microsoft.com/office/powerpoint/2010/main" val="112248950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 1: Power Grid Failures </a:t>
            </a:r>
            <a:endParaRPr lang="en-US"/>
          </a:p>
        </p:txBody>
      </p:sp>
      <p:grpSp>
        <p:nvGrpSpPr>
          <p:cNvPr id="7" name="Group 6"/>
          <p:cNvGrpSpPr/>
          <p:nvPr/>
        </p:nvGrpSpPr>
        <p:grpSpPr>
          <a:xfrm>
            <a:off x="270106" y="1909482"/>
            <a:ext cx="7112329" cy="4878938"/>
            <a:chOff x="270106" y="1243529"/>
            <a:chExt cx="7998800" cy="5544891"/>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75116" y="1243529"/>
              <a:ext cx="4793790" cy="5544891"/>
            </a:xfrm>
            <a:prstGeom prst="rect">
              <a:avLst/>
            </a:prstGeom>
          </p:spPr>
        </p:pic>
        <p:sp>
          <p:nvSpPr>
            <p:cNvPr id="5" name="TextBox 4"/>
            <p:cNvSpPr txBox="1"/>
            <p:nvPr/>
          </p:nvSpPr>
          <p:spPr>
            <a:xfrm>
              <a:off x="1390508" y="3811599"/>
              <a:ext cx="2513060" cy="954107"/>
            </a:xfrm>
            <a:prstGeom prst="rect">
              <a:avLst/>
            </a:prstGeom>
            <a:solidFill>
              <a:schemeClr val="tx1">
                <a:lumMod val="50000"/>
                <a:lumOff val="50000"/>
              </a:schemeClr>
            </a:solidFill>
            <a:effectLst>
              <a:softEdge rad="0"/>
            </a:effectLst>
          </p:spPr>
          <p:txBody>
            <a:bodyPr wrap="none" rtlCol="0">
              <a:spAutoFit/>
            </a:bodyPr>
            <a:lstStyle/>
            <a:p>
              <a:r>
                <a:rPr lang="en-US" sz="2400" b="1" smtClean="0">
                  <a:solidFill>
                    <a:srgbClr val="FFFF00"/>
                  </a:solidFill>
                </a:rPr>
                <a:t>Injected power </a:t>
              </a:r>
            </a:p>
            <a:p>
              <a:r>
                <a:rPr lang="en-US" sz="2400" b="1" smtClean="0">
                  <a:solidFill>
                    <a:srgbClr val="FFFF00"/>
                  </a:solidFill>
                </a:rPr>
                <a:t>line breakage</a:t>
              </a:r>
              <a:endParaRPr lang="en-US" sz="2400" b="1">
                <a:solidFill>
                  <a:srgbClr val="FFFF00"/>
                </a:solidFill>
              </a:endParaRPr>
            </a:p>
          </p:txBody>
        </p:sp>
        <p:cxnSp>
          <p:nvCxnSpPr>
            <p:cNvPr id="19" name="Straight Connector 18"/>
            <p:cNvCxnSpPr/>
            <p:nvPr/>
          </p:nvCxnSpPr>
          <p:spPr>
            <a:xfrm flipV="1">
              <a:off x="4012473" y="2117657"/>
              <a:ext cx="1302485" cy="1693942"/>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012473" y="4213730"/>
              <a:ext cx="1489333" cy="201769"/>
            </a:xfrm>
            <a:prstGeom prst="line">
              <a:avLst/>
            </a:prstGeom>
            <a:ln w="3175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70106" y="4909766"/>
              <a:ext cx="3633462" cy="976018"/>
              <a:chOff x="5534526" y="1577649"/>
              <a:chExt cx="3633462" cy="976018"/>
            </a:xfrm>
          </p:grpSpPr>
          <p:sp>
            <p:nvSpPr>
              <p:cNvPr id="21" name="TextBox 20"/>
              <p:cNvSpPr txBox="1"/>
              <p:nvPr/>
            </p:nvSpPr>
            <p:spPr>
              <a:xfrm>
                <a:off x="5883982" y="1577649"/>
                <a:ext cx="3088030" cy="954107"/>
              </a:xfrm>
              <a:prstGeom prst="rect">
                <a:avLst/>
              </a:prstGeom>
              <a:noFill/>
              <a:ln w="25400">
                <a:noFill/>
              </a:ln>
              <a:effectLst>
                <a:softEdge rad="0"/>
              </a:effectLst>
            </p:spPr>
            <p:txBody>
              <a:bodyPr wrap="square" rtlCol="0">
                <a:spAutoFit/>
              </a:bodyPr>
              <a:lstStyle/>
              <a:p>
                <a:r>
                  <a:rPr lang="en-US" sz="2400" b="1" smtClean="0">
                    <a:solidFill>
                      <a:srgbClr val="FF0000"/>
                    </a:solidFill>
                  </a:rPr>
                  <a:t>Subgraph detected </a:t>
                </a:r>
              </a:p>
              <a:p>
                <a:r>
                  <a:rPr lang="en-US" sz="2400" b="1" smtClean="0">
                    <a:solidFill>
                      <a:srgbClr val="FF0000"/>
                    </a:solidFill>
                  </a:rPr>
                  <a:t>by </a:t>
                </a:r>
                <a:r>
                  <a:rPr lang="en-US" sz="2400" b="1" err="1" smtClean="0">
                    <a:solidFill>
                      <a:srgbClr val="FF0000"/>
                    </a:solidFill>
                  </a:rPr>
                  <a:t>ChangeDAR</a:t>
                </a:r>
                <a:endParaRPr lang="en-US" sz="2400" b="1">
                  <a:solidFill>
                    <a:srgbClr val="FF0000"/>
                  </a:solidFill>
                </a:endParaRPr>
              </a:p>
            </p:txBody>
          </p:sp>
          <p:sp>
            <p:nvSpPr>
              <p:cNvPr id="24" name="Rectangle 23"/>
              <p:cNvSpPr/>
              <p:nvPr/>
            </p:nvSpPr>
            <p:spPr>
              <a:xfrm>
                <a:off x="5534526" y="1599560"/>
                <a:ext cx="3633462" cy="9541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655034" y="1741052"/>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1328" y="4088150"/>
              <a:ext cx="236759" cy="236759"/>
            </a:xfrm>
            <a:prstGeom prst="rect">
              <a:avLst/>
            </a:prstGeom>
          </p:spPr>
        </p:pic>
        <p:pic>
          <p:nvPicPr>
            <p:cNvPr id="28" name="Picture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9632" y="1888977"/>
              <a:ext cx="306628" cy="306628"/>
            </a:xfrm>
            <a:prstGeom prst="rect">
              <a:avLst/>
            </a:prstGeom>
          </p:spPr>
        </p:pic>
      </p:grp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29" name="Straight Connector 2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31"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
        <p:nvSpPr>
          <p:cNvPr id="32" name="TextBox 31"/>
          <p:cNvSpPr txBox="1"/>
          <p:nvPr/>
        </p:nvSpPr>
        <p:spPr>
          <a:xfrm>
            <a:off x="2637965" y="1366983"/>
            <a:ext cx="5226424" cy="523220"/>
          </a:xfrm>
          <a:prstGeom prst="rect">
            <a:avLst/>
          </a:prstGeom>
          <a:noFill/>
        </p:spPr>
        <p:txBody>
          <a:bodyPr wrap="square" rtlCol="0">
            <a:spAutoFit/>
          </a:bodyPr>
          <a:lstStyle/>
          <a:p>
            <a:r>
              <a:rPr lang="en-US" sz="2800" b="1" smtClean="0"/>
              <a:t>Poland High Voltage Network</a:t>
            </a:r>
            <a:endParaRPr lang="en-US" sz="2800" b="1"/>
          </a:p>
        </p:txBody>
      </p:sp>
    </p:spTree>
    <p:extLst>
      <p:ext uri="{BB962C8B-B14F-4D97-AF65-F5344CB8AC3E}">
        <p14:creationId xmlns:p14="http://schemas.microsoft.com/office/powerpoint/2010/main" val="1118852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 1: Power Grid Failures</a:t>
            </a:r>
            <a:endParaRPr lang="en-US"/>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000" y="1785692"/>
            <a:ext cx="7732162" cy="4458692"/>
          </a:xfrm>
          <a:prstGeom prst="rect">
            <a:avLst/>
          </a:prstGeom>
        </p:spPr>
      </p:pic>
      <p:sp>
        <p:nvSpPr>
          <p:cNvPr id="28" name="TextBox 27"/>
          <p:cNvSpPr txBox="1"/>
          <p:nvPr/>
        </p:nvSpPr>
        <p:spPr>
          <a:xfrm>
            <a:off x="1989906" y="1262471"/>
            <a:ext cx="2070439" cy="523220"/>
          </a:xfrm>
          <a:prstGeom prst="rect">
            <a:avLst/>
          </a:prstGeom>
          <a:noFill/>
        </p:spPr>
        <p:txBody>
          <a:bodyPr wrap="none" rtlCol="0">
            <a:spAutoFit/>
          </a:bodyPr>
          <a:lstStyle/>
          <a:p>
            <a:r>
              <a:rPr lang="en-US" sz="2800" b="1" smtClean="0"/>
              <a:t>PolandHVN1</a:t>
            </a:r>
            <a:endParaRPr lang="en-US" sz="2800" b="1"/>
          </a:p>
        </p:txBody>
      </p:sp>
      <p:sp>
        <p:nvSpPr>
          <p:cNvPr id="29" name="TextBox 28"/>
          <p:cNvSpPr txBox="1"/>
          <p:nvPr/>
        </p:nvSpPr>
        <p:spPr>
          <a:xfrm>
            <a:off x="5592006" y="1262471"/>
            <a:ext cx="2070439" cy="523220"/>
          </a:xfrm>
          <a:prstGeom prst="rect">
            <a:avLst/>
          </a:prstGeom>
          <a:noFill/>
        </p:spPr>
        <p:txBody>
          <a:bodyPr wrap="none" rtlCol="0">
            <a:spAutoFit/>
          </a:bodyPr>
          <a:lstStyle/>
          <a:p>
            <a:r>
              <a:rPr lang="en-US" sz="2800" b="1" smtClean="0"/>
              <a:t>PolandHVN2</a:t>
            </a:r>
            <a:endParaRPr lang="en-US" sz="2800" b="1"/>
          </a:p>
        </p:txBody>
      </p:sp>
      <p:sp>
        <p:nvSpPr>
          <p:cNvPr id="31" name="TextBox 30"/>
          <p:cNvSpPr txBox="1"/>
          <p:nvPr/>
        </p:nvSpPr>
        <p:spPr>
          <a:xfrm>
            <a:off x="8599469" y="1724136"/>
            <a:ext cx="1680268" cy="523220"/>
          </a:xfrm>
          <a:prstGeom prst="rect">
            <a:avLst/>
          </a:prstGeom>
          <a:noFill/>
        </p:spPr>
        <p:txBody>
          <a:bodyPr wrap="none" rtlCol="0">
            <a:spAutoFit/>
          </a:bodyPr>
          <a:lstStyle/>
          <a:p>
            <a:r>
              <a:rPr lang="en-US" sz="2800" b="1" smtClean="0"/>
              <a:t>Baselines:</a:t>
            </a:r>
            <a:endParaRPr lang="en-US" sz="2800" b="1"/>
          </a:p>
        </p:txBody>
      </p:sp>
      <p:sp>
        <p:nvSpPr>
          <p:cNvPr id="32" name="Content Placeholder 2"/>
          <p:cNvSpPr>
            <a:spLocks noGrp="1"/>
          </p:cNvSpPr>
          <p:nvPr>
            <p:ph idx="1"/>
          </p:nvPr>
        </p:nvSpPr>
        <p:spPr>
          <a:xfrm>
            <a:off x="8611756" y="2247356"/>
            <a:ext cx="3540394" cy="5312028"/>
          </a:xfrm>
        </p:spPr>
        <p:txBody>
          <a:bodyPr>
            <a:normAutofit/>
          </a:bodyPr>
          <a:lstStyle/>
          <a:p>
            <a:r>
              <a:rPr lang="en-US" smtClean="0"/>
              <a:t>Dynamic Graph Change Detection (</a:t>
            </a:r>
            <a:r>
              <a:rPr lang="en-US" i="1" err="1" smtClean="0"/>
              <a:t>WeightDist</a:t>
            </a:r>
            <a:r>
              <a:rPr lang="en-US" smtClean="0"/>
              <a:t>, </a:t>
            </a:r>
            <a:r>
              <a:rPr lang="en-US" i="1" err="1" smtClean="0"/>
              <a:t>VertexRank</a:t>
            </a:r>
            <a:r>
              <a:rPr lang="en-US" smtClean="0"/>
              <a:t>)</a:t>
            </a:r>
          </a:p>
          <a:p>
            <a:r>
              <a:rPr lang="en-US" smtClean="0"/>
              <a:t>Model-based (</a:t>
            </a:r>
            <a:r>
              <a:rPr lang="en-US" i="1" smtClean="0"/>
              <a:t>PELT</a:t>
            </a:r>
            <a:r>
              <a:rPr lang="en-US" smtClean="0"/>
              <a:t>)</a:t>
            </a:r>
          </a:p>
          <a:p>
            <a:r>
              <a:rPr lang="en-US" smtClean="0"/>
              <a:t>Fused Lasso (</a:t>
            </a:r>
            <a:r>
              <a:rPr lang="en-US" i="1" err="1" smtClean="0"/>
              <a:t>GFLSeg</a:t>
            </a:r>
            <a:r>
              <a:rPr lang="en-US" smtClean="0"/>
              <a:t>)</a:t>
            </a:r>
          </a:p>
          <a:p>
            <a:r>
              <a:rPr lang="en-US" smtClean="0"/>
              <a:t>Graph Fourier Scan Statistic (</a:t>
            </a:r>
            <a:r>
              <a:rPr lang="en-US" i="1" smtClean="0"/>
              <a:t>GFSS</a:t>
            </a:r>
            <a:r>
              <a:rPr lang="en-US" smtClean="0"/>
              <a:t>)</a:t>
            </a:r>
            <a:endParaRPr lang="en-US"/>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138" y="6403763"/>
            <a:ext cx="411480" cy="411480"/>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7935" y="6405146"/>
            <a:ext cx="411480" cy="411480"/>
          </a:xfrm>
          <a:prstGeom prst="rect">
            <a:avLst/>
          </a:prstGeom>
        </p:spPr>
      </p:pic>
      <p:cxnSp>
        <p:nvCxnSpPr>
          <p:cNvPr id="19" name="Straight Connector 18"/>
          <p:cNvCxnSpPr/>
          <p:nvPr/>
        </p:nvCxnSpPr>
        <p:spPr>
          <a:xfrm>
            <a:off x="1666732" y="6397930"/>
            <a:ext cx="4483" cy="411480"/>
          </a:xfrm>
          <a:prstGeom prst="line">
            <a:avLst/>
          </a:prstGeom>
          <a:ln w="25400">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98532" y="6424500"/>
            <a:ext cx="4211346" cy="369332"/>
          </a:xfrm>
          <a:prstGeom prst="rect">
            <a:avLst/>
          </a:prstGeom>
          <a:noFill/>
        </p:spPr>
        <p:txBody>
          <a:bodyPr wrap="none" rtlCol="0">
            <a:spAutoFit/>
          </a:bodyPr>
          <a:lstStyle/>
          <a:p>
            <a:r>
              <a:rPr lang="en-US" smtClean="0">
                <a:solidFill>
                  <a:schemeClr val="bg1"/>
                </a:solidFill>
              </a:rPr>
              <a:t>Detecting Anomalous Dynamic Subgraphs</a:t>
            </a:r>
            <a:endParaRPr lang="en-US">
              <a:solidFill>
                <a:srgbClr val="005500"/>
              </a:solidFill>
            </a:endParaRPr>
          </a:p>
        </p:txBody>
      </p:sp>
      <p:pic>
        <p:nvPicPr>
          <p:cNvPr id="21" name="Content Placeholder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84" y="6405516"/>
            <a:ext cx="411480" cy="411480"/>
          </a:xfrm>
          <a:prstGeom prst="rect">
            <a:avLst/>
          </a:prstGeom>
        </p:spPr>
      </p:pic>
    </p:spTree>
    <p:extLst>
      <p:ext uri="{BB962C8B-B14F-4D97-AF65-F5344CB8AC3E}">
        <p14:creationId xmlns:p14="http://schemas.microsoft.com/office/powerpoint/2010/main" val="1124654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10.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11.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12.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2.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3.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4.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5.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6.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7.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8.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ppt/theme/themeOverride9.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Override>
</file>

<file path=docProps/app.xml><?xml version="1.0" encoding="utf-8"?>
<Properties xmlns="http://schemas.openxmlformats.org/officeDocument/2006/extended-properties" xmlns:vt="http://schemas.openxmlformats.org/officeDocument/2006/docPropsVTypes">
  <TotalTime>74110</TotalTime>
  <Words>8290</Words>
  <Application>Microsoft Macintosh PowerPoint</Application>
  <PresentationFormat>Widescreen</PresentationFormat>
  <Paragraphs>1826</Paragraphs>
  <Slides>118</Slides>
  <Notes>95</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118</vt:i4>
      </vt:variant>
    </vt:vector>
  </HeadingPairs>
  <TitlesOfParts>
    <vt:vector size="127" baseType="lpstr">
      <vt:lpstr>Calibri</vt:lpstr>
      <vt:lpstr>Cambria</vt:lpstr>
      <vt:lpstr>Cambria Math</vt:lpstr>
      <vt:lpstr>Helvetica</vt:lpstr>
      <vt:lpstr>Tahoma</vt:lpstr>
      <vt:lpstr>Verdana</vt:lpstr>
      <vt:lpstr>맑은 고딕</vt:lpstr>
      <vt:lpstr>Arial</vt:lpstr>
      <vt:lpstr>Office Theme</vt:lpstr>
      <vt:lpstr>Anomaly Detection in Graphs and Time Series</vt:lpstr>
      <vt:lpstr>PowerPoint Presentation</vt:lpstr>
      <vt:lpstr>PowerPoint Presentation</vt:lpstr>
      <vt:lpstr>Anomaly Detection</vt:lpstr>
      <vt:lpstr>What is an Anomaly?</vt:lpstr>
      <vt:lpstr>Anomaly Detection: Theory vs. Practice</vt:lpstr>
      <vt:lpstr>My Research Goal</vt:lpstr>
      <vt:lpstr>T1. Graphs</vt:lpstr>
      <vt:lpstr>T2. Time Series</vt:lpstr>
      <vt:lpstr>T3. Dynamic Graphs</vt:lpstr>
      <vt:lpstr>Research Topics</vt:lpstr>
      <vt:lpstr>Road Map</vt:lpstr>
      <vt:lpstr>Fake Reviews</vt:lpstr>
      <vt:lpstr>Other Applications</vt:lpstr>
      <vt:lpstr>Informal Problem Overview</vt:lpstr>
      <vt:lpstr>Detecting Review Spam</vt:lpstr>
      <vt:lpstr>Evading Detection</vt:lpstr>
      <vt:lpstr>Problem Definition</vt:lpstr>
      <vt:lpstr>Road Map</vt:lpstr>
      <vt:lpstr>Suspiciousness Metrics</vt:lpstr>
      <vt:lpstr>Camouflage Resistance</vt:lpstr>
      <vt:lpstr>Proposed FRAUDAR Measure</vt:lpstr>
      <vt:lpstr>Proposed FRAUDAR Measure</vt:lpstr>
      <vt:lpstr>Proposed FRAUDAR Measure</vt:lpstr>
      <vt:lpstr>How About Other Measures?</vt:lpstr>
      <vt:lpstr>Proposed Edge Scores</vt:lpstr>
      <vt:lpstr>Road Map</vt:lpstr>
      <vt:lpstr>Properties</vt:lpstr>
      <vt:lpstr>Greedy Algorithm</vt:lpstr>
      <vt:lpstr>Greedy Algorithm</vt:lpstr>
      <vt:lpstr>Greedy Algorithm</vt:lpstr>
      <vt:lpstr>Greedy Algorithm</vt:lpstr>
      <vt:lpstr>Greedy Algorithm</vt:lpstr>
      <vt:lpstr>Greedy Algorithm</vt:lpstr>
      <vt:lpstr>Greedy Algorithm</vt:lpstr>
      <vt:lpstr>Computation Time</vt:lpstr>
      <vt:lpstr>Properties</vt:lpstr>
      <vt:lpstr>Properties: Approximation Guarantee</vt:lpstr>
      <vt:lpstr>Properties: Camouflage Resistance</vt:lpstr>
      <vt:lpstr>Properties</vt:lpstr>
      <vt:lpstr>Road Map</vt:lpstr>
      <vt:lpstr>Experiments: Amazon Data</vt:lpstr>
      <vt:lpstr>Experiments: Amazon Data</vt:lpstr>
      <vt:lpstr>Case Study: Twitter Data</vt:lpstr>
      <vt:lpstr>Ground Truth: Twitter Data</vt:lpstr>
      <vt:lpstr>Case Study: Twitter Data</vt:lpstr>
      <vt:lpstr>Follow-up Work</vt:lpstr>
      <vt:lpstr>TellTail (Probabilistic Subgraph Measures)</vt:lpstr>
      <vt:lpstr>TellTail (Probabilistic Subgraph Measures)</vt:lpstr>
      <vt:lpstr>Research Topics</vt:lpstr>
      <vt:lpstr>Road Map</vt:lpstr>
      <vt:lpstr>Introduction</vt:lpstr>
      <vt:lpstr>Introduction</vt:lpstr>
      <vt:lpstr>Problem</vt:lpstr>
      <vt:lpstr>Road Map</vt:lpstr>
      <vt:lpstr>Features for Detecting Fraud</vt:lpstr>
      <vt:lpstr>Using Temporal Information</vt:lpstr>
      <vt:lpstr>User Summaries</vt:lpstr>
      <vt:lpstr>Model</vt:lpstr>
      <vt:lpstr>Model</vt:lpstr>
      <vt:lpstr>Model</vt:lpstr>
      <vt:lpstr>Model</vt:lpstr>
      <vt:lpstr>Anomalousness Score</vt:lpstr>
      <vt:lpstr>Anomalousness Score</vt:lpstr>
      <vt:lpstr>Anomalousness Score</vt:lpstr>
      <vt:lpstr>Anomalousness Score</vt:lpstr>
      <vt:lpstr>Anomalousness Score</vt:lpstr>
      <vt:lpstr>Anomalousness Score</vt:lpstr>
      <vt:lpstr>Road Map</vt:lpstr>
      <vt:lpstr>Experiments: Datasets</vt:lpstr>
      <vt:lpstr>Results: Flipkart</vt:lpstr>
      <vt:lpstr>App Review Fraud</vt:lpstr>
      <vt:lpstr>Scalability</vt:lpstr>
      <vt:lpstr>Research Topics</vt:lpstr>
      <vt:lpstr>Road Map</vt:lpstr>
      <vt:lpstr>Introduction</vt:lpstr>
      <vt:lpstr>Electrical Grid Sensors</vt:lpstr>
      <vt:lpstr>Example: Detecting Traffic Accidents</vt:lpstr>
      <vt:lpstr>Problem 1: Change Scoring</vt:lpstr>
      <vt:lpstr>Problem 1: Change Scoring</vt:lpstr>
      <vt:lpstr>Problem 1: Change Scoring</vt:lpstr>
      <vt:lpstr>Problem 1: Change Scoring</vt:lpstr>
      <vt:lpstr>Problem 1: Change Scoring</vt:lpstr>
      <vt:lpstr>Problem 2: Change Detection</vt:lpstr>
      <vt:lpstr>Road Map</vt:lpstr>
      <vt:lpstr>Intuition: Change Scoring</vt:lpstr>
      <vt:lpstr>Algorithm Overview: Change Scoring</vt:lpstr>
      <vt:lpstr>Algorithm Overview: Change Scoring</vt:lpstr>
      <vt:lpstr>ChangeDAR: `Bitsave’ Scores</vt:lpstr>
      <vt:lpstr>Prize-Collecting Steiner Tree</vt:lpstr>
      <vt:lpstr>Prize-Collecting Steiner Tree</vt:lpstr>
      <vt:lpstr>ChangeDAR: Grouping Step</vt:lpstr>
      <vt:lpstr>Road Map</vt:lpstr>
      <vt:lpstr>Theoretical Results</vt:lpstr>
      <vt:lpstr>Theoretical Results</vt:lpstr>
      <vt:lpstr>Theoretical Results</vt:lpstr>
      <vt:lpstr>Road Map</vt:lpstr>
      <vt:lpstr>Experiment 1: Power Grid Failures </vt:lpstr>
      <vt:lpstr>Experiment 1: Power Grid Failures</vt:lpstr>
      <vt:lpstr>Experiment 1: Power Grid Failures</vt:lpstr>
      <vt:lpstr>Experiment 2: Traffic Accidents</vt:lpstr>
      <vt:lpstr>Research Topics</vt:lpstr>
      <vt:lpstr>Road Map</vt:lpstr>
      <vt:lpstr>Vision: Practical Anomaly Detection</vt:lpstr>
      <vt:lpstr>P1. Applications</vt:lpstr>
      <vt:lpstr>P2. Interpretability</vt:lpstr>
      <vt:lpstr>P2. Interpretability</vt:lpstr>
      <vt:lpstr>P2. Interpretability</vt:lpstr>
      <vt:lpstr>P2. Interpretability</vt:lpstr>
      <vt:lpstr>P2. Interpretability</vt:lpstr>
      <vt:lpstr>P2. Interpretability</vt:lpstr>
      <vt:lpstr>P3. Adversarial Robustness</vt:lpstr>
      <vt:lpstr>Conclusion: Anomaly Detection</vt:lpstr>
      <vt:lpstr>Conclusion: Anomaly Detection</vt:lpstr>
      <vt:lpstr>Other Work</vt:lpstr>
      <vt:lpstr>Thank You</vt:lpstr>
      <vt:lpstr>Spare</vt:lpstr>
      <vt:lpstr>Themes and Approaches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bhooi</dc:creator>
  <cp:lastModifiedBy>bhooi</cp:lastModifiedBy>
  <cp:revision>916</cp:revision>
  <cp:lastPrinted>2019-04-01T00:00:17Z</cp:lastPrinted>
  <dcterms:created xsi:type="dcterms:W3CDTF">2018-09-20T18:12:55Z</dcterms:created>
  <dcterms:modified xsi:type="dcterms:W3CDTF">2019-04-06T00:33:47Z</dcterms:modified>
</cp:coreProperties>
</file>